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 id="2147483698" r:id="rId4"/>
    <p:sldMasterId id="2147483711" r:id="rId5"/>
  </p:sldMasterIdLst>
  <p:notesMasterIdLst>
    <p:notesMasterId r:id="rId45"/>
  </p:notesMasterIdLst>
  <p:sldIdLst>
    <p:sldId id="256" r:id="rId6"/>
    <p:sldId id="261" r:id="rId7"/>
    <p:sldId id="983" r:id="rId8"/>
    <p:sldId id="529" r:id="rId9"/>
    <p:sldId id="982" r:id="rId10"/>
    <p:sldId id="456" r:id="rId11"/>
    <p:sldId id="594" r:id="rId12"/>
    <p:sldId id="986" r:id="rId13"/>
    <p:sldId id="985" r:id="rId14"/>
    <p:sldId id="358" r:id="rId15"/>
    <p:sldId id="454" r:id="rId16"/>
    <p:sldId id="654" r:id="rId17"/>
    <p:sldId id="513" r:id="rId18"/>
    <p:sldId id="458" r:id="rId19"/>
    <p:sldId id="595" r:id="rId20"/>
    <p:sldId id="987" r:id="rId21"/>
    <p:sldId id="964" r:id="rId22"/>
    <p:sldId id="965" r:id="rId23"/>
    <p:sldId id="973" r:id="rId24"/>
    <p:sldId id="515" r:id="rId25"/>
    <p:sldId id="989" r:id="rId26"/>
    <p:sldId id="484" r:id="rId27"/>
    <p:sldId id="503" r:id="rId28"/>
    <p:sldId id="558" r:id="rId29"/>
    <p:sldId id="407" r:id="rId30"/>
    <p:sldId id="409" r:id="rId31"/>
    <p:sldId id="990" r:id="rId32"/>
    <p:sldId id="506" r:id="rId33"/>
    <p:sldId id="475" r:id="rId34"/>
    <p:sldId id="476" r:id="rId35"/>
    <p:sldId id="988" r:id="rId36"/>
    <p:sldId id="992" r:id="rId37"/>
    <p:sldId id="999" r:id="rId38"/>
    <p:sldId id="1000" r:id="rId39"/>
    <p:sldId id="991" r:id="rId40"/>
    <p:sldId id="962" r:id="rId41"/>
    <p:sldId id="977" r:id="rId42"/>
    <p:sldId id="1001" r:id="rId43"/>
    <p:sldId id="507"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0066"/>
    <a:srgbClr val="FF2F9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41"/>
    <p:restoredTop sz="74107"/>
  </p:normalViewPr>
  <p:slideViewPr>
    <p:cSldViewPr snapToGrid="0" snapToObjects="1">
      <p:cViewPr varScale="1">
        <p:scale>
          <a:sx n="92" d="100"/>
          <a:sy n="92" d="100"/>
        </p:scale>
        <p:origin x="1896"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251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solidFill>
                <a:latin typeface="微软雅黑" panose="020B0503020204020204" pitchFamily="34" charset="-122"/>
                <a:ea typeface="微软雅黑" panose="020B0503020204020204" pitchFamily="34" charset="-122"/>
                <a:cs typeface="+mn-cs"/>
              </a:defRPr>
            </a:pPr>
            <a:r>
              <a:rPr lang="zh-CN" altLang="en-US" sz="1800" b="1" dirty="0">
                <a:solidFill>
                  <a:schemeClr val="tx1"/>
                </a:solidFill>
                <a:latin typeface="微软雅黑" panose="020B0503020204020204" pitchFamily="34" charset="-122"/>
                <a:ea typeface="微软雅黑" panose="020B0503020204020204" pitchFamily="34" charset="-122"/>
              </a:rPr>
              <a:t>网络计算应用时延需求</a:t>
            </a:r>
            <a:endParaRPr lang="en-US" altLang="zh-CN" sz="1800" b="1"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419414804362928"/>
          <c:y val="0.56799418498278098"/>
        </c:manualLayout>
      </c:layout>
      <c:overlay val="0"/>
      <c:spPr>
        <a:solidFill>
          <a:schemeClr val="bg1"/>
        </a:solidFill>
        <a:ln>
          <a:noFill/>
        </a:ln>
        <a:effectLst/>
      </c:spPr>
      <c:txPr>
        <a:bodyPr rot="0" spcFirstLastPara="1" vertOverflow="ellipsis" vert="horz" wrap="square" anchor="ctr" anchorCtr="1"/>
        <a:lstStyle/>
        <a:p>
          <a:pPr>
            <a:defRPr sz="1862" b="1" i="0" u="none" strike="noStrike" kern="1200" spc="0" baseline="0">
              <a:solidFill>
                <a:schemeClr val="tx1"/>
              </a:solidFill>
              <a:latin typeface="微软雅黑" panose="020B0503020204020204" pitchFamily="34" charset="-122"/>
              <a:ea typeface="微软雅黑" panose="020B0503020204020204" pitchFamily="34" charset="-122"/>
              <a:cs typeface="+mn-cs"/>
            </a:defRPr>
          </a:pPr>
          <a:endParaRPr lang="en-US"/>
        </a:p>
      </c:txPr>
    </c:title>
    <c:autoTitleDeleted val="0"/>
    <c:plotArea>
      <c:layout>
        <c:manualLayout>
          <c:layoutTarget val="inner"/>
          <c:xMode val="edge"/>
          <c:yMode val="edge"/>
          <c:x val="0.31322612455007198"/>
          <c:y val="0.25166726055217697"/>
          <c:w val="0.60940644737967697"/>
          <c:h val="0.58886338101941904"/>
        </c:manualLayout>
      </c:layout>
      <c:barChart>
        <c:barDir val="bar"/>
        <c:grouping val="clustered"/>
        <c:varyColors val="0"/>
        <c:ser>
          <c:idx val="0"/>
          <c:order val="0"/>
          <c:tx>
            <c:strRef>
              <c:f>Sheet1!$B$1</c:f>
              <c:strCache>
                <c:ptCount val="1"/>
                <c:pt idx="0">
                  <c:v>延迟要求(毫秒)_x000d_</c:v>
                </c:pt>
              </c:strCache>
            </c:strRef>
          </c:tx>
          <c:spPr>
            <a:solidFill>
              <a:srgbClr val="FF0066"/>
            </a:solidFill>
            <a:ln w="31750">
              <a:noFill/>
            </a:ln>
            <a:effectLst/>
          </c:spPr>
          <c:invertIfNegative val="0"/>
          <c:cat>
            <c:strRef>
              <c:f>Sheet1!$A$2:$A$7</c:f>
              <c:strCache>
                <c:ptCount val="6"/>
                <c:pt idx="0">
                  <c:v>增强虚拟现实</c:v>
                </c:pt>
                <c:pt idx="1">
                  <c:v>高频交易</c:v>
                </c:pt>
                <c:pt idx="2">
                  <c:v>股票交易</c:v>
                </c:pt>
                <c:pt idx="3">
                  <c:v>在线游戏</c:v>
                </c:pt>
                <c:pt idx="4">
                  <c:v>电子商务</c:v>
                </c:pt>
                <c:pt idx="5">
                  <c:v>实时音/视频</c:v>
                </c:pt>
              </c:strCache>
            </c:strRef>
          </c:cat>
          <c:val>
            <c:numRef>
              <c:f>Sheet1!$B$2:$B$7</c:f>
              <c:numCache>
                <c:formatCode>0.00</c:formatCode>
                <c:ptCount val="6"/>
                <c:pt idx="0" formatCode="General">
                  <c:v>1</c:v>
                </c:pt>
                <c:pt idx="1">
                  <c:v>5</c:v>
                </c:pt>
                <c:pt idx="2">
                  <c:v>10</c:v>
                </c:pt>
                <c:pt idx="3" formatCode="General">
                  <c:v>50</c:v>
                </c:pt>
                <c:pt idx="4" formatCode="General">
                  <c:v>100</c:v>
                </c:pt>
                <c:pt idx="5" formatCode="General">
                  <c:v>170</c:v>
                </c:pt>
              </c:numCache>
            </c:numRef>
          </c:val>
          <c:extLst>
            <c:ext xmlns:c16="http://schemas.microsoft.com/office/drawing/2014/chart" uri="{C3380CC4-5D6E-409C-BE32-E72D297353CC}">
              <c16:uniqueId val="{00000000-5FFD-264E-95EE-34945D8BEEF9}"/>
            </c:ext>
          </c:extLst>
        </c:ser>
        <c:dLbls>
          <c:showLegendKey val="0"/>
          <c:showVal val="0"/>
          <c:showCatName val="0"/>
          <c:showSerName val="0"/>
          <c:showPercent val="0"/>
          <c:showBubbleSize val="0"/>
        </c:dLbls>
        <c:gapWidth val="150"/>
        <c:axId val="621563936"/>
        <c:axId val="621564496"/>
      </c:barChart>
      <c:catAx>
        <c:axId val="621563936"/>
        <c:scaling>
          <c:orientation val="minMax"/>
        </c:scaling>
        <c:delete val="0"/>
        <c:axPos val="l"/>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en-US"/>
          </a:p>
        </c:txPr>
        <c:crossAx val="621564496"/>
        <c:crosses val="autoZero"/>
        <c:auto val="1"/>
        <c:lblAlgn val="ctr"/>
        <c:lblOffset val="100"/>
        <c:noMultiLvlLbl val="0"/>
      </c:catAx>
      <c:valAx>
        <c:axId val="621564496"/>
        <c:scaling>
          <c:orientation val="minMax"/>
        </c:scaling>
        <c:delete val="0"/>
        <c:axPos val="b"/>
        <c:majorGridlines>
          <c:spPr>
            <a:ln w="9525" cap="flat" cmpd="sng" algn="ctr">
              <a:solidFill>
                <a:schemeClr val="bg1">
                  <a:lumMod val="50000"/>
                </a:schemeClr>
              </a:solidFill>
              <a:prstDash val="dash"/>
              <a:round/>
            </a:ln>
            <a:effectLst/>
          </c:spPr>
        </c:majorGridlines>
        <c:numFmt formatCode="General" sourceLinked="0"/>
        <c:majorTickMark val="in"/>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400" b="0" i="0" u="none" strike="noStrike" kern="1200" baseline="0">
                <a:solidFill>
                  <a:srgbClr val="FF0066"/>
                </a:solidFill>
                <a:latin typeface="+mn-lt"/>
                <a:ea typeface="+mn-ea"/>
                <a:cs typeface="+mn-cs"/>
              </a:defRPr>
            </a:pPr>
            <a:endParaRPr lang="en-US"/>
          </a:p>
        </c:txPr>
        <c:crossAx val="621563936"/>
        <c:crosses val="autoZero"/>
        <c:crossBetween val="between"/>
        <c:majorUnit val="50"/>
      </c:valAx>
      <c:spPr>
        <a:noFill/>
        <a:ln w="12700">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zh-CN" altLang="en-US" sz="1600" dirty="0"/>
              <a:t>虚拟机内部和外部观察到的同步操作次数</a:t>
            </a:r>
            <a:endParaRPr lang="zh-CN" sz="1600" dirty="0"/>
          </a:p>
        </c:rich>
      </c:tx>
      <c:layout>
        <c:manualLayout>
          <c:xMode val="edge"/>
          <c:yMode val="edge"/>
          <c:x val="0.140452136366881"/>
          <c:y val="8.8086204013927305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54858111088125"/>
          <c:y val="0.31502408224980799"/>
          <c:w val="0.81175531096331499"/>
          <c:h val="0.40833595559842001"/>
        </c:manualLayout>
      </c:layout>
      <c:barChart>
        <c:barDir val="col"/>
        <c:grouping val="clustered"/>
        <c:varyColors val="0"/>
        <c:ser>
          <c:idx val="0"/>
          <c:order val="0"/>
          <c:tx>
            <c:strRef>
              <c:f>工作表1!$B$1</c:f>
              <c:strCache>
                <c:ptCount val="1"/>
                <c:pt idx="0">
                  <c:v>guest</c:v>
                </c:pt>
              </c:strCache>
            </c:strRef>
          </c:tx>
          <c:spPr>
            <a:solidFill>
              <a:srgbClr val="3B99FC"/>
            </a:solidFill>
            <a:ln>
              <a:noFill/>
            </a:ln>
            <a:effectLst/>
          </c:spPr>
          <c:invertIfNegative val="0"/>
          <c:cat>
            <c:strRef>
              <c:f>工作表1!$A$2:$A$5</c:f>
              <c:strCache>
                <c:ptCount val="4"/>
                <c:pt idx="0">
                  <c:v>qcow2 overwrite</c:v>
                </c:pt>
                <c:pt idx="1">
                  <c:v>qcow2 append</c:v>
                </c:pt>
                <c:pt idx="2">
                  <c:v>VMDK overwrite</c:v>
                </c:pt>
                <c:pt idx="3">
                  <c:v>VMDK append</c:v>
                </c:pt>
              </c:strCache>
            </c:strRef>
          </c:cat>
          <c:val>
            <c:numRef>
              <c:f>工作表1!$B$2:$B$5</c:f>
              <c:numCache>
                <c:formatCode>General</c:formatCode>
                <c:ptCount val="4"/>
                <c:pt idx="0">
                  <c:v>50</c:v>
                </c:pt>
                <c:pt idx="1">
                  <c:v>50</c:v>
                </c:pt>
                <c:pt idx="2">
                  <c:v>50</c:v>
                </c:pt>
                <c:pt idx="3">
                  <c:v>50</c:v>
                </c:pt>
              </c:numCache>
            </c:numRef>
          </c:val>
          <c:extLst>
            <c:ext xmlns:c16="http://schemas.microsoft.com/office/drawing/2014/chart" uri="{C3380CC4-5D6E-409C-BE32-E72D297353CC}">
              <c16:uniqueId val="{00000000-1FCC-5A48-A70F-58C9586650F3}"/>
            </c:ext>
          </c:extLst>
        </c:ser>
        <c:ser>
          <c:idx val="1"/>
          <c:order val="1"/>
          <c:tx>
            <c:strRef>
              <c:f>工作表1!$C$1</c:f>
              <c:strCache>
                <c:ptCount val="1"/>
                <c:pt idx="0">
                  <c:v>host</c:v>
                </c:pt>
              </c:strCache>
            </c:strRef>
          </c:tx>
          <c:spPr>
            <a:solidFill>
              <a:srgbClr val="A33569"/>
            </a:solidFill>
            <a:ln>
              <a:noFill/>
            </a:ln>
            <a:effectLst/>
          </c:spPr>
          <c:invertIfNegative val="0"/>
          <c:cat>
            <c:strRef>
              <c:f>工作表1!$A$2:$A$5</c:f>
              <c:strCache>
                <c:ptCount val="4"/>
                <c:pt idx="0">
                  <c:v>qcow2 overwrite</c:v>
                </c:pt>
                <c:pt idx="1">
                  <c:v>qcow2 append</c:v>
                </c:pt>
                <c:pt idx="2">
                  <c:v>VMDK overwrite</c:v>
                </c:pt>
                <c:pt idx="3">
                  <c:v>VMDK append</c:v>
                </c:pt>
              </c:strCache>
            </c:strRef>
          </c:cat>
          <c:val>
            <c:numRef>
              <c:f>工作表1!$C$2:$C$5</c:f>
              <c:numCache>
                <c:formatCode>General</c:formatCode>
                <c:ptCount val="4"/>
                <c:pt idx="0">
                  <c:v>150</c:v>
                </c:pt>
                <c:pt idx="1">
                  <c:v>400</c:v>
                </c:pt>
                <c:pt idx="2">
                  <c:v>212</c:v>
                </c:pt>
                <c:pt idx="3">
                  <c:v>656</c:v>
                </c:pt>
              </c:numCache>
            </c:numRef>
          </c:val>
          <c:extLst>
            <c:ext xmlns:c16="http://schemas.microsoft.com/office/drawing/2014/chart" uri="{C3380CC4-5D6E-409C-BE32-E72D297353CC}">
              <c16:uniqueId val="{00000001-1FCC-5A48-A70F-58C9586650F3}"/>
            </c:ext>
          </c:extLst>
        </c:ser>
        <c:dLbls>
          <c:showLegendKey val="0"/>
          <c:showVal val="0"/>
          <c:showCatName val="0"/>
          <c:showSerName val="0"/>
          <c:showPercent val="0"/>
          <c:showBubbleSize val="0"/>
        </c:dLbls>
        <c:gapWidth val="219"/>
        <c:overlap val="-27"/>
        <c:axId val="133799136"/>
        <c:axId val="133801888"/>
      </c:barChart>
      <c:catAx>
        <c:axId val="133799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3801888"/>
        <c:crosses val="autoZero"/>
        <c:auto val="1"/>
        <c:lblAlgn val="ctr"/>
        <c:lblOffset val="100"/>
        <c:noMultiLvlLbl val="0"/>
      </c:catAx>
      <c:valAx>
        <c:axId val="133801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33799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8304445714671599"/>
          <c:y val="0.20757107749329001"/>
          <c:w val="0.61658484554680903"/>
          <c:h val="0.69267515637437904"/>
        </c:manualLayout>
      </c:layout>
      <c:barChart>
        <c:barDir val="col"/>
        <c:grouping val="clustered"/>
        <c:varyColors val="0"/>
        <c:ser>
          <c:idx val="0"/>
          <c:order val="0"/>
          <c:tx>
            <c:strRef>
              <c:f>Sheet1!$B$1</c:f>
              <c:strCache>
                <c:ptCount val="1"/>
                <c:pt idx="0">
                  <c:v>Giraph</c:v>
                </c:pt>
              </c:strCache>
            </c:strRef>
          </c:tx>
          <c:spPr>
            <a:pattFill prst="dkUpDiag">
              <a:fgClr>
                <a:srgbClr val="FF0066"/>
              </a:fgClr>
              <a:bgClr>
                <a:schemeClr val="bg1"/>
              </a:bgClr>
            </a:pattFill>
            <a:ln w="25400">
              <a:solidFill>
                <a:schemeClr val="tx1"/>
              </a:solidFill>
            </a:ln>
            <a:effectLst>
              <a:outerShdw blurRad="63500" sx="102000" sy="102000" algn="ctr" rotWithShape="0">
                <a:prstClr val="black">
                  <a:alpha val="40000"/>
                </a:prstClr>
              </a:outerShdw>
            </a:effectLst>
          </c:spPr>
          <c:invertIfNegative val="0"/>
          <c:cat>
            <c:numRef>
              <c:f>Sheet1!$A$2</c:f>
              <c:numCache>
                <c:formatCode>@</c:formatCode>
                <c:ptCount val="1"/>
                <c:pt idx="0">
                  <c:v>1.8</c:v>
                </c:pt>
              </c:numCache>
            </c:numRef>
          </c:cat>
          <c:val>
            <c:numRef>
              <c:f>Sheet1!$B$2</c:f>
              <c:numCache>
                <c:formatCode>General</c:formatCode>
                <c:ptCount val="1"/>
                <c:pt idx="0">
                  <c:v>115</c:v>
                </c:pt>
              </c:numCache>
            </c:numRef>
          </c:val>
          <c:extLst>
            <c:ext xmlns:c16="http://schemas.microsoft.com/office/drawing/2014/chart" uri="{C3380CC4-5D6E-409C-BE32-E72D297353CC}">
              <c16:uniqueId val="{00000000-8A08-3646-951B-710130DBFB77}"/>
            </c:ext>
          </c:extLst>
        </c:ser>
        <c:ser>
          <c:idx val="1"/>
          <c:order val="1"/>
          <c:tx>
            <c:strRef>
              <c:f>Sheet1!$C$1</c:f>
              <c:strCache>
                <c:ptCount val="1"/>
                <c:pt idx="0">
                  <c:v>GPS</c:v>
                </c:pt>
              </c:strCache>
            </c:strRef>
          </c:tx>
          <c:spPr>
            <a:pattFill prst="dkDnDiag">
              <a:fgClr>
                <a:srgbClr val="FF9933"/>
              </a:fgClr>
              <a:bgClr>
                <a:schemeClr val="bg1"/>
              </a:bgClr>
            </a:pattFill>
            <a:ln w="25400">
              <a:solidFill>
                <a:schemeClr val="tx1"/>
              </a:solidFill>
            </a:ln>
            <a:effectLst>
              <a:outerShdw blurRad="63500" sx="102000" sy="102000" algn="ctr" rotWithShape="0">
                <a:prstClr val="black">
                  <a:alpha val="40000"/>
                </a:prstClr>
              </a:outerShdw>
            </a:effectLst>
          </c:spPr>
          <c:invertIfNegative val="0"/>
          <c:cat>
            <c:numRef>
              <c:f>Sheet1!$A$2</c:f>
              <c:numCache>
                <c:formatCode>@</c:formatCode>
                <c:ptCount val="1"/>
                <c:pt idx="0">
                  <c:v>1.8</c:v>
                </c:pt>
              </c:numCache>
            </c:numRef>
          </c:cat>
          <c:val>
            <c:numRef>
              <c:f>Sheet1!$C$2</c:f>
              <c:numCache>
                <c:formatCode>General</c:formatCode>
                <c:ptCount val="1"/>
                <c:pt idx="0">
                  <c:v>79</c:v>
                </c:pt>
              </c:numCache>
            </c:numRef>
          </c:val>
          <c:extLst>
            <c:ext xmlns:c16="http://schemas.microsoft.com/office/drawing/2014/chart" uri="{C3380CC4-5D6E-409C-BE32-E72D297353CC}">
              <c16:uniqueId val="{00000001-8A08-3646-951B-710130DBFB77}"/>
            </c:ext>
          </c:extLst>
        </c:ser>
        <c:ser>
          <c:idx val="2"/>
          <c:order val="2"/>
          <c:tx>
            <c:strRef>
              <c:f>Sheet1!$D$1</c:f>
              <c:strCache>
                <c:ptCount val="1"/>
                <c:pt idx="0">
                  <c:v>GraphX</c:v>
                </c:pt>
              </c:strCache>
            </c:strRef>
          </c:tx>
          <c:spPr>
            <a:pattFill prst="smGrid">
              <a:fgClr>
                <a:srgbClr val="C5C000"/>
              </a:fgClr>
              <a:bgClr>
                <a:schemeClr val="bg1"/>
              </a:bgClr>
            </a:pattFill>
            <a:ln w="25400">
              <a:solidFill>
                <a:schemeClr val="tx1"/>
              </a:solidFill>
            </a:ln>
            <a:effectLst>
              <a:outerShdw blurRad="63500" sx="102000" sy="102000" algn="ctr" rotWithShape="0">
                <a:prstClr val="black">
                  <a:alpha val="40000"/>
                </a:prstClr>
              </a:outerShdw>
            </a:effectLst>
          </c:spPr>
          <c:invertIfNegative val="0"/>
          <c:cat>
            <c:numRef>
              <c:f>Sheet1!$A$2</c:f>
              <c:numCache>
                <c:formatCode>@</c:formatCode>
                <c:ptCount val="1"/>
                <c:pt idx="0">
                  <c:v>1.8</c:v>
                </c:pt>
              </c:numCache>
            </c:numRef>
          </c:cat>
          <c:val>
            <c:numRef>
              <c:f>Sheet1!$D$2</c:f>
              <c:numCache>
                <c:formatCode>General</c:formatCode>
                <c:ptCount val="1"/>
                <c:pt idx="0">
                  <c:v>127.8</c:v>
                </c:pt>
              </c:numCache>
            </c:numRef>
          </c:val>
          <c:extLst>
            <c:ext xmlns:c16="http://schemas.microsoft.com/office/drawing/2014/chart" uri="{C3380CC4-5D6E-409C-BE32-E72D297353CC}">
              <c16:uniqueId val="{00000002-8A08-3646-951B-710130DBFB77}"/>
            </c:ext>
          </c:extLst>
        </c:ser>
        <c:ser>
          <c:idx val="3"/>
          <c:order val="3"/>
          <c:tx>
            <c:strRef>
              <c:f>Sheet1!$E$1</c:f>
              <c:strCache>
                <c:ptCount val="1"/>
                <c:pt idx="0">
                  <c:v>PowerGraph</c:v>
                </c:pt>
              </c:strCache>
            </c:strRef>
          </c:tx>
          <c:spPr>
            <a:pattFill prst="horzBrick">
              <a:fgClr>
                <a:srgbClr val="00B050"/>
              </a:fgClr>
              <a:bgClr>
                <a:schemeClr val="bg1"/>
              </a:bgClr>
            </a:pattFill>
            <a:ln w="25400">
              <a:solidFill>
                <a:schemeClr val="tx1"/>
              </a:solidFill>
            </a:ln>
            <a:effectLst>
              <a:outerShdw blurRad="63500" sx="102000" sy="102000" algn="ctr" rotWithShape="0">
                <a:prstClr val="black">
                  <a:alpha val="40000"/>
                </a:prstClr>
              </a:outerShdw>
            </a:effectLst>
          </c:spPr>
          <c:invertIfNegative val="0"/>
          <c:cat>
            <c:numRef>
              <c:f>Sheet1!$A$2</c:f>
              <c:numCache>
                <c:formatCode>@</c:formatCode>
                <c:ptCount val="1"/>
                <c:pt idx="0">
                  <c:v>1.8</c:v>
                </c:pt>
              </c:numCache>
            </c:numRef>
          </c:cat>
          <c:val>
            <c:numRef>
              <c:f>Sheet1!$E$2</c:f>
              <c:numCache>
                <c:formatCode>General</c:formatCode>
                <c:ptCount val="1"/>
                <c:pt idx="0">
                  <c:v>52.3</c:v>
                </c:pt>
              </c:numCache>
            </c:numRef>
          </c:val>
          <c:extLst>
            <c:ext xmlns:c16="http://schemas.microsoft.com/office/drawing/2014/chart" uri="{C3380CC4-5D6E-409C-BE32-E72D297353CC}">
              <c16:uniqueId val="{00000003-8A08-3646-951B-710130DBFB77}"/>
            </c:ext>
          </c:extLst>
        </c:ser>
        <c:ser>
          <c:idx val="4"/>
          <c:order val="4"/>
          <c:tx>
            <c:strRef>
              <c:f>Sheet1!$F$1</c:f>
              <c:strCache>
                <c:ptCount val="1"/>
                <c:pt idx="0">
                  <c:v>PowerLyra</c:v>
                </c:pt>
              </c:strCache>
            </c:strRef>
          </c:tx>
          <c:spPr>
            <a:pattFill prst="lgConfetti">
              <a:fgClr>
                <a:srgbClr val="0000FF"/>
              </a:fgClr>
              <a:bgClr>
                <a:schemeClr val="bg1"/>
              </a:bgClr>
            </a:pattFill>
            <a:ln w="25400">
              <a:solidFill>
                <a:schemeClr val="tx1">
                  <a:lumMod val="50000"/>
                  <a:lumOff val="50000"/>
                </a:schemeClr>
              </a:solidFill>
            </a:ln>
            <a:effectLst>
              <a:outerShdw blurRad="63500" sx="102000" sy="102000" algn="ctr" rotWithShape="0">
                <a:prstClr val="black">
                  <a:alpha val="40000"/>
                </a:prstClr>
              </a:outerShdw>
            </a:effectLst>
          </c:spPr>
          <c:invertIfNegative val="0"/>
          <c:dPt>
            <c:idx val="0"/>
            <c:invertIfNegative val="0"/>
            <c:bubble3D val="0"/>
            <c:spPr>
              <a:pattFill prst="lgConfetti">
                <a:fgClr>
                  <a:srgbClr val="0000FF"/>
                </a:fgClr>
                <a:bgClr>
                  <a:schemeClr val="bg1"/>
                </a:bgClr>
              </a:pattFill>
              <a:ln w="25400">
                <a:solidFill>
                  <a:schemeClr val="tx1"/>
                </a:solidFill>
              </a:ln>
              <a:effectLst>
                <a:outerShdw blurRad="63500" sx="102000" sy="102000" algn="ctr" rotWithShape="0">
                  <a:prstClr val="black">
                    <a:alpha val="40000"/>
                  </a:prstClr>
                </a:outerShdw>
              </a:effectLst>
            </c:spPr>
            <c:extLst>
              <c:ext xmlns:c16="http://schemas.microsoft.com/office/drawing/2014/chart" uri="{C3380CC4-5D6E-409C-BE32-E72D297353CC}">
                <c16:uniqueId val="{00000005-8A08-3646-951B-710130DBFB77}"/>
              </c:ext>
            </c:extLst>
          </c:dPt>
          <c:cat>
            <c:numRef>
              <c:f>Sheet1!$A$2</c:f>
              <c:numCache>
                <c:formatCode>@</c:formatCode>
                <c:ptCount val="1"/>
                <c:pt idx="0">
                  <c:v>1.8</c:v>
                </c:pt>
              </c:numCache>
            </c:numRef>
          </c:cat>
          <c:val>
            <c:numRef>
              <c:f>Sheet1!$F$2</c:f>
              <c:numCache>
                <c:formatCode>General</c:formatCode>
                <c:ptCount val="1"/>
                <c:pt idx="0">
                  <c:v>14.2</c:v>
                </c:pt>
              </c:numCache>
            </c:numRef>
          </c:val>
          <c:extLst>
            <c:ext xmlns:c16="http://schemas.microsoft.com/office/drawing/2014/chart" uri="{C3380CC4-5D6E-409C-BE32-E72D297353CC}">
              <c16:uniqueId val="{00000006-8A08-3646-951B-710130DBFB77}"/>
            </c:ext>
          </c:extLst>
        </c:ser>
        <c:dLbls>
          <c:showLegendKey val="0"/>
          <c:showVal val="0"/>
          <c:showCatName val="0"/>
          <c:showSerName val="0"/>
          <c:showPercent val="0"/>
          <c:showBubbleSize val="0"/>
        </c:dLbls>
        <c:gapWidth val="150"/>
        <c:overlap val="-30"/>
        <c:axId val="39688384"/>
        <c:axId val="39675952"/>
      </c:barChart>
      <c:catAx>
        <c:axId val="39688384"/>
        <c:scaling>
          <c:orientation val="minMax"/>
        </c:scaling>
        <c:delete val="1"/>
        <c:axPos val="b"/>
        <c:numFmt formatCode="@" sourceLinked="1"/>
        <c:majorTickMark val="none"/>
        <c:minorTickMark val="none"/>
        <c:tickLblPos val="nextTo"/>
        <c:crossAx val="39675952"/>
        <c:crosses val="autoZero"/>
        <c:auto val="1"/>
        <c:lblAlgn val="ctr"/>
        <c:lblOffset val="0"/>
        <c:noMultiLvlLbl val="0"/>
      </c:catAx>
      <c:valAx>
        <c:axId val="39675952"/>
        <c:scaling>
          <c:orientation val="minMax"/>
          <c:max val="150"/>
        </c:scaling>
        <c:delete val="0"/>
        <c:axPos val="l"/>
        <c:majorGridlines>
          <c:spPr>
            <a:ln w="6350">
              <a:solidFill>
                <a:schemeClr val="tx1">
                  <a:lumMod val="50000"/>
                  <a:lumOff val="50000"/>
                </a:schemeClr>
              </a:solidFill>
              <a:prstDash val="dash"/>
            </a:ln>
          </c:spPr>
        </c:majorGridlines>
        <c:numFmt formatCode="General" sourceLinked="1"/>
        <c:majorTickMark val="in"/>
        <c:minorTickMark val="none"/>
        <c:tickLblPos val="nextTo"/>
        <c:spPr>
          <a:ln w="12700">
            <a:solidFill>
              <a:schemeClr val="tx1"/>
            </a:solidFill>
          </a:ln>
        </c:spPr>
        <c:txPr>
          <a:bodyPr/>
          <a:lstStyle/>
          <a:p>
            <a:pPr>
              <a:defRPr sz="1600">
                <a:latin typeface="Century Gothic" pitchFamily="34" charset="0"/>
              </a:defRPr>
            </a:pPr>
            <a:endParaRPr lang="en-US"/>
          </a:p>
        </c:txPr>
        <c:crossAx val="39688384"/>
        <c:crosses val="autoZero"/>
        <c:crossBetween val="between"/>
        <c:majorUnit val="25"/>
      </c:valAx>
      <c:spPr>
        <a:solidFill>
          <a:schemeClr val="bg1"/>
        </a:solidFill>
        <a:ln w="12700">
          <a:solidFill>
            <a:schemeClr val="tx1"/>
          </a:solidFill>
        </a:ln>
        <a:effectLst>
          <a:outerShdw blurRad="63500" sx="102000" sy="102000" algn="ctr" rotWithShape="0">
            <a:prstClr val="black">
              <a:alpha val="40000"/>
            </a:prstClr>
          </a:outerShdw>
        </a:effectLst>
      </c:spPr>
    </c:plotArea>
    <c:legend>
      <c:legendPos val="t"/>
      <c:layout>
        <c:manualLayout>
          <c:xMode val="edge"/>
          <c:yMode val="edge"/>
          <c:x val="0.55517167361271902"/>
          <c:y val="0.125512787569832"/>
          <c:w val="0.42185570541020301"/>
          <c:h val="0.410758940577437"/>
        </c:manualLayout>
      </c:layout>
      <c:overlay val="0"/>
      <c:spPr>
        <a:solidFill>
          <a:schemeClr val="bg1"/>
        </a:solidFill>
        <a:ln>
          <a:solidFill>
            <a:schemeClr val="tx1"/>
          </a:solidFill>
        </a:ln>
        <a:effectLst>
          <a:outerShdw blurRad="63500" sx="102000" sy="102000" algn="ctr" rotWithShape="0">
            <a:prstClr val="black">
              <a:alpha val="40000"/>
            </a:prstClr>
          </a:outerShdw>
        </a:effectLst>
      </c:spPr>
      <c:txPr>
        <a:bodyPr/>
        <a:lstStyle/>
        <a:p>
          <a:pPr>
            <a:defRPr sz="1400"/>
          </a:pPr>
          <a:endParaRPr lang="en-US"/>
        </a:p>
      </c:txPr>
    </c:legend>
    <c:plotVisOnly val="1"/>
    <c:dispBlanksAs val="gap"/>
    <c:showDLblsOverMax val="0"/>
  </c:chart>
  <c:txPr>
    <a:bodyPr/>
    <a:lstStyle/>
    <a:p>
      <a:pPr>
        <a:defRPr sz="1800">
          <a:latin typeface="Century Gothic" pitchFamily="34" charset="0"/>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F6D063-9033-44FE-BA98-4A5E2CA0493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5B219658-FE16-498C-8883-AB15A915B4DA}">
      <dgm:prSet phldrT="[Text]"/>
      <dgm:spPr>
        <a:solidFill>
          <a:srgbClr val="0066FF"/>
        </a:solidFill>
        <a:ln>
          <a:solidFill>
            <a:srgbClr val="0066FF"/>
          </a:solidFill>
        </a:ln>
      </dgm:spPr>
      <dgm:t>
        <a:bodyPr lIns="0" tIns="0" rIns="0" bIns="0"/>
        <a:lstStyle/>
        <a:p>
          <a:endParaRPr lang="zh-CN" altLang="en-US" dirty="0">
            <a:solidFill>
              <a:srgbClr val="0066FF"/>
            </a:solidFill>
            <a:latin typeface="微软雅黑" panose="020B0503020204020204" pitchFamily="34" charset="-122"/>
            <a:ea typeface="微软雅黑" panose="020B0503020204020204" pitchFamily="34" charset="-122"/>
          </a:endParaRPr>
        </a:p>
      </dgm:t>
    </dgm:pt>
    <dgm:pt modelId="{0CD3C598-B642-4CA0-B1A1-D3A5F293927E}" type="parTrans" cxnId="{6FCC9E72-2CB6-41B7-825C-50626E801718}">
      <dgm:prSet/>
      <dgm:spPr/>
      <dgm:t>
        <a:bodyPr/>
        <a:lstStyle/>
        <a:p>
          <a:endParaRPr lang="zh-CN" altLang="en-US">
            <a:latin typeface="微软雅黑" panose="020B0503020204020204" pitchFamily="34" charset="-122"/>
            <a:ea typeface="微软雅黑" panose="020B0503020204020204" pitchFamily="34" charset="-122"/>
          </a:endParaRPr>
        </a:p>
      </dgm:t>
    </dgm:pt>
    <dgm:pt modelId="{1C63FEF6-2738-4B0B-A7B2-776D733C2E67}" type="sibTrans" cxnId="{6FCC9E72-2CB6-41B7-825C-50626E801718}">
      <dgm:prSet/>
      <dgm:spPr/>
      <dgm:t>
        <a:bodyPr/>
        <a:lstStyle/>
        <a:p>
          <a:endParaRPr lang="zh-CN" altLang="en-US">
            <a:latin typeface="微软雅黑" panose="020B0503020204020204" pitchFamily="34" charset="-122"/>
            <a:ea typeface="微软雅黑" panose="020B0503020204020204" pitchFamily="34" charset="-122"/>
          </a:endParaRPr>
        </a:p>
      </dgm:t>
    </dgm:pt>
    <dgm:pt modelId="{ECE1E6FB-AB62-4151-9466-7A4D0338D99B}">
      <dgm:prSet phldrT="[Text]" custT="1"/>
      <dgm:spPr>
        <a:ln>
          <a:solidFill>
            <a:srgbClr val="0066FF"/>
          </a:solidFill>
        </a:ln>
      </dgm:spPr>
      <dgm:t>
        <a:bodyPr/>
        <a:lstStyle/>
        <a:p>
          <a:pPr>
            <a:lnSpc>
              <a:spcPct val="70000"/>
            </a:lnSpc>
          </a:pPr>
          <a:r>
            <a:rPr lang="en-US" altLang="zh-CN" sz="1600" dirty="0">
              <a:solidFill>
                <a:srgbClr val="0066FF"/>
              </a:solidFill>
              <a:latin typeface="微软雅黑" panose="020B0503020204020204" pitchFamily="34" charset="-122"/>
              <a:ea typeface="微软雅黑" panose="020B0503020204020204" pitchFamily="34" charset="-122"/>
            </a:rPr>
            <a:t>500-1000ms</a:t>
          </a:r>
          <a:endParaRPr lang="zh-CN" altLang="en-US" sz="1600" dirty="0">
            <a:solidFill>
              <a:srgbClr val="0066FF"/>
            </a:solidFill>
            <a:latin typeface="微软雅黑" panose="020B0503020204020204" pitchFamily="34" charset="-122"/>
            <a:ea typeface="微软雅黑" panose="020B0503020204020204" pitchFamily="34" charset="-122"/>
          </a:endParaRPr>
        </a:p>
      </dgm:t>
    </dgm:pt>
    <dgm:pt modelId="{0A967D84-6129-41F5-9CCE-A82D95DEF189}" type="parTrans" cxnId="{90457A06-AA4D-4058-B016-B341502EF264}">
      <dgm:prSet/>
      <dgm:spPr/>
      <dgm:t>
        <a:bodyPr/>
        <a:lstStyle/>
        <a:p>
          <a:endParaRPr lang="zh-CN" altLang="en-US">
            <a:latin typeface="微软雅黑" panose="020B0503020204020204" pitchFamily="34" charset="-122"/>
            <a:ea typeface="微软雅黑" panose="020B0503020204020204" pitchFamily="34" charset="-122"/>
          </a:endParaRPr>
        </a:p>
      </dgm:t>
    </dgm:pt>
    <dgm:pt modelId="{CBC1B793-ECCB-4D6B-91E3-B9E4BE0DE577}" type="sibTrans" cxnId="{90457A06-AA4D-4058-B016-B341502EF264}">
      <dgm:prSet/>
      <dgm:spPr/>
      <dgm:t>
        <a:bodyPr/>
        <a:lstStyle/>
        <a:p>
          <a:endParaRPr lang="zh-CN" altLang="en-US">
            <a:latin typeface="微软雅黑" panose="020B0503020204020204" pitchFamily="34" charset="-122"/>
            <a:ea typeface="微软雅黑" panose="020B0503020204020204" pitchFamily="34" charset="-122"/>
          </a:endParaRPr>
        </a:p>
      </dgm:t>
    </dgm:pt>
    <dgm:pt modelId="{8661FE7F-9BBC-4FA0-BB00-0C657C07708B}">
      <dgm:prSet phldrT="[Text]"/>
      <dgm:spPr>
        <a:solidFill>
          <a:srgbClr val="0066FF"/>
        </a:solidFill>
        <a:ln>
          <a:solidFill>
            <a:srgbClr val="0066FF"/>
          </a:solidFill>
        </a:ln>
      </dgm:spPr>
      <dgm:t>
        <a:bodyPr/>
        <a:lstStyle/>
        <a:p>
          <a:endParaRPr lang="zh-CN" altLang="en-US" dirty="0">
            <a:solidFill>
              <a:srgbClr val="0066FF"/>
            </a:solidFill>
            <a:latin typeface="微软雅黑" panose="020B0503020204020204" pitchFamily="34" charset="-122"/>
            <a:ea typeface="微软雅黑" panose="020B0503020204020204" pitchFamily="34" charset="-122"/>
          </a:endParaRPr>
        </a:p>
      </dgm:t>
    </dgm:pt>
    <dgm:pt modelId="{B40159DA-7A2A-4E65-86EF-7AA918DF849B}" type="parTrans" cxnId="{902860BF-C682-4BB3-B2E7-943D0A7D1EFA}">
      <dgm:prSet/>
      <dgm:spPr/>
      <dgm:t>
        <a:bodyPr/>
        <a:lstStyle/>
        <a:p>
          <a:endParaRPr lang="zh-CN" altLang="en-US">
            <a:latin typeface="微软雅黑" panose="020B0503020204020204" pitchFamily="34" charset="-122"/>
            <a:ea typeface="微软雅黑" panose="020B0503020204020204" pitchFamily="34" charset="-122"/>
          </a:endParaRPr>
        </a:p>
      </dgm:t>
    </dgm:pt>
    <dgm:pt modelId="{673144A8-7B55-4970-A0FD-CBD20A43329D}" type="sibTrans" cxnId="{902860BF-C682-4BB3-B2E7-943D0A7D1EFA}">
      <dgm:prSet/>
      <dgm:spPr/>
      <dgm:t>
        <a:bodyPr/>
        <a:lstStyle/>
        <a:p>
          <a:endParaRPr lang="zh-CN" altLang="en-US">
            <a:latin typeface="微软雅黑" panose="020B0503020204020204" pitchFamily="34" charset="-122"/>
            <a:ea typeface="微软雅黑" panose="020B0503020204020204" pitchFamily="34" charset="-122"/>
          </a:endParaRPr>
        </a:p>
      </dgm:t>
    </dgm:pt>
    <dgm:pt modelId="{EBA49454-4F66-4851-BFFF-3887B6025545}">
      <dgm:prSet phldrT="[Text]" custT="1"/>
      <dgm:spPr>
        <a:ln>
          <a:solidFill>
            <a:srgbClr val="0066FF"/>
          </a:solidFill>
        </a:ln>
      </dgm:spPr>
      <dgm:t>
        <a:bodyPr/>
        <a:lstStyle/>
        <a:p>
          <a:pPr>
            <a:lnSpc>
              <a:spcPct val="70000"/>
            </a:lnSpc>
          </a:pPr>
          <a:r>
            <a:rPr lang="en-US" altLang="zh-CN" sz="1600" dirty="0">
              <a:solidFill>
                <a:srgbClr val="0066FF"/>
              </a:solidFill>
              <a:latin typeface="微软雅黑" panose="020B0503020204020204" pitchFamily="34" charset="-122"/>
              <a:ea typeface="微软雅黑" panose="020B0503020204020204" pitchFamily="34" charset="-122"/>
            </a:rPr>
            <a:t>200ms</a:t>
          </a:r>
          <a:endParaRPr lang="zh-CN" altLang="en-US" sz="1600" dirty="0">
            <a:solidFill>
              <a:srgbClr val="0066FF"/>
            </a:solidFill>
            <a:latin typeface="微软雅黑" panose="020B0503020204020204" pitchFamily="34" charset="-122"/>
            <a:ea typeface="微软雅黑" panose="020B0503020204020204" pitchFamily="34" charset="-122"/>
          </a:endParaRPr>
        </a:p>
      </dgm:t>
    </dgm:pt>
    <dgm:pt modelId="{74CE2EC9-7B61-4109-9B0A-0A6174272699}" type="parTrans" cxnId="{7F69D248-1B9E-4D74-B962-382FB793759B}">
      <dgm:prSet/>
      <dgm:spPr/>
      <dgm:t>
        <a:bodyPr/>
        <a:lstStyle/>
        <a:p>
          <a:endParaRPr lang="zh-CN" altLang="en-US">
            <a:latin typeface="微软雅黑" panose="020B0503020204020204" pitchFamily="34" charset="-122"/>
            <a:ea typeface="微软雅黑" panose="020B0503020204020204" pitchFamily="34" charset="-122"/>
          </a:endParaRPr>
        </a:p>
      </dgm:t>
    </dgm:pt>
    <dgm:pt modelId="{D983473F-F669-48D9-9D5D-E59E6E71A128}" type="sibTrans" cxnId="{7F69D248-1B9E-4D74-B962-382FB793759B}">
      <dgm:prSet/>
      <dgm:spPr/>
      <dgm:t>
        <a:bodyPr/>
        <a:lstStyle/>
        <a:p>
          <a:endParaRPr lang="zh-CN" altLang="en-US">
            <a:latin typeface="微软雅黑" panose="020B0503020204020204" pitchFamily="34" charset="-122"/>
            <a:ea typeface="微软雅黑" panose="020B0503020204020204" pitchFamily="34" charset="-122"/>
          </a:endParaRPr>
        </a:p>
      </dgm:t>
    </dgm:pt>
    <dgm:pt modelId="{69D968C1-4B52-4CDD-8A66-3C1FCB8D2650}">
      <dgm:prSet phldrT="[Text]" custT="1"/>
      <dgm:spPr>
        <a:ln>
          <a:solidFill>
            <a:srgbClr val="0066FF"/>
          </a:solidFill>
        </a:ln>
      </dgm:spPr>
      <dgm:t>
        <a:bodyPr/>
        <a:lstStyle/>
        <a:p>
          <a:pPr>
            <a:lnSpc>
              <a:spcPct val="70000"/>
            </a:lnSpc>
          </a:pPr>
          <a:r>
            <a:rPr lang="en-US" altLang="zh-CN" sz="1600" dirty="0">
              <a:solidFill>
                <a:srgbClr val="0066FF"/>
              </a:solidFill>
              <a:latin typeface="微软雅黑" panose="020B0503020204020204" pitchFamily="34" charset="-122"/>
              <a:ea typeface="微软雅黑" panose="020B0503020204020204" pitchFamily="34" charset="-122"/>
            </a:rPr>
            <a:t>384Kb-2Mb/s</a:t>
          </a:r>
          <a:endParaRPr lang="zh-CN" altLang="en-US" sz="1600" dirty="0">
            <a:solidFill>
              <a:srgbClr val="0066FF"/>
            </a:solidFill>
            <a:latin typeface="微软雅黑" panose="020B0503020204020204" pitchFamily="34" charset="-122"/>
            <a:ea typeface="微软雅黑" panose="020B0503020204020204" pitchFamily="34" charset="-122"/>
          </a:endParaRPr>
        </a:p>
      </dgm:t>
    </dgm:pt>
    <dgm:pt modelId="{E1A7510C-F620-4AB1-9E01-F64CAF8ACA6B}" type="parTrans" cxnId="{B3AF1AF6-9434-45BC-915A-4D74856F6184}">
      <dgm:prSet/>
      <dgm:spPr/>
      <dgm:t>
        <a:bodyPr/>
        <a:lstStyle/>
        <a:p>
          <a:endParaRPr lang="zh-CN" altLang="en-US">
            <a:latin typeface="微软雅黑" panose="020B0503020204020204" pitchFamily="34" charset="-122"/>
            <a:ea typeface="微软雅黑" panose="020B0503020204020204" pitchFamily="34" charset="-122"/>
          </a:endParaRPr>
        </a:p>
      </dgm:t>
    </dgm:pt>
    <dgm:pt modelId="{3887D469-A83C-47C2-B197-24A540304A71}" type="sibTrans" cxnId="{B3AF1AF6-9434-45BC-915A-4D74856F6184}">
      <dgm:prSet/>
      <dgm:spPr/>
      <dgm:t>
        <a:bodyPr/>
        <a:lstStyle/>
        <a:p>
          <a:endParaRPr lang="zh-CN" altLang="en-US">
            <a:latin typeface="微软雅黑" panose="020B0503020204020204" pitchFamily="34" charset="-122"/>
            <a:ea typeface="微软雅黑" panose="020B0503020204020204" pitchFamily="34" charset="-122"/>
          </a:endParaRPr>
        </a:p>
      </dgm:t>
    </dgm:pt>
    <dgm:pt modelId="{29AFD9F2-CE53-4A7A-B7ED-FC0CC3779342}">
      <dgm:prSet phldrT="[Text]"/>
      <dgm:spPr>
        <a:solidFill>
          <a:srgbClr val="0066FF"/>
        </a:solidFill>
        <a:ln>
          <a:solidFill>
            <a:srgbClr val="0066FF"/>
          </a:solidFill>
        </a:ln>
      </dgm:spPr>
      <dgm:t>
        <a:bodyPr lIns="0" tIns="0" rIns="0" bIns="0"/>
        <a:lstStyle/>
        <a:p>
          <a:endParaRPr lang="zh-CN" altLang="en-US" dirty="0">
            <a:solidFill>
              <a:srgbClr val="0066FF"/>
            </a:solidFill>
            <a:latin typeface="微软雅黑" panose="020B0503020204020204" pitchFamily="34" charset="-122"/>
            <a:ea typeface="微软雅黑" panose="020B0503020204020204" pitchFamily="34" charset="-122"/>
          </a:endParaRPr>
        </a:p>
      </dgm:t>
    </dgm:pt>
    <dgm:pt modelId="{A0806F73-A8DC-4715-983B-B9965FE7C86C}" type="parTrans" cxnId="{F3D7B5C7-42E2-4131-94A7-CEF27220EA3F}">
      <dgm:prSet/>
      <dgm:spPr/>
      <dgm:t>
        <a:bodyPr/>
        <a:lstStyle/>
        <a:p>
          <a:endParaRPr lang="zh-CN" altLang="en-US">
            <a:latin typeface="微软雅黑" panose="020B0503020204020204" pitchFamily="34" charset="-122"/>
            <a:ea typeface="微软雅黑" panose="020B0503020204020204" pitchFamily="34" charset="-122"/>
          </a:endParaRPr>
        </a:p>
      </dgm:t>
    </dgm:pt>
    <dgm:pt modelId="{D70A0F04-0361-4C61-A4E5-50BD90A1C16B}" type="sibTrans" cxnId="{F3D7B5C7-42E2-4131-94A7-CEF27220EA3F}">
      <dgm:prSet/>
      <dgm:spPr/>
      <dgm:t>
        <a:bodyPr/>
        <a:lstStyle/>
        <a:p>
          <a:endParaRPr lang="zh-CN" altLang="en-US">
            <a:latin typeface="微软雅黑" panose="020B0503020204020204" pitchFamily="34" charset="-122"/>
            <a:ea typeface="微软雅黑" panose="020B0503020204020204" pitchFamily="34" charset="-122"/>
          </a:endParaRPr>
        </a:p>
      </dgm:t>
    </dgm:pt>
    <dgm:pt modelId="{EF805448-319A-4672-84CA-2B2F2186CD9B}">
      <dgm:prSet phldrT="[Text]" custT="1"/>
      <dgm:spPr>
        <a:ln>
          <a:solidFill>
            <a:srgbClr val="0066FF"/>
          </a:solidFill>
        </a:ln>
      </dgm:spPr>
      <dgm:t>
        <a:bodyPr/>
        <a:lstStyle/>
        <a:p>
          <a:pPr>
            <a:lnSpc>
              <a:spcPct val="70000"/>
            </a:lnSpc>
          </a:pPr>
          <a:r>
            <a:rPr lang="en-US" altLang="zh-CN" sz="1600" dirty="0">
              <a:solidFill>
                <a:srgbClr val="0066FF"/>
              </a:solidFill>
              <a:latin typeface="微软雅黑" panose="020B0503020204020204" pitchFamily="34" charset="-122"/>
              <a:ea typeface="微软雅黑" panose="020B0503020204020204" pitchFamily="34" charset="-122"/>
            </a:rPr>
            <a:t>100ms</a:t>
          </a:r>
          <a:endParaRPr lang="zh-CN" altLang="en-US" sz="1600" dirty="0">
            <a:solidFill>
              <a:srgbClr val="0066FF"/>
            </a:solidFill>
            <a:latin typeface="微软雅黑" panose="020B0503020204020204" pitchFamily="34" charset="-122"/>
            <a:ea typeface="微软雅黑" panose="020B0503020204020204" pitchFamily="34" charset="-122"/>
          </a:endParaRPr>
        </a:p>
      </dgm:t>
    </dgm:pt>
    <dgm:pt modelId="{9A3A345F-2667-445E-B7CF-C10DD6763894}" type="parTrans" cxnId="{3E08D7F5-AE65-44E2-AA05-D103383C7CAE}">
      <dgm:prSet/>
      <dgm:spPr/>
      <dgm:t>
        <a:bodyPr/>
        <a:lstStyle/>
        <a:p>
          <a:endParaRPr lang="zh-CN" altLang="en-US">
            <a:latin typeface="微软雅黑" panose="020B0503020204020204" pitchFamily="34" charset="-122"/>
            <a:ea typeface="微软雅黑" panose="020B0503020204020204" pitchFamily="34" charset="-122"/>
          </a:endParaRPr>
        </a:p>
      </dgm:t>
    </dgm:pt>
    <dgm:pt modelId="{B593D528-732E-4061-A24C-AB4F322F66F3}" type="sibTrans" cxnId="{3E08D7F5-AE65-44E2-AA05-D103383C7CAE}">
      <dgm:prSet/>
      <dgm:spPr/>
      <dgm:t>
        <a:bodyPr/>
        <a:lstStyle/>
        <a:p>
          <a:endParaRPr lang="zh-CN" altLang="en-US">
            <a:latin typeface="微软雅黑" panose="020B0503020204020204" pitchFamily="34" charset="-122"/>
            <a:ea typeface="微软雅黑" panose="020B0503020204020204" pitchFamily="34" charset="-122"/>
          </a:endParaRPr>
        </a:p>
      </dgm:t>
    </dgm:pt>
    <dgm:pt modelId="{BC684C69-C957-463D-AD60-F92881D4510D}">
      <dgm:prSet phldrT="[Text]" custT="1"/>
      <dgm:spPr>
        <a:ln>
          <a:solidFill>
            <a:srgbClr val="0066FF"/>
          </a:solidFill>
        </a:ln>
      </dgm:spPr>
      <dgm:t>
        <a:bodyPr/>
        <a:lstStyle/>
        <a:p>
          <a:pPr>
            <a:lnSpc>
              <a:spcPct val="70000"/>
            </a:lnSpc>
          </a:pPr>
          <a:r>
            <a:rPr lang="en-US" altLang="zh-CN" sz="1600" dirty="0">
              <a:solidFill>
                <a:srgbClr val="0066FF"/>
              </a:solidFill>
              <a:latin typeface="微软雅黑" panose="020B0503020204020204" pitchFamily="34" charset="-122"/>
              <a:ea typeface="微软雅黑" panose="020B0503020204020204" pitchFamily="34" charset="-122"/>
            </a:rPr>
            <a:t>150-450 Mb/s</a:t>
          </a:r>
          <a:endParaRPr lang="zh-CN" altLang="en-US" sz="1600" dirty="0">
            <a:solidFill>
              <a:srgbClr val="0066FF"/>
            </a:solidFill>
            <a:latin typeface="微软雅黑" panose="020B0503020204020204" pitchFamily="34" charset="-122"/>
            <a:ea typeface="微软雅黑" panose="020B0503020204020204" pitchFamily="34" charset="-122"/>
          </a:endParaRPr>
        </a:p>
      </dgm:t>
    </dgm:pt>
    <dgm:pt modelId="{F9F9695A-08C5-479D-9AAA-5D4732695094}" type="parTrans" cxnId="{AC202071-30E7-4D6D-8D70-310A4027F365}">
      <dgm:prSet/>
      <dgm:spPr/>
      <dgm:t>
        <a:bodyPr/>
        <a:lstStyle/>
        <a:p>
          <a:endParaRPr lang="zh-CN" altLang="en-US">
            <a:latin typeface="微软雅黑" panose="020B0503020204020204" pitchFamily="34" charset="-122"/>
            <a:ea typeface="微软雅黑" panose="020B0503020204020204" pitchFamily="34" charset="-122"/>
          </a:endParaRPr>
        </a:p>
      </dgm:t>
    </dgm:pt>
    <dgm:pt modelId="{BE47FFA7-C7DD-4AA5-A666-1915F15EDA12}" type="sibTrans" cxnId="{AC202071-30E7-4D6D-8D70-310A4027F365}">
      <dgm:prSet/>
      <dgm:spPr/>
      <dgm:t>
        <a:bodyPr/>
        <a:lstStyle/>
        <a:p>
          <a:endParaRPr lang="zh-CN" altLang="en-US">
            <a:latin typeface="微软雅黑" panose="020B0503020204020204" pitchFamily="34" charset="-122"/>
            <a:ea typeface="微软雅黑" panose="020B0503020204020204" pitchFamily="34" charset="-122"/>
          </a:endParaRPr>
        </a:p>
      </dgm:t>
    </dgm:pt>
    <dgm:pt modelId="{989C6D64-02E3-4B4C-9E0A-21E5F28FF021}">
      <dgm:prSet phldrT="[Text]"/>
      <dgm:spPr>
        <a:solidFill>
          <a:srgbClr val="FF0066"/>
        </a:solidFill>
        <a:ln>
          <a:solidFill>
            <a:srgbClr val="FF0066"/>
          </a:solidFill>
        </a:ln>
      </dgm:spPr>
      <dgm:t>
        <a:bodyPr lIns="0" tIns="0" rIns="0" bIns="0"/>
        <a:lstStyle/>
        <a:p>
          <a:endParaRPr lang="zh-CN" altLang="en-US" dirty="0">
            <a:latin typeface="微软雅黑" panose="020B0503020204020204" pitchFamily="34" charset="-122"/>
            <a:ea typeface="微软雅黑" panose="020B0503020204020204" pitchFamily="34" charset="-122"/>
          </a:endParaRPr>
        </a:p>
      </dgm:t>
    </dgm:pt>
    <dgm:pt modelId="{158F4A4C-3AE0-4FC4-A70E-64189930D70D}" type="parTrans" cxnId="{07DB053F-F539-4022-8037-AEDA69079913}">
      <dgm:prSet/>
      <dgm:spPr/>
      <dgm:t>
        <a:bodyPr/>
        <a:lstStyle/>
        <a:p>
          <a:endParaRPr lang="zh-CN" altLang="en-US">
            <a:latin typeface="微软雅黑" panose="020B0503020204020204" pitchFamily="34" charset="-122"/>
            <a:ea typeface="微软雅黑" panose="020B0503020204020204" pitchFamily="34" charset="-122"/>
          </a:endParaRPr>
        </a:p>
      </dgm:t>
    </dgm:pt>
    <dgm:pt modelId="{579E659E-A663-4554-B933-5AD2C5E27375}" type="sibTrans" cxnId="{07DB053F-F539-4022-8037-AEDA69079913}">
      <dgm:prSet/>
      <dgm:spPr/>
      <dgm:t>
        <a:bodyPr/>
        <a:lstStyle/>
        <a:p>
          <a:endParaRPr lang="zh-CN" altLang="en-US">
            <a:latin typeface="微软雅黑" panose="020B0503020204020204" pitchFamily="34" charset="-122"/>
            <a:ea typeface="微软雅黑" panose="020B0503020204020204" pitchFamily="34" charset="-122"/>
          </a:endParaRPr>
        </a:p>
      </dgm:t>
    </dgm:pt>
    <dgm:pt modelId="{ADB66EC6-A2F9-4F98-98AE-5EE64CD7E5E7}">
      <dgm:prSet phldrT="[Text]" custT="1"/>
      <dgm:spPr>
        <a:ln>
          <a:solidFill>
            <a:srgbClr val="FF0066"/>
          </a:solidFill>
        </a:ln>
      </dgm:spPr>
      <dgm:t>
        <a:bodyPr/>
        <a:lstStyle/>
        <a:p>
          <a:pPr>
            <a:lnSpc>
              <a:spcPct val="70000"/>
            </a:lnSpc>
          </a:pPr>
          <a:r>
            <a:rPr lang="en-US" altLang="zh-CN" sz="1600" b="1" dirty="0">
              <a:solidFill>
                <a:srgbClr val="FF0066"/>
              </a:solidFill>
              <a:latin typeface="微软雅黑" panose="020B0503020204020204" pitchFamily="34" charset="-122"/>
              <a:ea typeface="微软雅黑" panose="020B0503020204020204" pitchFamily="34" charset="-122"/>
            </a:rPr>
            <a:t>1ms</a:t>
          </a:r>
          <a:endParaRPr lang="zh-CN" altLang="en-US" sz="1600" b="1" dirty="0">
            <a:solidFill>
              <a:srgbClr val="FF0066"/>
            </a:solidFill>
            <a:latin typeface="微软雅黑" panose="020B0503020204020204" pitchFamily="34" charset="-122"/>
            <a:ea typeface="微软雅黑" panose="020B0503020204020204" pitchFamily="34" charset="-122"/>
          </a:endParaRPr>
        </a:p>
      </dgm:t>
    </dgm:pt>
    <dgm:pt modelId="{6886BF63-546B-4B8A-ABF1-414F20EAC717}" type="parTrans" cxnId="{421ACD29-741D-470A-A49D-4C47496EBA94}">
      <dgm:prSet/>
      <dgm:spPr/>
      <dgm:t>
        <a:bodyPr/>
        <a:lstStyle/>
        <a:p>
          <a:endParaRPr lang="zh-CN" altLang="en-US">
            <a:latin typeface="微软雅黑" panose="020B0503020204020204" pitchFamily="34" charset="-122"/>
            <a:ea typeface="微软雅黑" panose="020B0503020204020204" pitchFamily="34" charset="-122"/>
          </a:endParaRPr>
        </a:p>
      </dgm:t>
    </dgm:pt>
    <dgm:pt modelId="{F184E14E-B729-4F1F-B48F-0B7601C23D61}" type="sibTrans" cxnId="{421ACD29-741D-470A-A49D-4C47496EBA94}">
      <dgm:prSet/>
      <dgm:spPr/>
      <dgm:t>
        <a:bodyPr/>
        <a:lstStyle/>
        <a:p>
          <a:endParaRPr lang="zh-CN" altLang="en-US">
            <a:latin typeface="微软雅黑" panose="020B0503020204020204" pitchFamily="34" charset="-122"/>
            <a:ea typeface="微软雅黑" panose="020B0503020204020204" pitchFamily="34" charset="-122"/>
          </a:endParaRPr>
        </a:p>
      </dgm:t>
    </dgm:pt>
    <dgm:pt modelId="{47946653-244E-4841-8998-390674D1A758}">
      <dgm:prSet phldrT="[Text]" custT="1"/>
      <dgm:spPr>
        <a:ln>
          <a:solidFill>
            <a:srgbClr val="FF0066"/>
          </a:solidFill>
        </a:ln>
      </dgm:spPr>
      <dgm:t>
        <a:bodyPr/>
        <a:lstStyle/>
        <a:p>
          <a:pPr>
            <a:lnSpc>
              <a:spcPct val="70000"/>
            </a:lnSpc>
          </a:pPr>
          <a:r>
            <a:rPr lang="en-US" altLang="zh-CN" sz="1600" b="1" dirty="0">
              <a:solidFill>
                <a:srgbClr val="FF0066"/>
              </a:solidFill>
              <a:latin typeface="微软雅黑" panose="020B0503020204020204" pitchFamily="34" charset="-122"/>
              <a:ea typeface="微软雅黑" panose="020B0503020204020204" pitchFamily="34" charset="-122"/>
            </a:rPr>
            <a:t>10 Gb/s</a:t>
          </a:r>
          <a:endParaRPr lang="zh-CN" altLang="en-US" sz="1600" b="1" dirty="0">
            <a:solidFill>
              <a:srgbClr val="FF0066"/>
            </a:solidFill>
            <a:latin typeface="微软雅黑" panose="020B0503020204020204" pitchFamily="34" charset="-122"/>
            <a:ea typeface="微软雅黑" panose="020B0503020204020204" pitchFamily="34" charset="-122"/>
          </a:endParaRPr>
        </a:p>
      </dgm:t>
    </dgm:pt>
    <dgm:pt modelId="{89F7DE93-97FF-48A8-8A8F-D01C01627844}" type="parTrans" cxnId="{38645015-1704-4A08-8182-08707DC344E4}">
      <dgm:prSet/>
      <dgm:spPr/>
      <dgm:t>
        <a:bodyPr/>
        <a:lstStyle/>
        <a:p>
          <a:endParaRPr lang="zh-CN" altLang="en-US">
            <a:latin typeface="微软雅黑" panose="020B0503020204020204" pitchFamily="34" charset="-122"/>
            <a:ea typeface="微软雅黑" panose="020B0503020204020204" pitchFamily="34" charset="-122"/>
          </a:endParaRPr>
        </a:p>
      </dgm:t>
    </dgm:pt>
    <dgm:pt modelId="{1548328D-5387-4E4E-AF38-A10B3B9454B5}" type="sibTrans" cxnId="{38645015-1704-4A08-8182-08707DC344E4}">
      <dgm:prSet/>
      <dgm:spPr/>
      <dgm:t>
        <a:bodyPr/>
        <a:lstStyle/>
        <a:p>
          <a:endParaRPr lang="zh-CN" altLang="en-US">
            <a:latin typeface="微软雅黑" panose="020B0503020204020204" pitchFamily="34" charset="-122"/>
            <a:ea typeface="微软雅黑" panose="020B0503020204020204" pitchFamily="34" charset="-122"/>
          </a:endParaRPr>
        </a:p>
      </dgm:t>
    </dgm:pt>
    <dgm:pt modelId="{014CAA00-9A55-4385-85C1-5E68B706C295}">
      <dgm:prSet phldrT="[Text]" custT="1"/>
      <dgm:spPr>
        <a:ln>
          <a:solidFill>
            <a:srgbClr val="0066FF"/>
          </a:solidFill>
        </a:ln>
      </dgm:spPr>
      <dgm:t>
        <a:bodyPr/>
        <a:lstStyle/>
        <a:p>
          <a:pPr>
            <a:lnSpc>
              <a:spcPct val="70000"/>
            </a:lnSpc>
          </a:pPr>
          <a:r>
            <a:rPr lang="en-US" altLang="zh-CN" sz="1600" dirty="0">
              <a:solidFill>
                <a:srgbClr val="0066FF"/>
              </a:solidFill>
              <a:latin typeface="微软雅黑" panose="020B0503020204020204" pitchFamily="34" charset="-122"/>
              <a:ea typeface="微软雅黑" panose="020B0503020204020204" pitchFamily="34" charset="-122"/>
            </a:rPr>
            <a:t>100Kb/s</a:t>
          </a:r>
          <a:endParaRPr lang="zh-CN" altLang="en-US" sz="1600" dirty="0">
            <a:solidFill>
              <a:srgbClr val="0066FF"/>
            </a:solidFill>
            <a:latin typeface="微软雅黑" panose="020B0503020204020204" pitchFamily="34" charset="-122"/>
            <a:ea typeface="微软雅黑" panose="020B0503020204020204" pitchFamily="34" charset="-122"/>
          </a:endParaRPr>
        </a:p>
      </dgm:t>
    </dgm:pt>
    <dgm:pt modelId="{E2CA6C09-944B-4F05-A429-D68E905F26AD}" type="parTrans" cxnId="{DAC472DA-90FC-4FBD-8BF4-498AB9E67AE4}">
      <dgm:prSet/>
      <dgm:spPr/>
      <dgm:t>
        <a:bodyPr/>
        <a:lstStyle/>
        <a:p>
          <a:endParaRPr lang="zh-CN" altLang="en-US"/>
        </a:p>
      </dgm:t>
    </dgm:pt>
    <dgm:pt modelId="{993040D6-0B4A-4F37-A2FE-23CC5EE466E7}" type="sibTrans" cxnId="{DAC472DA-90FC-4FBD-8BF4-498AB9E67AE4}">
      <dgm:prSet/>
      <dgm:spPr/>
      <dgm:t>
        <a:bodyPr/>
        <a:lstStyle/>
        <a:p>
          <a:endParaRPr lang="zh-CN" altLang="en-US"/>
        </a:p>
      </dgm:t>
    </dgm:pt>
    <dgm:pt modelId="{582EE7BA-560C-4D71-A41A-EC48E121B489}" type="pres">
      <dgm:prSet presAssocID="{78F6D063-9033-44FE-BA98-4A5E2CA04938}" presName="linearFlow" presStyleCnt="0">
        <dgm:presLayoutVars>
          <dgm:dir/>
          <dgm:animLvl val="lvl"/>
          <dgm:resizeHandles val="exact"/>
        </dgm:presLayoutVars>
      </dgm:prSet>
      <dgm:spPr/>
    </dgm:pt>
    <dgm:pt modelId="{E57D8B50-2E55-4222-A3EE-B00622052989}" type="pres">
      <dgm:prSet presAssocID="{5B219658-FE16-498C-8883-AB15A915B4DA}" presName="composite" presStyleCnt="0"/>
      <dgm:spPr/>
    </dgm:pt>
    <dgm:pt modelId="{18C96E0A-DFC2-4A6C-B5FA-E27EA8C5660D}" type="pres">
      <dgm:prSet presAssocID="{5B219658-FE16-498C-8883-AB15A915B4DA}" presName="parentText" presStyleLbl="alignNode1" presStyleIdx="0" presStyleCnt="4">
        <dgm:presLayoutVars>
          <dgm:chMax val="1"/>
          <dgm:bulletEnabled val="1"/>
        </dgm:presLayoutVars>
      </dgm:prSet>
      <dgm:spPr/>
    </dgm:pt>
    <dgm:pt modelId="{C9AF16A8-192D-4C2A-90C1-94DA9483A444}" type="pres">
      <dgm:prSet presAssocID="{5B219658-FE16-498C-8883-AB15A915B4DA}" presName="descendantText" presStyleLbl="alignAcc1" presStyleIdx="0" presStyleCnt="4">
        <dgm:presLayoutVars>
          <dgm:bulletEnabled val="1"/>
        </dgm:presLayoutVars>
      </dgm:prSet>
      <dgm:spPr/>
    </dgm:pt>
    <dgm:pt modelId="{4EDF8062-77D2-4576-A9BE-0442F5CEF563}" type="pres">
      <dgm:prSet presAssocID="{1C63FEF6-2738-4B0B-A7B2-776D733C2E67}" presName="sp" presStyleCnt="0"/>
      <dgm:spPr/>
    </dgm:pt>
    <dgm:pt modelId="{A2BA1877-DB45-4C73-B74D-5E7D8640FB84}" type="pres">
      <dgm:prSet presAssocID="{8661FE7F-9BBC-4FA0-BB00-0C657C07708B}" presName="composite" presStyleCnt="0"/>
      <dgm:spPr/>
    </dgm:pt>
    <dgm:pt modelId="{B58DDAA7-5E69-4822-8942-0102769C2ED4}" type="pres">
      <dgm:prSet presAssocID="{8661FE7F-9BBC-4FA0-BB00-0C657C07708B}" presName="parentText" presStyleLbl="alignNode1" presStyleIdx="1" presStyleCnt="4">
        <dgm:presLayoutVars>
          <dgm:chMax val="1"/>
          <dgm:bulletEnabled val="1"/>
        </dgm:presLayoutVars>
      </dgm:prSet>
      <dgm:spPr/>
    </dgm:pt>
    <dgm:pt modelId="{9154BD0E-FF6D-494F-BB50-8CAEE3516BA0}" type="pres">
      <dgm:prSet presAssocID="{8661FE7F-9BBC-4FA0-BB00-0C657C07708B}" presName="descendantText" presStyleLbl="alignAcc1" presStyleIdx="1" presStyleCnt="4">
        <dgm:presLayoutVars>
          <dgm:bulletEnabled val="1"/>
        </dgm:presLayoutVars>
      </dgm:prSet>
      <dgm:spPr/>
    </dgm:pt>
    <dgm:pt modelId="{11E85569-7377-491E-BD5D-769696EDED1C}" type="pres">
      <dgm:prSet presAssocID="{673144A8-7B55-4970-A0FD-CBD20A43329D}" presName="sp" presStyleCnt="0"/>
      <dgm:spPr/>
    </dgm:pt>
    <dgm:pt modelId="{8325C0A9-4DEF-46EF-A634-91D5F06D1C38}" type="pres">
      <dgm:prSet presAssocID="{29AFD9F2-CE53-4A7A-B7ED-FC0CC3779342}" presName="composite" presStyleCnt="0"/>
      <dgm:spPr/>
    </dgm:pt>
    <dgm:pt modelId="{53B20496-F07C-4CF0-A7F6-7B4F6898AA56}" type="pres">
      <dgm:prSet presAssocID="{29AFD9F2-CE53-4A7A-B7ED-FC0CC3779342}" presName="parentText" presStyleLbl="alignNode1" presStyleIdx="2" presStyleCnt="4">
        <dgm:presLayoutVars>
          <dgm:chMax val="1"/>
          <dgm:bulletEnabled val="1"/>
        </dgm:presLayoutVars>
      </dgm:prSet>
      <dgm:spPr/>
    </dgm:pt>
    <dgm:pt modelId="{345D9C55-D0B9-4E35-B21A-82E1F517307B}" type="pres">
      <dgm:prSet presAssocID="{29AFD9F2-CE53-4A7A-B7ED-FC0CC3779342}" presName="descendantText" presStyleLbl="alignAcc1" presStyleIdx="2" presStyleCnt="4">
        <dgm:presLayoutVars>
          <dgm:bulletEnabled val="1"/>
        </dgm:presLayoutVars>
      </dgm:prSet>
      <dgm:spPr/>
    </dgm:pt>
    <dgm:pt modelId="{4A59830E-124B-495E-B6F4-46954BD8B070}" type="pres">
      <dgm:prSet presAssocID="{D70A0F04-0361-4C61-A4E5-50BD90A1C16B}" presName="sp" presStyleCnt="0"/>
      <dgm:spPr/>
    </dgm:pt>
    <dgm:pt modelId="{B5623348-4E74-4008-8E08-614932A3A77F}" type="pres">
      <dgm:prSet presAssocID="{989C6D64-02E3-4B4C-9E0A-21E5F28FF021}" presName="composite" presStyleCnt="0"/>
      <dgm:spPr/>
    </dgm:pt>
    <dgm:pt modelId="{5DF614F2-4557-4850-930E-C746E4885378}" type="pres">
      <dgm:prSet presAssocID="{989C6D64-02E3-4B4C-9E0A-21E5F28FF021}" presName="parentText" presStyleLbl="alignNode1" presStyleIdx="3" presStyleCnt="4">
        <dgm:presLayoutVars>
          <dgm:chMax val="1"/>
          <dgm:bulletEnabled val="1"/>
        </dgm:presLayoutVars>
      </dgm:prSet>
      <dgm:spPr/>
    </dgm:pt>
    <dgm:pt modelId="{6569B2E3-A880-4A03-872D-2D5A8DD8CD2E}" type="pres">
      <dgm:prSet presAssocID="{989C6D64-02E3-4B4C-9E0A-21E5F28FF021}" presName="descendantText" presStyleLbl="alignAcc1" presStyleIdx="3" presStyleCnt="4">
        <dgm:presLayoutVars>
          <dgm:bulletEnabled val="1"/>
        </dgm:presLayoutVars>
      </dgm:prSet>
      <dgm:spPr/>
    </dgm:pt>
  </dgm:ptLst>
  <dgm:cxnLst>
    <dgm:cxn modelId="{90457A06-AA4D-4058-B016-B341502EF264}" srcId="{5B219658-FE16-498C-8883-AB15A915B4DA}" destId="{ECE1E6FB-AB62-4151-9466-7A4D0338D99B}" srcOrd="0" destOrd="0" parTransId="{0A967D84-6129-41F5-9CCE-A82D95DEF189}" sibTransId="{CBC1B793-ECCB-4D6B-91E3-B9E4BE0DE577}"/>
    <dgm:cxn modelId="{38645015-1704-4A08-8182-08707DC344E4}" srcId="{989C6D64-02E3-4B4C-9E0A-21E5F28FF021}" destId="{47946653-244E-4841-8998-390674D1A758}" srcOrd="1" destOrd="0" parTransId="{89F7DE93-97FF-48A8-8A8F-D01C01627844}" sibTransId="{1548328D-5387-4E4E-AF38-A10B3B9454B5}"/>
    <dgm:cxn modelId="{DA6B2722-D606-4635-9F25-5116D786414D}" type="presOf" srcId="{ECE1E6FB-AB62-4151-9466-7A4D0338D99B}" destId="{C9AF16A8-192D-4C2A-90C1-94DA9483A444}" srcOrd="0" destOrd="0" presId="urn:microsoft.com/office/officeart/2005/8/layout/chevron2"/>
    <dgm:cxn modelId="{DB8A8822-27B0-4787-8495-8FAE3B71D8FE}" type="presOf" srcId="{989C6D64-02E3-4B4C-9E0A-21E5F28FF021}" destId="{5DF614F2-4557-4850-930E-C746E4885378}" srcOrd="0" destOrd="0" presId="urn:microsoft.com/office/officeart/2005/8/layout/chevron2"/>
    <dgm:cxn modelId="{421ACD29-741D-470A-A49D-4C47496EBA94}" srcId="{989C6D64-02E3-4B4C-9E0A-21E5F28FF021}" destId="{ADB66EC6-A2F9-4F98-98AE-5EE64CD7E5E7}" srcOrd="0" destOrd="0" parTransId="{6886BF63-546B-4B8A-ABF1-414F20EAC717}" sibTransId="{F184E14E-B729-4F1F-B48F-0B7601C23D61}"/>
    <dgm:cxn modelId="{07DB053F-F539-4022-8037-AEDA69079913}" srcId="{78F6D063-9033-44FE-BA98-4A5E2CA04938}" destId="{989C6D64-02E3-4B4C-9E0A-21E5F28FF021}" srcOrd="3" destOrd="0" parTransId="{158F4A4C-3AE0-4FC4-A70E-64189930D70D}" sibTransId="{579E659E-A663-4554-B933-5AD2C5E27375}"/>
    <dgm:cxn modelId="{9470A448-38AF-4F0B-B50D-543095C586D9}" type="presOf" srcId="{EBA49454-4F66-4851-BFFF-3887B6025545}" destId="{9154BD0E-FF6D-494F-BB50-8CAEE3516BA0}" srcOrd="0" destOrd="0" presId="urn:microsoft.com/office/officeart/2005/8/layout/chevron2"/>
    <dgm:cxn modelId="{7F69D248-1B9E-4D74-B962-382FB793759B}" srcId="{8661FE7F-9BBC-4FA0-BB00-0C657C07708B}" destId="{EBA49454-4F66-4851-BFFF-3887B6025545}" srcOrd="0" destOrd="0" parTransId="{74CE2EC9-7B61-4109-9B0A-0A6174272699}" sibTransId="{D983473F-F669-48D9-9D5D-E59E6E71A128}"/>
    <dgm:cxn modelId="{EFD4494D-BC55-41C5-AFA3-A441EB98DA7C}" type="presOf" srcId="{29AFD9F2-CE53-4A7A-B7ED-FC0CC3779342}" destId="{53B20496-F07C-4CF0-A7F6-7B4F6898AA56}" srcOrd="0" destOrd="0" presId="urn:microsoft.com/office/officeart/2005/8/layout/chevron2"/>
    <dgm:cxn modelId="{AC202071-30E7-4D6D-8D70-310A4027F365}" srcId="{29AFD9F2-CE53-4A7A-B7ED-FC0CC3779342}" destId="{BC684C69-C957-463D-AD60-F92881D4510D}" srcOrd="1" destOrd="0" parTransId="{F9F9695A-08C5-479D-9AAA-5D4732695094}" sibTransId="{BE47FFA7-C7DD-4AA5-A666-1915F15EDA12}"/>
    <dgm:cxn modelId="{6FCC9E72-2CB6-41B7-825C-50626E801718}" srcId="{78F6D063-9033-44FE-BA98-4A5E2CA04938}" destId="{5B219658-FE16-498C-8883-AB15A915B4DA}" srcOrd="0" destOrd="0" parTransId="{0CD3C598-B642-4CA0-B1A1-D3A5F293927E}" sibTransId="{1C63FEF6-2738-4B0B-A7B2-776D733C2E67}"/>
    <dgm:cxn modelId="{F9506F9A-6E77-40E2-8593-176EADFEE0E8}" type="presOf" srcId="{ADB66EC6-A2F9-4F98-98AE-5EE64CD7E5E7}" destId="{6569B2E3-A880-4A03-872D-2D5A8DD8CD2E}" srcOrd="0" destOrd="0" presId="urn:microsoft.com/office/officeart/2005/8/layout/chevron2"/>
    <dgm:cxn modelId="{2F12C3B3-3271-4607-94D6-C80884B96C4E}" type="presOf" srcId="{69D968C1-4B52-4CDD-8A66-3C1FCB8D2650}" destId="{9154BD0E-FF6D-494F-BB50-8CAEE3516BA0}" srcOrd="0" destOrd="1" presId="urn:microsoft.com/office/officeart/2005/8/layout/chevron2"/>
    <dgm:cxn modelId="{53314FB5-3E12-467A-A797-A53B25BD8179}" type="presOf" srcId="{78F6D063-9033-44FE-BA98-4A5E2CA04938}" destId="{582EE7BA-560C-4D71-A41A-EC48E121B489}" srcOrd="0" destOrd="0" presId="urn:microsoft.com/office/officeart/2005/8/layout/chevron2"/>
    <dgm:cxn modelId="{32F085B8-5A4B-41FF-904C-8C3DD8DF5AA2}" type="presOf" srcId="{8661FE7F-9BBC-4FA0-BB00-0C657C07708B}" destId="{B58DDAA7-5E69-4822-8942-0102769C2ED4}" srcOrd="0" destOrd="0" presId="urn:microsoft.com/office/officeart/2005/8/layout/chevron2"/>
    <dgm:cxn modelId="{8CA3C2B9-AC1B-47F5-8B2E-F539E096EBAF}" type="presOf" srcId="{BC684C69-C957-463D-AD60-F92881D4510D}" destId="{345D9C55-D0B9-4E35-B21A-82E1F517307B}" srcOrd="0" destOrd="1" presId="urn:microsoft.com/office/officeart/2005/8/layout/chevron2"/>
    <dgm:cxn modelId="{902860BF-C682-4BB3-B2E7-943D0A7D1EFA}" srcId="{78F6D063-9033-44FE-BA98-4A5E2CA04938}" destId="{8661FE7F-9BBC-4FA0-BB00-0C657C07708B}" srcOrd="1" destOrd="0" parTransId="{B40159DA-7A2A-4E65-86EF-7AA918DF849B}" sibTransId="{673144A8-7B55-4970-A0FD-CBD20A43329D}"/>
    <dgm:cxn modelId="{F3D7B5C7-42E2-4131-94A7-CEF27220EA3F}" srcId="{78F6D063-9033-44FE-BA98-4A5E2CA04938}" destId="{29AFD9F2-CE53-4A7A-B7ED-FC0CC3779342}" srcOrd="2" destOrd="0" parTransId="{A0806F73-A8DC-4715-983B-B9965FE7C86C}" sibTransId="{D70A0F04-0361-4C61-A4E5-50BD90A1C16B}"/>
    <dgm:cxn modelId="{969244C9-E6C6-41A1-91E2-1723B01E00BE}" type="presOf" srcId="{014CAA00-9A55-4385-85C1-5E68B706C295}" destId="{C9AF16A8-192D-4C2A-90C1-94DA9483A444}" srcOrd="0" destOrd="1" presId="urn:microsoft.com/office/officeart/2005/8/layout/chevron2"/>
    <dgm:cxn modelId="{7DAB45D5-B849-4B67-9240-645BCB096923}" type="presOf" srcId="{5B219658-FE16-498C-8883-AB15A915B4DA}" destId="{18C96E0A-DFC2-4A6C-B5FA-E27EA8C5660D}" srcOrd="0" destOrd="0" presId="urn:microsoft.com/office/officeart/2005/8/layout/chevron2"/>
    <dgm:cxn modelId="{DAC472DA-90FC-4FBD-8BF4-498AB9E67AE4}" srcId="{5B219658-FE16-498C-8883-AB15A915B4DA}" destId="{014CAA00-9A55-4385-85C1-5E68B706C295}" srcOrd="1" destOrd="0" parTransId="{E2CA6C09-944B-4F05-A429-D68E905F26AD}" sibTransId="{993040D6-0B4A-4F37-A2FE-23CC5EE466E7}"/>
    <dgm:cxn modelId="{BFFE2EE0-22A2-4082-945E-1371DDA26030}" type="presOf" srcId="{EF805448-319A-4672-84CA-2B2F2186CD9B}" destId="{345D9C55-D0B9-4E35-B21A-82E1F517307B}" srcOrd="0" destOrd="0" presId="urn:microsoft.com/office/officeart/2005/8/layout/chevron2"/>
    <dgm:cxn modelId="{D7CEC2E2-D247-497E-8B07-6292CAE05807}" type="presOf" srcId="{47946653-244E-4841-8998-390674D1A758}" destId="{6569B2E3-A880-4A03-872D-2D5A8DD8CD2E}" srcOrd="0" destOrd="1" presId="urn:microsoft.com/office/officeart/2005/8/layout/chevron2"/>
    <dgm:cxn modelId="{3E08D7F5-AE65-44E2-AA05-D103383C7CAE}" srcId="{29AFD9F2-CE53-4A7A-B7ED-FC0CC3779342}" destId="{EF805448-319A-4672-84CA-2B2F2186CD9B}" srcOrd="0" destOrd="0" parTransId="{9A3A345F-2667-445E-B7CF-C10DD6763894}" sibTransId="{B593D528-732E-4061-A24C-AB4F322F66F3}"/>
    <dgm:cxn modelId="{B3AF1AF6-9434-45BC-915A-4D74856F6184}" srcId="{8661FE7F-9BBC-4FA0-BB00-0C657C07708B}" destId="{69D968C1-4B52-4CDD-8A66-3C1FCB8D2650}" srcOrd="1" destOrd="0" parTransId="{E1A7510C-F620-4AB1-9E01-F64CAF8ACA6B}" sibTransId="{3887D469-A83C-47C2-B197-24A540304A71}"/>
    <dgm:cxn modelId="{B888405B-611E-4D37-BBCA-740F5028C73C}" type="presParOf" srcId="{582EE7BA-560C-4D71-A41A-EC48E121B489}" destId="{E57D8B50-2E55-4222-A3EE-B00622052989}" srcOrd="0" destOrd="0" presId="urn:microsoft.com/office/officeart/2005/8/layout/chevron2"/>
    <dgm:cxn modelId="{906E6593-472B-4048-B192-BC94F16FA353}" type="presParOf" srcId="{E57D8B50-2E55-4222-A3EE-B00622052989}" destId="{18C96E0A-DFC2-4A6C-B5FA-E27EA8C5660D}" srcOrd="0" destOrd="0" presId="urn:microsoft.com/office/officeart/2005/8/layout/chevron2"/>
    <dgm:cxn modelId="{AFC44F2F-0456-4288-B537-743C62B200B8}" type="presParOf" srcId="{E57D8B50-2E55-4222-A3EE-B00622052989}" destId="{C9AF16A8-192D-4C2A-90C1-94DA9483A444}" srcOrd="1" destOrd="0" presId="urn:microsoft.com/office/officeart/2005/8/layout/chevron2"/>
    <dgm:cxn modelId="{D4417E16-50EB-4211-A506-696D85D49D38}" type="presParOf" srcId="{582EE7BA-560C-4D71-A41A-EC48E121B489}" destId="{4EDF8062-77D2-4576-A9BE-0442F5CEF563}" srcOrd="1" destOrd="0" presId="urn:microsoft.com/office/officeart/2005/8/layout/chevron2"/>
    <dgm:cxn modelId="{F0535D4B-8699-4E20-912F-BEAE7A762BBF}" type="presParOf" srcId="{582EE7BA-560C-4D71-A41A-EC48E121B489}" destId="{A2BA1877-DB45-4C73-B74D-5E7D8640FB84}" srcOrd="2" destOrd="0" presId="urn:microsoft.com/office/officeart/2005/8/layout/chevron2"/>
    <dgm:cxn modelId="{34941C92-B2F2-4A87-A799-90120904B3B1}" type="presParOf" srcId="{A2BA1877-DB45-4C73-B74D-5E7D8640FB84}" destId="{B58DDAA7-5E69-4822-8942-0102769C2ED4}" srcOrd="0" destOrd="0" presId="urn:microsoft.com/office/officeart/2005/8/layout/chevron2"/>
    <dgm:cxn modelId="{B531DFC9-4C95-4A2D-903D-9687ACE50D20}" type="presParOf" srcId="{A2BA1877-DB45-4C73-B74D-5E7D8640FB84}" destId="{9154BD0E-FF6D-494F-BB50-8CAEE3516BA0}" srcOrd="1" destOrd="0" presId="urn:microsoft.com/office/officeart/2005/8/layout/chevron2"/>
    <dgm:cxn modelId="{F82ECC4C-0272-45D1-9BB1-102521E42321}" type="presParOf" srcId="{582EE7BA-560C-4D71-A41A-EC48E121B489}" destId="{11E85569-7377-491E-BD5D-769696EDED1C}" srcOrd="3" destOrd="0" presId="urn:microsoft.com/office/officeart/2005/8/layout/chevron2"/>
    <dgm:cxn modelId="{9443201E-A56D-4B1C-AAB3-6D448DD538C6}" type="presParOf" srcId="{582EE7BA-560C-4D71-A41A-EC48E121B489}" destId="{8325C0A9-4DEF-46EF-A634-91D5F06D1C38}" srcOrd="4" destOrd="0" presId="urn:microsoft.com/office/officeart/2005/8/layout/chevron2"/>
    <dgm:cxn modelId="{D5718758-CB3C-44AB-B091-BAD1092E767E}" type="presParOf" srcId="{8325C0A9-4DEF-46EF-A634-91D5F06D1C38}" destId="{53B20496-F07C-4CF0-A7F6-7B4F6898AA56}" srcOrd="0" destOrd="0" presId="urn:microsoft.com/office/officeart/2005/8/layout/chevron2"/>
    <dgm:cxn modelId="{070A6FD0-EE56-47BE-970E-CA44F6D27889}" type="presParOf" srcId="{8325C0A9-4DEF-46EF-A634-91D5F06D1C38}" destId="{345D9C55-D0B9-4E35-B21A-82E1F517307B}" srcOrd="1" destOrd="0" presId="urn:microsoft.com/office/officeart/2005/8/layout/chevron2"/>
    <dgm:cxn modelId="{64BCB8ED-9014-4298-9E2A-82D63E2911FF}" type="presParOf" srcId="{582EE7BA-560C-4D71-A41A-EC48E121B489}" destId="{4A59830E-124B-495E-B6F4-46954BD8B070}" srcOrd="5" destOrd="0" presId="urn:microsoft.com/office/officeart/2005/8/layout/chevron2"/>
    <dgm:cxn modelId="{C0482E39-C76A-484B-A9FA-528E76913789}" type="presParOf" srcId="{582EE7BA-560C-4D71-A41A-EC48E121B489}" destId="{B5623348-4E74-4008-8E08-614932A3A77F}" srcOrd="6" destOrd="0" presId="urn:microsoft.com/office/officeart/2005/8/layout/chevron2"/>
    <dgm:cxn modelId="{E29E7EAF-C681-429A-BE4F-5EB0D69544E6}" type="presParOf" srcId="{B5623348-4E74-4008-8E08-614932A3A77F}" destId="{5DF614F2-4557-4850-930E-C746E4885378}" srcOrd="0" destOrd="0" presId="urn:microsoft.com/office/officeart/2005/8/layout/chevron2"/>
    <dgm:cxn modelId="{EAEF19F7-61A9-4BB8-9310-348999926A6A}" type="presParOf" srcId="{B5623348-4E74-4008-8E08-614932A3A77F}" destId="{6569B2E3-A880-4A03-872D-2D5A8DD8CD2E}"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C96E0A-DFC2-4A6C-B5FA-E27EA8C5660D}">
      <dsp:nvSpPr>
        <dsp:cNvPr id="0" name=""/>
        <dsp:cNvSpPr/>
      </dsp:nvSpPr>
      <dsp:spPr>
        <a:xfrm rot="5400000">
          <a:off x="-162357" y="163464"/>
          <a:ext cx="1082380" cy="757666"/>
        </a:xfrm>
        <a:prstGeom prst="chevron">
          <a:avLst/>
        </a:prstGeom>
        <a:solidFill>
          <a:srgbClr val="0066FF"/>
        </a:solidFill>
        <a:ln w="12700" cap="flat" cmpd="sng" algn="ctr">
          <a:solidFill>
            <a:srgbClr val="0066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dirty="0">
            <a:solidFill>
              <a:srgbClr val="0066FF"/>
            </a:solidFill>
            <a:latin typeface="微软雅黑" panose="020B0503020204020204" pitchFamily="34" charset="-122"/>
            <a:ea typeface="微软雅黑" panose="020B0503020204020204" pitchFamily="34" charset="-122"/>
          </a:endParaRPr>
        </a:p>
      </dsp:txBody>
      <dsp:txXfrm rot="-5400000">
        <a:off x="0" y="379940"/>
        <a:ext cx="757666" cy="324714"/>
      </dsp:txXfrm>
    </dsp:sp>
    <dsp:sp modelId="{C9AF16A8-192D-4C2A-90C1-94DA9483A444}">
      <dsp:nvSpPr>
        <dsp:cNvPr id="0" name=""/>
        <dsp:cNvSpPr/>
      </dsp:nvSpPr>
      <dsp:spPr>
        <a:xfrm rot="5400000">
          <a:off x="1290577" y="-531803"/>
          <a:ext cx="703547" cy="1769369"/>
        </a:xfrm>
        <a:prstGeom prst="round2SameRect">
          <a:avLst/>
        </a:prstGeom>
        <a:solidFill>
          <a:schemeClr val="lt1">
            <a:alpha val="90000"/>
            <a:hueOff val="0"/>
            <a:satOff val="0"/>
            <a:lumOff val="0"/>
            <a:alphaOff val="0"/>
          </a:schemeClr>
        </a:solidFill>
        <a:ln w="12700" cap="flat" cmpd="sng" algn="ctr">
          <a:solidFill>
            <a:srgbClr val="006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70000"/>
            </a:lnSpc>
            <a:spcBef>
              <a:spcPct val="0"/>
            </a:spcBef>
            <a:spcAft>
              <a:spcPct val="15000"/>
            </a:spcAft>
            <a:buChar char="•"/>
          </a:pPr>
          <a:r>
            <a:rPr lang="en-US" altLang="zh-CN" sz="1600" kern="1200" dirty="0">
              <a:solidFill>
                <a:srgbClr val="0066FF"/>
              </a:solidFill>
              <a:latin typeface="微软雅黑" panose="020B0503020204020204" pitchFamily="34" charset="-122"/>
              <a:ea typeface="微软雅黑" panose="020B0503020204020204" pitchFamily="34" charset="-122"/>
            </a:rPr>
            <a:t>500-1000ms</a:t>
          </a:r>
          <a:endParaRPr lang="zh-CN" altLang="en-US" sz="1600" kern="1200" dirty="0">
            <a:solidFill>
              <a:srgbClr val="0066FF"/>
            </a:solidFill>
            <a:latin typeface="微软雅黑" panose="020B0503020204020204" pitchFamily="34" charset="-122"/>
            <a:ea typeface="微软雅黑" panose="020B0503020204020204" pitchFamily="34" charset="-122"/>
          </a:endParaRPr>
        </a:p>
        <a:p>
          <a:pPr marL="171450" lvl="1" indent="-171450" algn="l" defTabSz="711200">
            <a:lnSpc>
              <a:spcPct val="70000"/>
            </a:lnSpc>
            <a:spcBef>
              <a:spcPct val="0"/>
            </a:spcBef>
            <a:spcAft>
              <a:spcPct val="15000"/>
            </a:spcAft>
            <a:buChar char="•"/>
          </a:pPr>
          <a:r>
            <a:rPr lang="en-US" altLang="zh-CN" sz="1600" kern="1200" dirty="0">
              <a:solidFill>
                <a:srgbClr val="0066FF"/>
              </a:solidFill>
              <a:latin typeface="微软雅黑" panose="020B0503020204020204" pitchFamily="34" charset="-122"/>
              <a:ea typeface="微软雅黑" panose="020B0503020204020204" pitchFamily="34" charset="-122"/>
            </a:rPr>
            <a:t>100Kb/s</a:t>
          </a:r>
          <a:endParaRPr lang="zh-CN" altLang="en-US" sz="1600" kern="1200" dirty="0">
            <a:solidFill>
              <a:srgbClr val="0066FF"/>
            </a:solidFill>
            <a:latin typeface="微软雅黑" panose="020B0503020204020204" pitchFamily="34" charset="-122"/>
            <a:ea typeface="微软雅黑" panose="020B0503020204020204" pitchFamily="34" charset="-122"/>
          </a:endParaRPr>
        </a:p>
      </dsp:txBody>
      <dsp:txXfrm rot="-5400000">
        <a:off x="757666" y="35452"/>
        <a:ext cx="1735025" cy="634859"/>
      </dsp:txXfrm>
    </dsp:sp>
    <dsp:sp modelId="{B58DDAA7-5E69-4822-8942-0102769C2ED4}">
      <dsp:nvSpPr>
        <dsp:cNvPr id="0" name=""/>
        <dsp:cNvSpPr/>
      </dsp:nvSpPr>
      <dsp:spPr>
        <a:xfrm rot="5400000">
          <a:off x="-162357" y="1054643"/>
          <a:ext cx="1082380" cy="757666"/>
        </a:xfrm>
        <a:prstGeom prst="chevron">
          <a:avLst/>
        </a:prstGeom>
        <a:solidFill>
          <a:srgbClr val="0066FF"/>
        </a:solidFill>
        <a:ln w="12700" cap="flat" cmpd="sng" algn="ctr">
          <a:solidFill>
            <a:srgbClr val="0066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endParaRPr lang="zh-CN" altLang="en-US" sz="1500" kern="1200" dirty="0">
            <a:solidFill>
              <a:srgbClr val="0066FF"/>
            </a:solidFill>
            <a:latin typeface="微软雅黑" panose="020B0503020204020204" pitchFamily="34" charset="-122"/>
            <a:ea typeface="微软雅黑" panose="020B0503020204020204" pitchFamily="34" charset="-122"/>
          </a:endParaRPr>
        </a:p>
      </dsp:txBody>
      <dsp:txXfrm rot="-5400000">
        <a:off x="0" y="1271119"/>
        <a:ext cx="757666" cy="324714"/>
      </dsp:txXfrm>
    </dsp:sp>
    <dsp:sp modelId="{9154BD0E-FF6D-494F-BB50-8CAEE3516BA0}">
      <dsp:nvSpPr>
        <dsp:cNvPr id="0" name=""/>
        <dsp:cNvSpPr/>
      </dsp:nvSpPr>
      <dsp:spPr>
        <a:xfrm rot="5400000">
          <a:off x="1290577" y="359375"/>
          <a:ext cx="703547" cy="1769369"/>
        </a:xfrm>
        <a:prstGeom prst="round2SameRect">
          <a:avLst/>
        </a:prstGeom>
        <a:solidFill>
          <a:schemeClr val="lt1">
            <a:alpha val="90000"/>
            <a:hueOff val="0"/>
            <a:satOff val="0"/>
            <a:lumOff val="0"/>
            <a:alphaOff val="0"/>
          </a:schemeClr>
        </a:solidFill>
        <a:ln w="12700" cap="flat" cmpd="sng" algn="ctr">
          <a:solidFill>
            <a:srgbClr val="006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70000"/>
            </a:lnSpc>
            <a:spcBef>
              <a:spcPct val="0"/>
            </a:spcBef>
            <a:spcAft>
              <a:spcPct val="15000"/>
            </a:spcAft>
            <a:buChar char="•"/>
          </a:pPr>
          <a:r>
            <a:rPr lang="en-US" altLang="zh-CN" sz="1600" kern="1200" dirty="0">
              <a:solidFill>
                <a:srgbClr val="0066FF"/>
              </a:solidFill>
              <a:latin typeface="微软雅黑" panose="020B0503020204020204" pitchFamily="34" charset="-122"/>
              <a:ea typeface="微软雅黑" panose="020B0503020204020204" pitchFamily="34" charset="-122"/>
            </a:rPr>
            <a:t>200ms</a:t>
          </a:r>
          <a:endParaRPr lang="zh-CN" altLang="en-US" sz="1600" kern="1200" dirty="0">
            <a:solidFill>
              <a:srgbClr val="0066FF"/>
            </a:solidFill>
            <a:latin typeface="微软雅黑" panose="020B0503020204020204" pitchFamily="34" charset="-122"/>
            <a:ea typeface="微软雅黑" panose="020B0503020204020204" pitchFamily="34" charset="-122"/>
          </a:endParaRPr>
        </a:p>
        <a:p>
          <a:pPr marL="171450" lvl="1" indent="-171450" algn="l" defTabSz="711200">
            <a:lnSpc>
              <a:spcPct val="70000"/>
            </a:lnSpc>
            <a:spcBef>
              <a:spcPct val="0"/>
            </a:spcBef>
            <a:spcAft>
              <a:spcPct val="15000"/>
            </a:spcAft>
            <a:buChar char="•"/>
          </a:pPr>
          <a:r>
            <a:rPr lang="en-US" altLang="zh-CN" sz="1600" kern="1200" dirty="0">
              <a:solidFill>
                <a:srgbClr val="0066FF"/>
              </a:solidFill>
              <a:latin typeface="微软雅黑" panose="020B0503020204020204" pitchFamily="34" charset="-122"/>
              <a:ea typeface="微软雅黑" panose="020B0503020204020204" pitchFamily="34" charset="-122"/>
            </a:rPr>
            <a:t>384Kb-2Mb/s</a:t>
          </a:r>
          <a:endParaRPr lang="zh-CN" altLang="en-US" sz="1600" kern="1200" dirty="0">
            <a:solidFill>
              <a:srgbClr val="0066FF"/>
            </a:solidFill>
            <a:latin typeface="微软雅黑" panose="020B0503020204020204" pitchFamily="34" charset="-122"/>
            <a:ea typeface="微软雅黑" panose="020B0503020204020204" pitchFamily="34" charset="-122"/>
          </a:endParaRPr>
        </a:p>
      </dsp:txBody>
      <dsp:txXfrm rot="-5400000">
        <a:off x="757666" y="926630"/>
        <a:ext cx="1735025" cy="634859"/>
      </dsp:txXfrm>
    </dsp:sp>
    <dsp:sp modelId="{53B20496-F07C-4CF0-A7F6-7B4F6898AA56}">
      <dsp:nvSpPr>
        <dsp:cNvPr id="0" name=""/>
        <dsp:cNvSpPr/>
      </dsp:nvSpPr>
      <dsp:spPr>
        <a:xfrm rot="5400000">
          <a:off x="-162357" y="1945822"/>
          <a:ext cx="1082380" cy="757666"/>
        </a:xfrm>
        <a:prstGeom prst="chevron">
          <a:avLst/>
        </a:prstGeom>
        <a:solidFill>
          <a:srgbClr val="0066FF"/>
        </a:solidFill>
        <a:ln w="12700" cap="flat" cmpd="sng" algn="ctr">
          <a:solidFill>
            <a:srgbClr val="0066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dirty="0">
            <a:solidFill>
              <a:srgbClr val="0066FF"/>
            </a:solidFill>
            <a:latin typeface="微软雅黑" panose="020B0503020204020204" pitchFamily="34" charset="-122"/>
            <a:ea typeface="微软雅黑" panose="020B0503020204020204" pitchFamily="34" charset="-122"/>
          </a:endParaRPr>
        </a:p>
      </dsp:txBody>
      <dsp:txXfrm rot="-5400000">
        <a:off x="0" y="2162298"/>
        <a:ext cx="757666" cy="324714"/>
      </dsp:txXfrm>
    </dsp:sp>
    <dsp:sp modelId="{345D9C55-D0B9-4E35-B21A-82E1F517307B}">
      <dsp:nvSpPr>
        <dsp:cNvPr id="0" name=""/>
        <dsp:cNvSpPr/>
      </dsp:nvSpPr>
      <dsp:spPr>
        <a:xfrm rot="5400000">
          <a:off x="1290577" y="1250553"/>
          <a:ext cx="703547" cy="1769369"/>
        </a:xfrm>
        <a:prstGeom prst="round2SameRect">
          <a:avLst/>
        </a:prstGeom>
        <a:solidFill>
          <a:schemeClr val="lt1">
            <a:alpha val="90000"/>
            <a:hueOff val="0"/>
            <a:satOff val="0"/>
            <a:lumOff val="0"/>
            <a:alphaOff val="0"/>
          </a:schemeClr>
        </a:solidFill>
        <a:ln w="12700" cap="flat" cmpd="sng" algn="ctr">
          <a:solidFill>
            <a:srgbClr val="006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70000"/>
            </a:lnSpc>
            <a:spcBef>
              <a:spcPct val="0"/>
            </a:spcBef>
            <a:spcAft>
              <a:spcPct val="15000"/>
            </a:spcAft>
            <a:buChar char="•"/>
          </a:pPr>
          <a:r>
            <a:rPr lang="en-US" altLang="zh-CN" sz="1600" kern="1200" dirty="0">
              <a:solidFill>
                <a:srgbClr val="0066FF"/>
              </a:solidFill>
              <a:latin typeface="微软雅黑" panose="020B0503020204020204" pitchFamily="34" charset="-122"/>
              <a:ea typeface="微软雅黑" panose="020B0503020204020204" pitchFamily="34" charset="-122"/>
            </a:rPr>
            <a:t>100ms</a:t>
          </a:r>
          <a:endParaRPr lang="zh-CN" altLang="en-US" sz="1600" kern="1200" dirty="0">
            <a:solidFill>
              <a:srgbClr val="0066FF"/>
            </a:solidFill>
            <a:latin typeface="微软雅黑" panose="020B0503020204020204" pitchFamily="34" charset="-122"/>
            <a:ea typeface="微软雅黑" panose="020B0503020204020204" pitchFamily="34" charset="-122"/>
          </a:endParaRPr>
        </a:p>
        <a:p>
          <a:pPr marL="171450" lvl="1" indent="-171450" algn="l" defTabSz="711200">
            <a:lnSpc>
              <a:spcPct val="70000"/>
            </a:lnSpc>
            <a:spcBef>
              <a:spcPct val="0"/>
            </a:spcBef>
            <a:spcAft>
              <a:spcPct val="15000"/>
            </a:spcAft>
            <a:buChar char="•"/>
          </a:pPr>
          <a:r>
            <a:rPr lang="en-US" altLang="zh-CN" sz="1600" kern="1200" dirty="0">
              <a:solidFill>
                <a:srgbClr val="0066FF"/>
              </a:solidFill>
              <a:latin typeface="微软雅黑" panose="020B0503020204020204" pitchFamily="34" charset="-122"/>
              <a:ea typeface="微软雅黑" panose="020B0503020204020204" pitchFamily="34" charset="-122"/>
            </a:rPr>
            <a:t>150-450 Mb/s</a:t>
          </a:r>
          <a:endParaRPr lang="zh-CN" altLang="en-US" sz="1600" kern="1200" dirty="0">
            <a:solidFill>
              <a:srgbClr val="0066FF"/>
            </a:solidFill>
            <a:latin typeface="微软雅黑" panose="020B0503020204020204" pitchFamily="34" charset="-122"/>
            <a:ea typeface="微软雅黑" panose="020B0503020204020204" pitchFamily="34" charset="-122"/>
          </a:endParaRPr>
        </a:p>
      </dsp:txBody>
      <dsp:txXfrm rot="-5400000">
        <a:off x="757666" y="1817808"/>
        <a:ext cx="1735025" cy="634859"/>
      </dsp:txXfrm>
    </dsp:sp>
    <dsp:sp modelId="{5DF614F2-4557-4850-930E-C746E4885378}">
      <dsp:nvSpPr>
        <dsp:cNvPr id="0" name=""/>
        <dsp:cNvSpPr/>
      </dsp:nvSpPr>
      <dsp:spPr>
        <a:xfrm rot="5400000">
          <a:off x="-162357" y="2837000"/>
          <a:ext cx="1082380" cy="757666"/>
        </a:xfrm>
        <a:prstGeom prst="chevron">
          <a:avLst/>
        </a:prstGeom>
        <a:solidFill>
          <a:srgbClr val="FF0066"/>
        </a:solidFill>
        <a:ln w="12700" cap="flat" cmpd="sng" algn="ctr">
          <a:solidFill>
            <a:srgbClr val="FF006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dirty="0">
            <a:latin typeface="微软雅黑" panose="020B0503020204020204" pitchFamily="34" charset="-122"/>
            <a:ea typeface="微软雅黑" panose="020B0503020204020204" pitchFamily="34" charset="-122"/>
          </a:endParaRPr>
        </a:p>
      </dsp:txBody>
      <dsp:txXfrm rot="-5400000">
        <a:off x="0" y="3053476"/>
        <a:ext cx="757666" cy="324714"/>
      </dsp:txXfrm>
    </dsp:sp>
    <dsp:sp modelId="{6569B2E3-A880-4A03-872D-2D5A8DD8CD2E}">
      <dsp:nvSpPr>
        <dsp:cNvPr id="0" name=""/>
        <dsp:cNvSpPr/>
      </dsp:nvSpPr>
      <dsp:spPr>
        <a:xfrm rot="5400000">
          <a:off x="1290577" y="2141732"/>
          <a:ext cx="703547" cy="1769369"/>
        </a:xfrm>
        <a:prstGeom prst="round2SameRect">
          <a:avLst/>
        </a:prstGeom>
        <a:solidFill>
          <a:schemeClr val="lt1">
            <a:alpha val="90000"/>
            <a:hueOff val="0"/>
            <a:satOff val="0"/>
            <a:lumOff val="0"/>
            <a:alphaOff val="0"/>
          </a:schemeClr>
        </a:solidFill>
        <a:ln w="12700" cap="flat" cmpd="sng" algn="ctr">
          <a:solidFill>
            <a:srgbClr val="FF006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70000"/>
            </a:lnSpc>
            <a:spcBef>
              <a:spcPct val="0"/>
            </a:spcBef>
            <a:spcAft>
              <a:spcPct val="15000"/>
            </a:spcAft>
            <a:buChar char="•"/>
          </a:pPr>
          <a:r>
            <a:rPr lang="en-US" altLang="zh-CN" sz="1600" b="1" kern="1200" dirty="0">
              <a:solidFill>
                <a:srgbClr val="FF0066"/>
              </a:solidFill>
              <a:latin typeface="微软雅黑" panose="020B0503020204020204" pitchFamily="34" charset="-122"/>
              <a:ea typeface="微软雅黑" panose="020B0503020204020204" pitchFamily="34" charset="-122"/>
            </a:rPr>
            <a:t>1ms</a:t>
          </a:r>
          <a:endParaRPr lang="zh-CN" altLang="en-US" sz="1600" b="1" kern="1200" dirty="0">
            <a:solidFill>
              <a:srgbClr val="FF0066"/>
            </a:solidFill>
            <a:latin typeface="微软雅黑" panose="020B0503020204020204" pitchFamily="34" charset="-122"/>
            <a:ea typeface="微软雅黑" panose="020B0503020204020204" pitchFamily="34" charset="-122"/>
          </a:endParaRPr>
        </a:p>
        <a:p>
          <a:pPr marL="171450" lvl="1" indent="-171450" algn="l" defTabSz="711200">
            <a:lnSpc>
              <a:spcPct val="70000"/>
            </a:lnSpc>
            <a:spcBef>
              <a:spcPct val="0"/>
            </a:spcBef>
            <a:spcAft>
              <a:spcPct val="15000"/>
            </a:spcAft>
            <a:buChar char="•"/>
          </a:pPr>
          <a:r>
            <a:rPr lang="en-US" altLang="zh-CN" sz="1600" b="1" kern="1200" dirty="0">
              <a:solidFill>
                <a:srgbClr val="FF0066"/>
              </a:solidFill>
              <a:latin typeface="微软雅黑" panose="020B0503020204020204" pitchFamily="34" charset="-122"/>
              <a:ea typeface="微软雅黑" panose="020B0503020204020204" pitchFamily="34" charset="-122"/>
            </a:rPr>
            <a:t>10 Gb/s</a:t>
          </a:r>
          <a:endParaRPr lang="zh-CN" altLang="en-US" sz="1600" b="1" kern="1200" dirty="0">
            <a:solidFill>
              <a:srgbClr val="FF0066"/>
            </a:solidFill>
            <a:latin typeface="微软雅黑" panose="020B0503020204020204" pitchFamily="34" charset="-122"/>
            <a:ea typeface="微软雅黑" panose="020B0503020204020204" pitchFamily="34" charset="-122"/>
          </a:endParaRPr>
        </a:p>
      </dsp:txBody>
      <dsp:txXfrm rot="-5400000">
        <a:off x="757666" y="2708987"/>
        <a:ext cx="1735025" cy="6348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432F2-5974-8646-AA8A-3305922F1EDF}" type="datetimeFigureOut">
              <a:rPr kumimoji="1" lang="zh-CN" altLang="en-US" smtClean="0"/>
              <a:t>2018/11/25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7FE9D7-28A8-144C-9A36-CD28B8C0D993}" type="slidenum">
              <a:rPr kumimoji="1" lang="zh-CN" altLang="en-US" smtClean="0"/>
              <a:t>‹#›</a:t>
            </a:fld>
            <a:endParaRPr kumimoji="1" lang="zh-CN" altLang="en-US"/>
          </a:p>
        </p:txBody>
      </p:sp>
    </p:spTree>
    <p:extLst>
      <p:ext uri="{BB962C8B-B14F-4D97-AF65-F5344CB8AC3E}">
        <p14:creationId xmlns:p14="http://schemas.microsoft.com/office/powerpoint/2010/main" val="309905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6D7FE9D7-28A8-144C-9A36-CD28B8C0D993}" type="slidenum">
              <a:rPr kumimoji="1" lang="zh-CN" altLang="en-US" smtClean="0"/>
              <a:t>1</a:t>
            </a:fld>
            <a:endParaRPr kumimoji="1" lang="zh-CN" altLang="en-US"/>
          </a:p>
        </p:txBody>
      </p:sp>
    </p:spTree>
    <p:extLst>
      <p:ext uri="{BB962C8B-B14F-4D97-AF65-F5344CB8AC3E}">
        <p14:creationId xmlns:p14="http://schemas.microsoft.com/office/powerpoint/2010/main" val="2849491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Hans" altLang="en-US" dirty="0"/>
              <a:t>然而，对于数据中心操作系统而言，提供低时延还面临诸多挑战。</a:t>
            </a:r>
            <a:endParaRPr lang="en-US" altLang="zh-Han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第</a:t>
            </a:r>
            <a:r>
              <a:rPr lang="zh-Hans" altLang="en-US" dirty="0"/>
              <a:t>一</a:t>
            </a:r>
            <a:r>
              <a:rPr lang="zh-CN" altLang="en-US" dirty="0"/>
              <a:t>个原因是低效硬件抽象增大了系统时延。尽管当前硬件时延已经开始走向微秒级乃至纳秒级，</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1" dirty="0"/>
              <a:t>【</a:t>
            </a:r>
            <a:r>
              <a:rPr lang="zh-CN" altLang="en-US" b="1" dirty="0"/>
              <a:t>按键</a:t>
            </a:r>
            <a:r>
              <a:rPr lang="en-US" altLang="zh-CN" b="1" dirty="0"/>
              <a:t>】</a:t>
            </a:r>
            <a:r>
              <a:rPr lang="zh-CN" altLang="en-US" dirty="0"/>
              <a:t>然而，操作系统的低效抽象掩盖了硬件低时延能力。例如，华盛顿大学教授</a:t>
            </a:r>
            <a:r>
              <a:rPr lang="en-US" altLang="zh-CN" dirty="0"/>
              <a:t>Tom</a:t>
            </a:r>
            <a:r>
              <a:rPr lang="zh-CN" altLang="en-US" dirty="0"/>
              <a:t>的实验表明，操作系统抽象引起的开销将</a:t>
            </a:r>
            <a:r>
              <a:rPr lang="en-US" altLang="zh-CN" dirty="0" err="1"/>
              <a:t>Redis</a:t>
            </a:r>
            <a:r>
              <a:rPr lang="zh-CN" altLang="en-US" dirty="0"/>
              <a:t>单操作时延放大超过</a:t>
            </a:r>
            <a:r>
              <a:rPr lang="en-US" altLang="zh-CN" dirty="0"/>
              <a:t>7</a:t>
            </a:r>
            <a:r>
              <a:rPr lang="zh-CN" altLang="en-US" dirty="0"/>
              <a:t>倍，我们在</a:t>
            </a:r>
            <a:r>
              <a:rPr lang="en-US" altLang="zh-CN" dirty="0"/>
              <a:t>FAST 2016</a:t>
            </a:r>
            <a:r>
              <a:rPr lang="zh-CN" altLang="en-US" dirty="0"/>
              <a:t>上的工作也表明虚拟存储将时延进一步放大</a:t>
            </a:r>
            <a:r>
              <a:rPr lang="en-US" altLang="zh-CN" dirty="0"/>
              <a:t>7</a:t>
            </a:r>
            <a:r>
              <a:rPr lang="zh-CN" altLang="en-US" dirty="0"/>
              <a:t>倍。</a:t>
            </a:r>
            <a:endParaRPr lang="en-US" altLang="zh-CN"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13</a:t>
            </a:fld>
            <a:endParaRPr kumimoji="1" lang="zh-CN" altLang="en-US"/>
          </a:p>
        </p:txBody>
      </p:sp>
    </p:spTree>
    <p:extLst>
      <p:ext uri="{BB962C8B-B14F-4D97-AF65-F5344CB8AC3E}">
        <p14:creationId xmlns:p14="http://schemas.microsoft.com/office/powerpoint/2010/main" val="4022889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a:t>
            </a:r>
            <a:r>
              <a:rPr lang="zh-Hans" altLang="en-US" dirty="0"/>
              <a:t>二</a:t>
            </a:r>
            <a:r>
              <a:rPr lang="zh-CN" altLang="en-US" dirty="0"/>
              <a:t>个因</a:t>
            </a:r>
            <a:r>
              <a:rPr lang="zh-Hans" altLang="en-US" dirty="0"/>
              <a:t>素</a:t>
            </a:r>
            <a:r>
              <a:rPr lang="zh-CN" altLang="en-US" dirty="0"/>
              <a:t>是协作失衡。一个用户请求通常会涉及到多个数据中心节点，如</a:t>
            </a:r>
            <a:r>
              <a:rPr lang="en-US" altLang="zh-CN" dirty="0"/>
              <a:t>Bing</a:t>
            </a:r>
            <a:r>
              <a:rPr lang="zh-CN" altLang="en-US" dirty="0"/>
              <a:t>查询请求与</a:t>
            </a:r>
            <a:r>
              <a:rPr lang="en-US" altLang="zh-CN" dirty="0"/>
              <a:t>Facebook</a:t>
            </a:r>
            <a:r>
              <a:rPr lang="zh-CN" altLang="en-US" dirty="0"/>
              <a:t>的典型请求通常会涉及到数千个节点，从而导致了单个请求的扇出度高。</a:t>
            </a:r>
            <a:endParaRPr lang="en-US" altLang="zh-CN" dirty="0"/>
          </a:p>
          <a:p>
            <a:endParaRPr lang="en-US" altLang="zh-CN" b="1" dirty="0"/>
          </a:p>
          <a:p>
            <a:r>
              <a:rPr lang="en-US" altLang="zh-CN" b="1" dirty="0"/>
              <a:t>【</a:t>
            </a:r>
            <a:r>
              <a:rPr lang="zh-CN" altLang="en-US" b="1" dirty="0"/>
              <a:t>按键</a:t>
            </a:r>
            <a:r>
              <a:rPr lang="en-US" altLang="zh-CN" dirty="0"/>
              <a:t>】</a:t>
            </a:r>
            <a:r>
              <a:rPr lang="zh-CN" altLang="en-US" dirty="0"/>
              <a:t>因此，尽管单个节点的请求以较低概率出现高时延，由于木桶效应引起的时延放大，</a:t>
            </a:r>
            <a:r>
              <a:rPr lang="zh-CN" altLang="en-US" baseline="0" dirty="0"/>
              <a:t>整个系统</a:t>
            </a:r>
            <a:r>
              <a:rPr lang="zh-CN" altLang="en-US" dirty="0"/>
              <a:t>时延会显著增长。例如，</a:t>
            </a:r>
            <a:r>
              <a:rPr lang="en-US" altLang="zh-CN" dirty="0"/>
              <a:t>Google Fellow Jeff Dean</a:t>
            </a:r>
            <a:r>
              <a:rPr lang="zh-CN" altLang="en-US" dirty="0"/>
              <a:t>在</a:t>
            </a:r>
            <a:r>
              <a:rPr lang="en-US" altLang="zh-CN" dirty="0"/>
              <a:t>CACM</a:t>
            </a:r>
            <a:r>
              <a:rPr lang="zh-CN" altLang="en-US" dirty="0"/>
              <a:t>的一篇论文中指出，若一个节点以</a:t>
            </a:r>
            <a:r>
              <a:rPr lang="en-US" altLang="zh-CN" dirty="0"/>
              <a:t>1%</a:t>
            </a:r>
            <a:r>
              <a:rPr lang="zh-CN" altLang="en-US" dirty="0"/>
              <a:t>的概率超过</a:t>
            </a:r>
            <a:r>
              <a:rPr lang="en-US" altLang="zh-CN" dirty="0"/>
              <a:t>1</a:t>
            </a:r>
            <a:r>
              <a:rPr lang="zh-CN" altLang="en-US" dirty="0"/>
              <a:t>秒，那么一百个协作节点的时延将有</a:t>
            </a:r>
            <a:r>
              <a:rPr lang="en-US" altLang="zh-CN" dirty="0"/>
              <a:t>63%</a:t>
            </a:r>
            <a:r>
              <a:rPr lang="zh-CN" altLang="en-US" dirty="0"/>
              <a:t>的概率超过</a:t>
            </a:r>
            <a:r>
              <a:rPr lang="en-US" altLang="zh-CN" dirty="0"/>
              <a:t>1</a:t>
            </a:r>
            <a:r>
              <a:rPr lang="zh-CN" altLang="en-US" dirty="0"/>
              <a:t>秒。</a:t>
            </a:r>
            <a:endParaRPr lang="en-US" altLang="zh-CN" dirty="0"/>
          </a:p>
          <a:p>
            <a:r>
              <a:rPr lang="zh-CN" altLang="en-US" dirty="0"/>
              <a:t>。</a:t>
            </a:r>
            <a:endParaRPr lang="en-US" altLang="zh-CN" dirty="0"/>
          </a:p>
          <a:p>
            <a:endParaRPr lang="en-US" altLang="zh-CN"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14</a:t>
            </a:fld>
            <a:endParaRPr kumimoji="1" lang="zh-CN" altLang="en-US"/>
          </a:p>
        </p:txBody>
      </p:sp>
    </p:spTree>
    <p:extLst>
      <p:ext uri="{BB962C8B-B14F-4D97-AF65-F5344CB8AC3E}">
        <p14:creationId xmlns:p14="http://schemas.microsoft.com/office/powerpoint/2010/main" val="284859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nb-NO" sz="1200" kern="1200" dirty="0">
                <a:solidFill>
                  <a:schemeClr val="tx1"/>
                </a:solidFill>
                <a:effectLst/>
                <a:latin typeface="+mn-lt"/>
                <a:ea typeface="+mn-ea"/>
                <a:cs typeface="+mn-cs"/>
              </a:rPr>
              <a:t>为此</a:t>
            </a:r>
            <a:r>
              <a:rPr lang="zh-CN" altLang="en-US" sz="1200" kern="1200" dirty="0">
                <a:solidFill>
                  <a:schemeClr val="tx1"/>
                </a:solidFill>
                <a:effectLst/>
                <a:latin typeface="+mn-lt"/>
                <a:ea typeface="+mn-ea"/>
                <a:cs typeface="+mn-cs"/>
              </a:rPr>
              <a:t>，我们需要重新来评估计算与数据的协同来思考计算范式的演化，其关键是计算与数据的协同，而决定是否迁移计算还是迁移数据的关键是开销。</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大数据时代通过迁移计算而非数据从而提升高吞吐与数据访问的局部性，那么，如果需要提供低时延、高任务并发与应用数据访问随机性强的低时延计算，那么迁移计算与迁移数据应该如何权衡呢？</a:t>
            </a:r>
            <a:endParaRPr lang="nb-NO"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3C408C-91E2-4EF7-92A9-F4885029B1B9}" type="slidenum">
              <a:rPr lang="zh-CN" altLang="en-US" smtClean="0"/>
              <a:t>16</a:t>
            </a:fld>
            <a:endParaRPr lang="zh-CN" altLang="en-US"/>
          </a:p>
        </p:txBody>
      </p:sp>
    </p:spTree>
    <p:extLst>
      <p:ext uri="{BB962C8B-B14F-4D97-AF65-F5344CB8AC3E}">
        <p14:creationId xmlns:p14="http://schemas.microsoft.com/office/powerpoint/2010/main" val="2385401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kern="1200" dirty="0" err="1">
                <a:solidFill>
                  <a:schemeClr val="tx1"/>
                </a:solidFill>
                <a:effectLst/>
                <a:latin typeface="+mn-lt"/>
                <a:ea typeface="+mn-ea"/>
                <a:cs typeface="+mn-cs"/>
              </a:rPr>
              <a:t>Jinyang’s</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paper</a:t>
            </a:r>
            <a:r>
              <a:rPr lang="nb-NO" sz="1200" kern="1200" dirty="0">
                <a:solidFill>
                  <a:schemeClr val="tx1"/>
                </a:solidFill>
                <a:effectLst/>
                <a:latin typeface="+mn-lt"/>
                <a:ea typeface="+mn-ea"/>
                <a:cs typeface="+mn-cs"/>
              </a:rPr>
              <a:t>:</a:t>
            </a:r>
          </a:p>
          <a:p>
            <a:r>
              <a:rPr lang="nb-NO" sz="1200" kern="1200" dirty="0">
                <a:solidFill>
                  <a:schemeClr val="tx1"/>
                </a:solidFill>
                <a:effectLst/>
                <a:latin typeface="+mn-lt"/>
                <a:ea typeface="+mn-ea"/>
                <a:cs typeface="+mn-cs"/>
              </a:rPr>
              <a:t>Transport</a:t>
            </a:r>
          </a:p>
          <a:p>
            <a:r>
              <a:rPr lang="nb-NO" sz="1200" kern="1200" dirty="0">
                <a:solidFill>
                  <a:schemeClr val="tx1"/>
                </a:solidFill>
                <a:effectLst/>
                <a:latin typeface="+mn-lt"/>
                <a:ea typeface="+mn-ea"/>
                <a:cs typeface="+mn-cs"/>
              </a:rPr>
              <a:t>16-byte</a:t>
            </a:r>
          </a:p>
          <a:p>
            <a:r>
              <a:rPr lang="nb-NO" sz="1200" kern="1200" dirty="0">
                <a:solidFill>
                  <a:schemeClr val="tx1"/>
                </a:solidFill>
                <a:effectLst/>
                <a:latin typeface="+mn-lt"/>
                <a:ea typeface="+mn-ea"/>
                <a:cs typeface="+mn-cs"/>
              </a:rPr>
              <a:t>1024-byte</a:t>
            </a:r>
          </a:p>
          <a:p>
            <a:r>
              <a:rPr lang="nb-NO" sz="1200" kern="1200" dirty="0">
                <a:solidFill>
                  <a:schemeClr val="tx1"/>
                </a:solidFill>
                <a:effectLst/>
                <a:latin typeface="+mn-lt"/>
                <a:ea typeface="+mn-ea"/>
                <a:cs typeface="+mn-cs"/>
              </a:rPr>
              <a:t>4096-byte</a:t>
            </a:r>
          </a:p>
          <a:p>
            <a:r>
              <a:rPr lang="nb-NO" sz="1200" kern="1200" dirty="0">
                <a:solidFill>
                  <a:schemeClr val="tx1"/>
                </a:solidFill>
                <a:effectLst/>
                <a:latin typeface="+mn-lt"/>
                <a:ea typeface="+mn-ea"/>
                <a:cs typeface="+mn-cs"/>
              </a:rPr>
              <a:t>RDMA</a:t>
            </a:r>
          </a:p>
          <a:p>
            <a:r>
              <a:rPr lang="nb-NO" sz="1200" kern="1200" dirty="0">
                <a:solidFill>
                  <a:schemeClr val="tx1"/>
                </a:solidFill>
                <a:effectLst/>
                <a:latin typeface="+mn-lt"/>
                <a:ea typeface="+mn-ea"/>
                <a:cs typeface="+mn-cs"/>
              </a:rPr>
              <a:t>2.449</a:t>
            </a:r>
          </a:p>
          <a:p>
            <a:r>
              <a:rPr lang="nb-NO" sz="1200" kern="1200" dirty="0">
                <a:solidFill>
                  <a:schemeClr val="tx1"/>
                </a:solidFill>
                <a:effectLst/>
                <a:latin typeface="+mn-lt"/>
                <a:ea typeface="+mn-ea"/>
                <a:cs typeface="+mn-cs"/>
              </a:rPr>
              <a:t>1.496</a:t>
            </a:r>
          </a:p>
          <a:p>
            <a:r>
              <a:rPr lang="nb-NO" sz="1200" kern="1200" dirty="0">
                <a:solidFill>
                  <a:schemeClr val="tx1"/>
                </a:solidFill>
                <a:effectLst/>
                <a:latin typeface="+mn-lt"/>
                <a:ea typeface="+mn-ea"/>
                <a:cs typeface="+mn-cs"/>
              </a:rPr>
              <a:t>0.472</a:t>
            </a:r>
          </a:p>
          <a:p>
            <a:r>
              <a:rPr lang="nb-NO" sz="1200" kern="1200" dirty="0">
                <a:solidFill>
                  <a:schemeClr val="tx1"/>
                </a:solidFill>
                <a:effectLst/>
                <a:latin typeface="+mn-lt"/>
                <a:ea typeface="+mn-ea"/>
                <a:cs typeface="+mn-cs"/>
              </a:rPr>
              <a:t>Verbs Message</a:t>
            </a:r>
          </a:p>
          <a:p>
            <a:r>
              <a:rPr lang="nb-NO" sz="1200" kern="1200" dirty="0">
                <a:solidFill>
                  <a:schemeClr val="tx1"/>
                </a:solidFill>
                <a:effectLst/>
                <a:latin typeface="+mn-lt"/>
                <a:ea typeface="+mn-ea"/>
                <a:cs typeface="+mn-cs"/>
              </a:rPr>
              <a:t>0.668</a:t>
            </a:r>
          </a:p>
          <a:p>
            <a:r>
              <a:rPr lang="nb-NO" sz="1200" kern="1200" dirty="0">
                <a:solidFill>
                  <a:schemeClr val="tx1"/>
                </a:solidFill>
                <a:effectLst/>
                <a:latin typeface="+mn-lt"/>
                <a:ea typeface="+mn-ea"/>
                <a:cs typeface="+mn-cs"/>
              </a:rPr>
              <a:t>0.668</a:t>
            </a:r>
          </a:p>
          <a:p>
            <a:r>
              <a:rPr lang="nb-NO" sz="1200" kern="1200" dirty="0">
                <a:solidFill>
                  <a:schemeClr val="tx1"/>
                </a:solidFill>
                <a:effectLst/>
                <a:latin typeface="+mn-lt"/>
                <a:ea typeface="+mn-ea"/>
                <a:cs typeface="+mn-cs"/>
              </a:rPr>
              <a:t>0.464</a:t>
            </a:r>
          </a:p>
          <a:p>
            <a:r>
              <a:rPr lang="nb-NO" sz="1200" kern="1200" dirty="0" err="1">
                <a:solidFill>
                  <a:schemeClr val="tx1"/>
                </a:solidFill>
                <a:effectLst/>
                <a:latin typeface="+mn-lt"/>
                <a:ea typeface="+mn-ea"/>
                <a:cs typeface="+mn-cs"/>
              </a:rPr>
              <a:t>IPoIB</a:t>
            </a:r>
            <a:endParaRPr lang="nb-NO" sz="1200" kern="1200" dirty="0">
              <a:solidFill>
                <a:schemeClr val="tx1"/>
              </a:solidFill>
              <a:effectLst/>
              <a:latin typeface="+mn-lt"/>
              <a:ea typeface="+mn-ea"/>
              <a:cs typeface="+mn-cs"/>
            </a:endParaRPr>
          </a:p>
          <a:p>
            <a:r>
              <a:rPr lang="nb-NO" sz="1200" kern="1200" dirty="0">
                <a:solidFill>
                  <a:schemeClr val="tx1"/>
                </a:solidFill>
                <a:effectLst/>
                <a:latin typeface="+mn-lt"/>
                <a:ea typeface="+mn-ea"/>
                <a:cs typeface="+mn-cs"/>
              </a:rPr>
              <a:t>0.126</a:t>
            </a:r>
          </a:p>
          <a:p>
            <a:r>
              <a:rPr lang="nb-NO" sz="1200" kern="1200" dirty="0">
                <a:solidFill>
                  <a:schemeClr val="tx1"/>
                </a:solidFill>
                <a:effectLst/>
                <a:latin typeface="+mn-lt"/>
                <a:ea typeface="+mn-ea"/>
                <a:cs typeface="+mn-cs"/>
              </a:rPr>
              <a:t>0.122</a:t>
            </a:r>
          </a:p>
          <a:p>
            <a:r>
              <a:rPr lang="nb-NO" sz="1200" kern="1200" dirty="0">
                <a:solidFill>
                  <a:schemeClr val="tx1"/>
                </a:solidFill>
                <a:effectLst/>
                <a:latin typeface="+mn-lt"/>
                <a:ea typeface="+mn-ea"/>
                <a:cs typeface="+mn-cs"/>
              </a:rPr>
              <a:t>0.028</a:t>
            </a:r>
          </a:p>
          <a:p>
            <a:r>
              <a:rPr lang="nb-NO" sz="1200" kern="1200" dirty="0">
                <a:solidFill>
                  <a:schemeClr val="tx1"/>
                </a:solidFill>
                <a:effectLst/>
                <a:latin typeface="+mn-lt"/>
                <a:ea typeface="+mn-ea"/>
                <a:cs typeface="+mn-cs"/>
              </a:rPr>
              <a:t>Ethernet(1Gbps)</a:t>
            </a:r>
          </a:p>
          <a:p>
            <a:r>
              <a:rPr lang="nb-NO" sz="1200" kern="1200" dirty="0">
                <a:solidFill>
                  <a:schemeClr val="tx1"/>
                </a:solidFill>
                <a:effectLst/>
                <a:latin typeface="+mn-lt"/>
                <a:ea typeface="+mn-ea"/>
                <a:cs typeface="+mn-cs"/>
              </a:rPr>
              <a:t>0.120</a:t>
            </a:r>
          </a:p>
          <a:p>
            <a:r>
              <a:rPr lang="nb-NO" sz="1200" kern="1200" dirty="0">
                <a:solidFill>
                  <a:schemeClr val="tx1"/>
                </a:solidFill>
                <a:effectLst/>
                <a:latin typeface="+mn-lt"/>
                <a:ea typeface="+mn-ea"/>
                <a:cs typeface="+mn-cs"/>
              </a:rPr>
              <a:t>0.068</a:t>
            </a:r>
          </a:p>
          <a:p>
            <a:r>
              <a:rPr lang="nb-NO" sz="1200" kern="1200" dirty="0">
                <a:solidFill>
                  <a:schemeClr val="tx1"/>
                </a:solidFill>
                <a:effectLst/>
                <a:latin typeface="+mn-lt"/>
                <a:ea typeface="+mn-ea"/>
                <a:cs typeface="+mn-cs"/>
              </a:rPr>
              <a:t>0.029</a:t>
            </a:r>
          </a:p>
        </p:txBody>
      </p:sp>
      <p:sp>
        <p:nvSpPr>
          <p:cNvPr id="4" name="Slide Number Placeholder 3"/>
          <p:cNvSpPr>
            <a:spLocks noGrp="1"/>
          </p:cNvSpPr>
          <p:nvPr>
            <p:ph type="sldNum" sz="quarter" idx="10"/>
          </p:nvPr>
        </p:nvSpPr>
        <p:spPr/>
        <p:txBody>
          <a:bodyPr/>
          <a:lstStyle/>
          <a:p>
            <a:fld id="{8C3C408C-91E2-4EF7-92A9-F4885029B1B9}" type="slidenum">
              <a:rPr lang="zh-CN" altLang="en-US" smtClean="0"/>
              <a:t>18</a:t>
            </a:fld>
            <a:endParaRPr lang="zh-CN" altLang="en-US"/>
          </a:p>
        </p:txBody>
      </p:sp>
    </p:spTree>
    <p:extLst>
      <p:ext uri="{BB962C8B-B14F-4D97-AF65-F5344CB8AC3E}">
        <p14:creationId xmlns:p14="http://schemas.microsoft.com/office/powerpoint/2010/main" val="2838419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正如前面提到数据中心硬件正在走向纳秒级时延，这也引起了迁移数据与迁移计算开销的变化。一方面，迁移数据的时延开销已经显著降低，跨越机器远程操作的时延已接近本地操作的时延，另一方面，迁移计算引入的额外的系统调度开销则显著增加了时延与不确定性。</a:t>
            </a:r>
            <a:endParaRPr lang="en-US" altLang="zh-CN" dirty="0"/>
          </a:p>
          <a:p>
            <a:endParaRPr lang="en-US" dirty="0"/>
          </a:p>
          <a:p>
            <a:r>
              <a:rPr lang="zh-CN" altLang="en-US" dirty="0"/>
              <a:t>因此，我们提出的原位计算范式通过基于低时延硬件的数据迁移，加上本地的同步计算，从而避免不可控的系统调度开销，减少任务扇出和木桶效应。</a:t>
            </a:r>
            <a:endParaRPr lang="en-US" altLang="zh-CN" dirty="0"/>
          </a:p>
          <a:p>
            <a:endParaRPr lang="en-US" dirty="0"/>
          </a:p>
          <a:p>
            <a:r>
              <a:rPr lang="zh-CN" altLang="en-US" dirty="0"/>
              <a:t>这也面临三个挑战，包括，如何提供硬件资源的低时延抽象，如何平衡划分数据减少不必要的数据迁移，如何基于高效数据迁移构建计算框架？</a:t>
            </a:r>
            <a:endParaRPr lang="en-US" dirty="0"/>
          </a:p>
        </p:txBody>
      </p:sp>
      <p:sp>
        <p:nvSpPr>
          <p:cNvPr id="4" name="Slide Number Placeholder 3"/>
          <p:cNvSpPr>
            <a:spLocks noGrp="1"/>
          </p:cNvSpPr>
          <p:nvPr>
            <p:ph type="sldNum" sz="quarter" idx="5"/>
          </p:nvPr>
        </p:nvSpPr>
        <p:spPr/>
        <p:txBody>
          <a:bodyPr/>
          <a:lstStyle/>
          <a:p>
            <a:fld id="{A03C64B2-266C-874B-8851-42FF9B95102E}" type="slidenum">
              <a:rPr kumimoji="1" lang="zh-CN" altLang="en-US" smtClean="0"/>
              <a:t>19</a:t>
            </a:fld>
            <a:endParaRPr kumimoji="1" lang="zh-CN" altLang="en-US"/>
          </a:p>
        </p:txBody>
      </p:sp>
    </p:spTree>
    <p:extLst>
      <p:ext uri="{BB962C8B-B14F-4D97-AF65-F5344CB8AC3E}">
        <p14:creationId xmlns:p14="http://schemas.microsoft.com/office/powerpoint/2010/main" val="1476726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Hans" altLang="en-US" dirty="0"/>
              <a:t>近期，我</a:t>
            </a:r>
            <a:r>
              <a:rPr lang="zh-CN" altLang="en-US" dirty="0"/>
              <a:t>们</a:t>
            </a:r>
            <a:r>
              <a:rPr lang="zh-Hans" altLang="en-US" dirty="0"/>
              <a:t>主要围绕低时延数据中心操作系统开展研究，</a:t>
            </a:r>
            <a:r>
              <a:rPr lang="zh-CN" altLang="en-US" dirty="0"/>
              <a:t>包括低时延硬件抽象、高质量数据划分与原位计算框架。</a:t>
            </a:r>
            <a:endParaRPr lang="en-US" altLang="zh-CN"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20</a:t>
            </a:fld>
            <a:endParaRPr kumimoji="1" lang="zh-CN" altLang="en-US"/>
          </a:p>
        </p:txBody>
      </p:sp>
    </p:spTree>
    <p:extLst>
      <p:ext uri="{BB962C8B-B14F-4D97-AF65-F5344CB8AC3E}">
        <p14:creationId xmlns:p14="http://schemas.microsoft.com/office/powerpoint/2010/main" val="2284389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具体而言，在低时延硬件抽象方面，由于当前的低效抽象掩盖了硬件处理能力，我们在横向提出了去通信化同步消除冗余通信，在纵向通过打通语义鸿沟提升抽象效率。基于此思路，我们为 </a:t>
            </a:r>
            <a:r>
              <a:rPr lang="en-US" altLang="zh-CN" dirty="0"/>
              <a:t>NVM</a:t>
            </a:r>
            <a:r>
              <a:rPr lang="zh-CN" altLang="en-US" dirty="0"/>
              <a:t>提供了业界首个低时延抽象，去通信化同步消除了</a:t>
            </a:r>
            <a:r>
              <a:rPr lang="en-US" altLang="zh-CN" dirty="0"/>
              <a:t>90%</a:t>
            </a:r>
            <a:r>
              <a:rPr lang="zh-CN" altLang="en-US" dirty="0"/>
              <a:t>以上的同步开销，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成果应用于</a:t>
            </a:r>
            <a:r>
              <a:rPr lang="en-US" altLang="zh-CN" dirty="0"/>
              <a:t>Linux/Xen/JVM</a:t>
            </a:r>
            <a:r>
              <a:rPr lang="zh-CN" altLang="en-US" dirty="0"/>
              <a:t>等开源软件，被华为等企业广泛采用。</a:t>
            </a:r>
            <a:endParaRPr lang="en-US" altLang="zh-CN"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21</a:t>
            </a:fld>
            <a:endParaRPr kumimoji="1" lang="zh-CN" altLang="en-US"/>
          </a:p>
        </p:txBody>
      </p:sp>
    </p:spTree>
    <p:extLst>
      <p:ext uri="{BB962C8B-B14F-4D97-AF65-F5344CB8AC3E}">
        <p14:creationId xmlns:p14="http://schemas.microsoft.com/office/powerpoint/2010/main" val="2356807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solidFill>
                  <a:prstClr val="black"/>
                </a:solidFill>
                <a:ea typeface="宋体" charset="-122"/>
              </a:rPr>
              <a:pPr/>
              <a:t>22</a:t>
            </a:fld>
            <a:endParaRPr kumimoji="1" lang="zh-CN" altLang="en-US">
              <a:solidFill>
                <a:prstClr val="black"/>
              </a:solidFill>
              <a:ea typeface="宋体" charset="-122"/>
            </a:endParaRPr>
          </a:p>
        </p:txBody>
      </p:sp>
    </p:spTree>
    <p:extLst>
      <p:ext uri="{BB962C8B-B14F-4D97-AF65-F5344CB8AC3E}">
        <p14:creationId xmlns:p14="http://schemas.microsoft.com/office/powerpoint/2010/main" val="830896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这里设计的虚拟化主要是新型硬件（尤其是异构硬件）在虚拟环境中的使能技术，这种使能，可以是性能方面，也可以是功能方面（比如迁移能力，安全性等）</a:t>
            </a:r>
            <a:endParaRPr lang="en-US" altLang="zh-CN" dirty="0"/>
          </a:p>
        </p:txBody>
      </p:sp>
      <p:sp>
        <p:nvSpPr>
          <p:cNvPr id="4" name="灯片编号占位符 3"/>
          <p:cNvSpPr>
            <a:spLocks noGrp="1"/>
          </p:cNvSpPr>
          <p:nvPr>
            <p:ph type="sldNum" sz="quarter" idx="10"/>
          </p:nvPr>
        </p:nvSpPr>
        <p:spPr/>
        <p:txBody>
          <a:bodyPr/>
          <a:lstStyle/>
          <a:p>
            <a:pPr>
              <a:defRPr/>
            </a:pPr>
            <a:fld id="{E1E63853-4E9F-44AF-9FDF-78EBE9E5E547}" type="slidenum">
              <a:rPr lang="zh-CN" altLang="en-US" smtClean="0"/>
              <a:pPr>
                <a:defRPr/>
              </a:pPr>
              <a:t>23</a:t>
            </a:fld>
            <a:endParaRPr lang="zh-CN" altLang="en-US"/>
          </a:p>
        </p:txBody>
      </p:sp>
    </p:spTree>
    <p:extLst>
      <p:ext uri="{BB962C8B-B14F-4D97-AF65-F5344CB8AC3E}">
        <p14:creationId xmlns:p14="http://schemas.microsoft.com/office/powerpoint/2010/main" val="59023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Full-virtualization</a:t>
            </a:r>
            <a:r>
              <a:rPr lang="zh-CN" altLang="en-US" dirty="0"/>
              <a:t>： </a:t>
            </a:r>
            <a:r>
              <a:rPr lang="en-US" altLang="zh-CN" dirty="0"/>
              <a:t>read </a:t>
            </a:r>
            <a:r>
              <a:rPr lang="zh-CN" altLang="en-US" dirty="0"/>
              <a:t>可以用</a:t>
            </a:r>
            <a:r>
              <a:rPr lang="en-US" altLang="zh-CN" dirty="0"/>
              <a:t>DRAM</a:t>
            </a:r>
            <a:r>
              <a:rPr lang="zh-CN" altLang="en-US" dirty="0"/>
              <a:t>模拟，而</a:t>
            </a:r>
            <a:r>
              <a:rPr lang="en-US" altLang="zh-CN" dirty="0"/>
              <a:t>write</a:t>
            </a:r>
            <a:r>
              <a:rPr lang="zh-CN" altLang="en-US" dirty="0"/>
              <a:t>的</a:t>
            </a:r>
            <a:r>
              <a:rPr lang="en-US" altLang="zh-CN" dirty="0"/>
              <a:t>backend</a:t>
            </a:r>
            <a:r>
              <a:rPr lang="zh-CN" altLang="en-US" dirty="0"/>
              <a:t>必须要</a:t>
            </a:r>
            <a:r>
              <a:rPr lang="en-US" altLang="zh-CN" dirty="0"/>
              <a:t>NVM</a:t>
            </a:r>
          </a:p>
          <a:p>
            <a:r>
              <a:rPr lang="en-US" altLang="zh-CN" dirty="0"/>
              <a:t>Para-virtualization</a:t>
            </a:r>
            <a:r>
              <a:rPr lang="zh-CN" altLang="en-US" dirty="0"/>
              <a:t>：</a:t>
            </a:r>
            <a:r>
              <a:rPr lang="en-US" altLang="zh-CN" dirty="0"/>
              <a:t>PVM</a:t>
            </a:r>
            <a:r>
              <a:rPr lang="zh-CN" altLang="en-US" dirty="0"/>
              <a:t>提供</a:t>
            </a:r>
            <a:r>
              <a:rPr lang="en-US" altLang="zh-CN" dirty="0"/>
              <a:t>hint</a:t>
            </a:r>
            <a:r>
              <a:rPr lang="zh-CN" altLang="en-US" dirty="0"/>
              <a:t>来知道硬件选择</a:t>
            </a:r>
            <a:endParaRPr lang="en-US" altLang="zh-CN" dirty="0"/>
          </a:p>
        </p:txBody>
      </p:sp>
      <p:sp>
        <p:nvSpPr>
          <p:cNvPr id="4" name="灯片编号占位符 3"/>
          <p:cNvSpPr>
            <a:spLocks noGrp="1"/>
          </p:cNvSpPr>
          <p:nvPr>
            <p:ph type="sldNum" sz="quarter" idx="10"/>
          </p:nvPr>
        </p:nvSpPr>
        <p:spPr/>
        <p:txBody>
          <a:bodyPr/>
          <a:lstStyle/>
          <a:p>
            <a:pPr>
              <a:defRPr/>
            </a:pPr>
            <a:fld id="{E1E63853-4E9F-44AF-9FDF-78EBE9E5E547}" type="slidenum">
              <a:rPr lang="zh-CN" altLang="en-US" smtClean="0"/>
              <a:pPr>
                <a:defRPr/>
              </a:pPr>
              <a:t>24</a:t>
            </a:fld>
            <a:endParaRPr lang="zh-CN" altLang="en-US"/>
          </a:p>
        </p:txBody>
      </p:sp>
    </p:spTree>
    <p:extLst>
      <p:ext uri="{BB962C8B-B14F-4D97-AF65-F5344CB8AC3E}">
        <p14:creationId xmlns:p14="http://schemas.microsoft.com/office/powerpoint/2010/main" val="2222046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当前有一个较为普遍的共识：推动操作系统研究的最大动力就来自于  应用驱动和硬件驱动</a:t>
            </a:r>
            <a:endParaRPr kumimoji="1" lang="en-US" altLang="zh-CN" dirty="0"/>
          </a:p>
          <a:p>
            <a:endParaRPr kumimoji="1" lang="en-US" altLang="zh-CN" dirty="0"/>
          </a:p>
          <a:p>
            <a:r>
              <a:rPr kumimoji="1" lang="zh-CN" altLang="en-US" dirty="0"/>
              <a:t>为什么这么说呢，还是因为操作系统在整个计算机系统中所处的位置决定的</a:t>
            </a:r>
            <a:endParaRPr kumimoji="1" lang="en-US" altLang="zh-CN" dirty="0"/>
          </a:p>
          <a:p>
            <a:endParaRPr kumimoji="1" lang="en-US" altLang="zh-CN" dirty="0"/>
          </a:p>
          <a:p>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操作系统的两大任务无非就是：管理硬件资源（资源虚拟化） </a:t>
            </a:r>
            <a:r>
              <a:rPr kumimoji="1" lang="en-US" altLang="zh-CN" dirty="0"/>
              <a:t>+</a:t>
            </a:r>
            <a:r>
              <a:rPr kumimoji="1" lang="zh-CN" altLang="en-US" dirty="0"/>
              <a:t> 提供编程接口（功能可编程）</a:t>
            </a:r>
            <a:endParaRPr kumimoji="1" lang="en-US" altLang="zh-CN" dirty="0"/>
          </a:p>
          <a:p>
            <a:endParaRPr kumimoji="1" lang="en-US" altLang="zh-CN" dirty="0"/>
          </a:p>
          <a:p>
            <a:r>
              <a:rPr lang="en-US" sz="1200" b="0" i="0" kern="1200" dirty="0" err="1">
                <a:solidFill>
                  <a:schemeClr val="tx1"/>
                </a:solidFill>
                <a:effectLst/>
                <a:latin typeface="+mn-lt"/>
                <a:ea typeface="+mn-ea"/>
                <a:cs typeface="+mn-cs"/>
              </a:rPr>
              <a:t>梅宏院士在IEEE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Computer发表的论文中对操作系统的未来进行了展望，提出了普适操作系统（Ubiquitous</a:t>
            </a:r>
            <a:r>
              <a:rPr lang="en-US" sz="1200" b="0" i="0" kern="1200" dirty="0">
                <a:solidFill>
                  <a:schemeClr val="tx1"/>
                </a:solidFill>
                <a:effectLst/>
                <a:latin typeface="+mn-lt"/>
                <a:ea typeface="+mn-ea"/>
                <a:cs typeface="+mn-cs"/>
              </a:rPr>
              <a:t> Operating </a:t>
            </a:r>
            <a:r>
              <a:rPr lang="en-US" sz="1200" b="0" i="0" kern="1200" dirty="0" err="1">
                <a:solidFill>
                  <a:schemeClr val="tx1"/>
                </a:solidFill>
                <a:effectLst/>
                <a:latin typeface="+mn-lt"/>
                <a:ea typeface="+mn-ea"/>
                <a:cs typeface="+mn-cs"/>
              </a:rPr>
              <a:t>System）的概念，用来指代正在涌现的无处不在的新型操作系统</a:t>
            </a:r>
            <a:r>
              <a:rPr lang="zh-CN" altLang="en-US" sz="1200" b="0" i="0" kern="1200" dirty="0">
                <a:solidFill>
                  <a:schemeClr val="tx1"/>
                </a:solidFill>
                <a:effectLst/>
                <a:latin typeface="+mn-lt"/>
                <a:ea typeface="+mn-ea"/>
                <a:cs typeface="+mn-cs"/>
              </a:rPr>
              <a:t>。因为软件定义</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的需要，操作系统将无处不在。</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我们非常认同这一观点，但同时我们也认为，发展是存在不均衡性（不同时期，在不同领域的机会是不完全相同的）从早期的大型机操作系统研究到后来的桌面系统。而当前我们的观点：端和云</a:t>
            </a:r>
            <a:endParaRPr kumimoji="1"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另一方面，传统操作系统架构进入稳定期（</a:t>
            </a:r>
            <a:endParaRPr kumimoji="1"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今天主要介绍在数据中心方面的一些工作。</a:t>
            </a:r>
            <a:endParaRPr kumimoji="1" lang="en-US" altLang="zh-CN" dirty="0"/>
          </a:p>
          <a:p>
            <a:endParaRPr kumimoji="1"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A03C64B2-266C-874B-8851-42FF9B95102E}" type="slidenum">
              <a:rPr kumimoji="1" lang="zh-CN" altLang="en-US" smtClean="0"/>
              <a:t>4</a:t>
            </a:fld>
            <a:endParaRPr kumimoji="1" lang="zh-CN" altLang="en-US"/>
          </a:p>
        </p:txBody>
      </p:sp>
    </p:spTree>
    <p:extLst>
      <p:ext uri="{BB962C8B-B14F-4D97-AF65-F5344CB8AC3E}">
        <p14:creationId xmlns:p14="http://schemas.microsoft.com/office/powerpoint/2010/main" val="286216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Strong</a:t>
            </a:r>
            <a:r>
              <a:rPr lang="zh-CN" altLang="en-US" baseline="0" dirty="0"/>
              <a:t> </a:t>
            </a:r>
            <a:r>
              <a:rPr lang="en-US" altLang="zh-CN" baseline="0" dirty="0"/>
              <a:t>ordering!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Virtual</a:t>
            </a:r>
            <a:r>
              <a:rPr lang="zh-CN" altLang="en-US" baseline="0" dirty="0"/>
              <a:t> </a:t>
            </a:r>
            <a:r>
              <a:rPr lang="en-US" altLang="zh-CN" baseline="0" dirty="0"/>
              <a:t>disks</a:t>
            </a:r>
            <a:r>
              <a:rPr lang="zh-CN" altLang="en-US" baseline="0" dirty="0"/>
              <a:t>丰富的功能带来了</a:t>
            </a:r>
            <a:r>
              <a:rPr lang="en-US" altLang="zh-CN" baseline="0" dirty="0"/>
              <a:t>sync</a:t>
            </a:r>
            <a:r>
              <a:rPr lang="zh-CN" altLang="en-US" baseline="0" dirty="0"/>
              <a:t> </a:t>
            </a:r>
            <a:r>
              <a:rPr lang="en-US" altLang="zh-CN" baseline="0" dirty="0"/>
              <a:t>amplification</a:t>
            </a:r>
            <a:r>
              <a:rPr lang="zh-CN" altLang="en-US" baseline="0" dirty="0"/>
              <a:t>问题</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sync</a:t>
            </a:r>
            <a:r>
              <a:rPr lang="zh-CN" altLang="en-US" baseline="0" dirty="0"/>
              <a:t>数量</a:t>
            </a:r>
            <a:r>
              <a:rPr lang="en-US" altLang="zh-CN" baseline="0" dirty="0"/>
              <a:t>qcow2</a:t>
            </a:r>
            <a:r>
              <a:rPr lang="zh-CN" altLang="en-US" baseline="0" dirty="0"/>
              <a:t>多于</a:t>
            </a:r>
            <a:r>
              <a:rPr lang="en-US" altLang="zh-CN" baseline="0" dirty="0"/>
              <a:t>3x</a:t>
            </a:r>
            <a:r>
              <a:rPr lang="zh-CN" altLang="en-US" baseline="0" dirty="0"/>
              <a:t>，</a:t>
            </a:r>
            <a:r>
              <a:rPr lang="en-US" altLang="zh-CN" baseline="0" dirty="0" err="1"/>
              <a:t>vmdk</a:t>
            </a:r>
            <a:r>
              <a:rPr lang="zh-CN" altLang="en-US" baseline="0" dirty="0"/>
              <a:t>多于</a:t>
            </a:r>
            <a:r>
              <a:rPr lang="en-US" altLang="zh-CN" baseline="0" dirty="0"/>
              <a:t>4</a:t>
            </a:r>
            <a:r>
              <a:rPr lang="zh-CN" altLang="en-US" baseline="0" dirty="0"/>
              <a:t>倍</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t>跟</a:t>
            </a:r>
            <a:r>
              <a:rPr lang="en-US" altLang="zh-CN" baseline="0" dirty="0"/>
              <a:t>raw</a:t>
            </a:r>
            <a:r>
              <a:rPr lang="zh-CN" altLang="en-US" baseline="0" dirty="0"/>
              <a:t>格式相比，</a:t>
            </a:r>
            <a:r>
              <a:rPr lang="en-US" altLang="zh-CN" baseline="0" dirty="0" err="1"/>
              <a:t>varmail</a:t>
            </a:r>
            <a:r>
              <a:rPr lang="zh-CN" altLang="en-US" baseline="0" dirty="0"/>
              <a:t>性能下降了</a:t>
            </a:r>
            <a:r>
              <a:rPr lang="en-US" altLang="zh-CN" baseline="0" dirty="0"/>
              <a:t>50%</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Sync</a:t>
            </a:r>
            <a:r>
              <a:rPr lang="zh-CN" altLang="en-US" baseline="0" dirty="0"/>
              <a:t> </a:t>
            </a:r>
            <a:r>
              <a:rPr lang="en-US" altLang="zh-CN" baseline="0" dirty="0"/>
              <a:t>amplification</a:t>
            </a:r>
            <a:r>
              <a:rPr lang="zh-CN" altLang="en-US" baseline="0" dirty="0"/>
              <a:t>是由于</a:t>
            </a:r>
            <a:r>
              <a:rPr lang="en-US" altLang="zh-CN" baseline="0" dirty="0"/>
              <a:t>virtual</a:t>
            </a:r>
            <a:r>
              <a:rPr lang="zh-CN" altLang="en-US" baseline="0" dirty="0"/>
              <a:t> </a:t>
            </a:r>
            <a:r>
              <a:rPr lang="en-US" altLang="zh-CN" baseline="0" dirty="0"/>
              <a:t>disk</a:t>
            </a:r>
            <a:r>
              <a:rPr lang="zh-CN" altLang="en-US" baseline="0" dirty="0"/>
              <a:t>更新数据时要遵循一定的顺序来保证</a:t>
            </a:r>
            <a:r>
              <a:rPr lang="en-US" altLang="zh-CN" baseline="0" dirty="0"/>
              <a:t>crash</a:t>
            </a:r>
            <a:r>
              <a:rPr lang="zh-CN" altLang="en-US" baseline="0" dirty="0"/>
              <a:t> </a:t>
            </a:r>
            <a:r>
              <a:rPr lang="en-US" altLang="zh-CN" baseline="0" dirty="0"/>
              <a:t>consistency</a:t>
            </a:r>
            <a:endParaRPr lang="zh-CN" alt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a:t>以</a:t>
            </a:r>
            <a:r>
              <a:rPr lang="en-US" altLang="zh-CN" baseline="0" dirty="0"/>
              <a:t>qcow2</a:t>
            </a:r>
            <a:r>
              <a:rPr lang="zh-CN" altLang="en-US" baseline="0" dirty="0"/>
              <a:t>为例，介绍</a:t>
            </a:r>
            <a:r>
              <a:rPr lang="en-US" altLang="zh-CN" baseline="0" dirty="0"/>
              <a:t>qcow2</a:t>
            </a:r>
            <a:r>
              <a:rPr lang="zh-CN" altLang="en-US" baseline="0" dirty="0"/>
              <a:t>的格式，和</a:t>
            </a:r>
            <a:r>
              <a:rPr lang="en-US" altLang="zh-CN" baseline="0" dirty="0"/>
              <a:t>qcow2</a:t>
            </a:r>
            <a:r>
              <a:rPr lang="zh-CN" altLang="en-US" baseline="0" dirty="0"/>
              <a:t>更新数据时需要遵循的</a:t>
            </a:r>
            <a:r>
              <a:rPr lang="en-US" altLang="zh-CN" baseline="0" dirty="0"/>
              <a:t>order</a:t>
            </a:r>
            <a:r>
              <a:rPr lang="zh-CN" altLang="en-US" baseline="0" dirty="0"/>
              <a:t>关系</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25</a:t>
            </a:fld>
            <a:endParaRPr lang="en-US" altLang="zh-TW"/>
          </a:p>
        </p:txBody>
      </p:sp>
    </p:spTree>
    <p:extLst>
      <p:ext uri="{BB962C8B-B14F-4D97-AF65-F5344CB8AC3E}">
        <p14:creationId xmlns:p14="http://schemas.microsoft.com/office/powerpoint/2010/main" val="1076280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避免上下两次 </a:t>
            </a:r>
            <a:r>
              <a:rPr lang="en-US" altLang="zh-CN" dirty="0"/>
              <a:t>Journal</a:t>
            </a:r>
            <a:r>
              <a:rPr lang="zh-CN" altLang="en-US" dirty="0"/>
              <a:t>，提供虚拟磁盘级别的</a:t>
            </a:r>
            <a:r>
              <a:rPr lang="en-US" altLang="zh-CN" dirty="0"/>
              <a:t>Journaling</a:t>
            </a:r>
          </a:p>
          <a:p>
            <a:r>
              <a:rPr lang="en-US" altLang="zh-CN" dirty="0"/>
              <a:t>Data</a:t>
            </a:r>
            <a:r>
              <a:rPr lang="zh-CN" altLang="en-US" dirty="0"/>
              <a:t>和</a:t>
            </a:r>
            <a:r>
              <a:rPr lang="en-US" altLang="zh-CN" dirty="0"/>
              <a:t>Journal</a:t>
            </a:r>
            <a:r>
              <a:rPr lang="zh-CN" altLang="en-US" dirty="0"/>
              <a:t> 分离存储，并且增加</a:t>
            </a:r>
            <a:r>
              <a:rPr lang="en-US" altLang="zh-CN" dirty="0"/>
              <a:t>checksum</a:t>
            </a:r>
            <a:r>
              <a:rPr lang="zh-CN" altLang="en-US" dirty="0"/>
              <a:t>，消除顺序依赖</a:t>
            </a:r>
            <a:endParaRPr lang="en-US" altLang="zh-CN" dirty="0"/>
          </a:p>
          <a:p>
            <a:r>
              <a:rPr lang="zh-CN" altLang="en-US" dirty="0"/>
              <a:t>预分配</a:t>
            </a:r>
            <a:r>
              <a:rPr lang="en-US" altLang="zh-CN" dirty="0"/>
              <a:t>journaling</a:t>
            </a:r>
            <a:r>
              <a:rPr lang="zh-CN" altLang="en-US" dirty="0"/>
              <a:t>空间</a:t>
            </a:r>
            <a:endParaRPr lang="en-US" dirty="0"/>
          </a:p>
        </p:txBody>
      </p:sp>
      <p:sp>
        <p:nvSpPr>
          <p:cNvPr id="4" name="Slide Number Placeholder 3"/>
          <p:cNvSpPr>
            <a:spLocks noGrp="1"/>
          </p:cNvSpPr>
          <p:nvPr>
            <p:ph type="sldNum" sz="quarter" idx="10"/>
          </p:nvPr>
        </p:nvSpPr>
        <p:spPr/>
        <p:txBody>
          <a:bodyPr/>
          <a:lstStyle/>
          <a:p>
            <a:fld id="{A03C64B2-266C-874B-8851-42FF9B95102E}" type="slidenum">
              <a:rPr kumimoji="1" lang="zh-CN" altLang="en-US" smtClean="0"/>
              <a:t>26</a:t>
            </a:fld>
            <a:endParaRPr kumimoji="1" lang="zh-CN" altLang="en-US"/>
          </a:p>
        </p:txBody>
      </p:sp>
    </p:spTree>
    <p:extLst>
      <p:ext uri="{BB962C8B-B14F-4D97-AF65-F5344CB8AC3E}">
        <p14:creationId xmlns:p14="http://schemas.microsoft.com/office/powerpoint/2010/main" val="282106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在高质量数据划分方面，针对自然图等数据具有幂律分布难以划分，例如微博月活</a:t>
            </a:r>
            <a:r>
              <a:rPr lang="en-US" altLang="zh-CN" dirty="0"/>
              <a:t>4.31</a:t>
            </a:r>
            <a:r>
              <a:rPr lang="zh-CN" altLang="en-US" dirty="0"/>
              <a:t>亿用户中谢娜的粉丝有</a:t>
            </a:r>
            <a:r>
              <a:rPr lang="en-US" altLang="zh-CN" dirty="0"/>
              <a:t>1.17</a:t>
            </a:r>
            <a:r>
              <a:rPr lang="zh-CN" altLang="en-US" dirty="0"/>
              <a:t>亿，而如我一样的屌丝可能只有</a:t>
            </a:r>
            <a:r>
              <a:rPr lang="en-US" altLang="zh-CN" dirty="0"/>
              <a:t>1700</a:t>
            </a:r>
            <a:r>
              <a:rPr lang="zh-CN" altLang="en-US" dirty="0"/>
              <a:t>多粉丝，要平衡划分这些数据非常关键。例如，之前微博稳定性的一个评价标准是扛住八对明星同时出轨，然而不幸的是十天前赵丽颖结婚的消息让微博又一次崩溃了。</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为此，我们提出面向数据特征的差异化划分与计算方法，成果获得</a:t>
            </a:r>
            <a:r>
              <a:rPr lang="en-US" altLang="zh-CN" dirty="0" err="1"/>
              <a:t>EuroSys</a:t>
            </a:r>
            <a:r>
              <a:rPr lang="en-US" altLang="zh-CN" dirty="0"/>
              <a:t> 2015</a:t>
            </a:r>
            <a:r>
              <a:rPr lang="zh-CN" altLang="en-US" dirty="0"/>
              <a:t>的最佳论文奖，在典型图算法上获得</a:t>
            </a:r>
            <a:r>
              <a:rPr lang="en-US" altLang="zh-CN" dirty="0"/>
              <a:t>5-10</a:t>
            </a:r>
            <a:r>
              <a:rPr lang="zh-CN" altLang="en-US" dirty="0"/>
              <a:t>倍的性能提升，今年年初，微信已经公开宣布用我们的差异化划分算法支持亿级用户的异常检测。</a:t>
            </a:r>
            <a:endParaRPr lang="en-US" altLang="zh-CN"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27</a:t>
            </a:fld>
            <a:endParaRPr kumimoji="1" lang="zh-CN" altLang="en-US"/>
          </a:p>
        </p:txBody>
      </p:sp>
    </p:spTree>
    <p:extLst>
      <p:ext uri="{BB962C8B-B14F-4D97-AF65-F5344CB8AC3E}">
        <p14:creationId xmlns:p14="http://schemas.microsoft.com/office/powerpoint/2010/main" val="563429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28</a:t>
            </a:fld>
            <a:endParaRPr lang="en-US" altLang="zh-TW"/>
          </a:p>
        </p:txBody>
      </p:sp>
    </p:spTree>
    <p:extLst>
      <p:ext uri="{BB962C8B-B14F-4D97-AF65-F5344CB8AC3E}">
        <p14:creationId xmlns:p14="http://schemas.microsoft.com/office/powerpoint/2010/main" val="107133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Very hard to partition and process such graphs.</a:t>
            </a:r>
            <a:endParaRPr lang="zh-CN" altLang="en-US"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29</a:t>
            </a:fld>
            <a:endParaRPr lang="en-US" altLang="zh-TW"/>
          </a:p>
        </p:txBody>
      </p:sp>
    </p:spTree>
    <p:extLst>
      <p:ext uri="{BB962C8B-B14F-4D97-AF65-F5344CB8AC3E}">
        <p14:creationId xmlns:p14="http://schemas.microsoft.com/office/powerpoint/2010/main" val="3532912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影响分布式计算性能的重要挑战</a:t>
            </a:r>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30</a:t>
            </a:fld>
            <a:endParaRPr lang="en-US" altLang="zh-TW"/>
          </a:p>
        </p:txBody>
      </p:sp>
    </p:spTree>
    <p:extLst>
      <p:ext uri="{BB962C8B-B14F-4D97-AF65-F5344CB8AC3E}">
        <p14:creationId xmlns:p14="http://schemas.microsoft.com/office/powerpoint/2010/main" val="4013860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基于低时延硬件抽象与差异化数据划分，我们也实现了基于数据迁移、原地计算的低时延计算框架，通过基于低时延的</a:t>
            </a:r>
            <a:r>
              <a:rPr lang="en-US" altLang="zh-CN" dirty="0"/>
              <a:t>RDMA</a:t>
            </a:r>
            <a:r>
              <a:rPr lang="zh-CN" altLang="en-US" dirty="0"/>
              <a:t>数据迁移进行原地同步计算，避免传统</a:t>
            </a:r>
            <a:r>
              <a:rPr lang="en-US" altLang="zh-CN" dirty="0"/>
              <a:t>fork-join</a:t>
            </a:r>
            <a:r>
              <a:rPr lang="zh-CN" altLang="en-US" dirty="0"/>
              <a:t>引起的调度开销和高扇出引起的长尾时延迟。</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所设计的原位计算框架在事务处理方面突破了</a:t>
            </a:r>
            <a:r>
              <a:rPr lang="en-US" altLang="zh-CN" dirty="0"/>
              <a:t>TPCC</a:t>
            </a:r>
            <a:r>
              <a:rPr lang="zh-CN" altLang="en-US" dirty="0"/>
              <a:t>世界纪录，相比之前的</a:t>
            </a:r>
            <a:r>
              <a:rPr lang="en-US" altLang="zh-CN" dirty="0"/>
              <a:t>Oracle</a:t>
            </a:r>
            <a:r>
              <a:rPr lang="zh-CN" altLang="en-US" dirty="0"/>
              <a:t>公布的</a:t>
            </a:r>
            <a:r>
              <a:rPr lang="en-US" altLang="zh-CN" dirty="0"/>
              <a:t>TPCC</a:t>
            </a:r>
            <a:r>
              <a:rPr lang="zh-CN" altLang="en-US" dirty="0"/>
              <a:t>峰值提升</a:t>
            </a:r>
            <a:r>
              <a:rPr lang="en-US" altLang="zh-CN" dirty="0"/>
              <a:t>20</a:t>
            </a:r>
            <a:r>
              <a:rPr lang="zh-CN" altLang="en-US" dirty="0"/>
              <a:t>倍，时延降低至十微妙级。</a:t>
            </a:r>
            <a:endParaRPr lang="en-US" altLang="zh-CN"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31</a:t>
            </a:fld>
            <a:endParaRPr kumimoji="1" lang="zh-CN" altLang="en-US"/>
          </a:p>
        </p:txBody>
      </p:sp>
    </p:spTree>
    <p:extLst>
      <p:ext uri="{BB962C8B-B14F-4D97-AF65-F5344CB8AC3E}">
        <p14:creationId xmlns:p14="http://schemas.microsoft.com/office/powerpoint/2010/main" val="1379954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Based on the above observation, our overall idea is using HTM’s ACI properties for local transaction execution and using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one-sided RDMA to glue multiple HTM TXs together.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By this means, local transaction can mostly leverage HTM for concurrency control at very low cost , and distributed TX can leverage both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HTM &amp; RDMA’s features.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Hence, the buffer pool overhead is reduced using in-memory store, the logging overhead is reduced with in-memory logging with NVM.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latching overhead is reduced using HTM’s ACI features and the locking overhead is reduced using one-sided RDMA ops.</a:t>
            </a:r>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32</a:t>
            </a:fld>
            <a:endParaRPr lang="en-US" altLang="zh-TW"/>
          </a:p>
        </p:txBody>
      </p:sp>
    </p:spTree>
    <p:extLst>
      <p:ext uri="{BB962C8B-B14F-4D97-AF65-F5344CB8AC3E}">
        <p14:creationId xmlns:p14="http://schemas.microsoft.com/office/powerpoint/2010/main" val="2521879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Based on the above observation, our overall idea is using HTM’s ACI properties for local transaction execution and using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one-sided RDMA to glue multiple HTM TXs together.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By this means, local transaction can mostly leverage HTM for concurrency control at very low cost , and distributed TX can leverage both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HTM &amp; RDMA’s features.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Hence, the buffer pool overhead is reduced using in-memory store, the logging overhead is reduced with in-memory logging with NVM.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latching overhead is reduced using HTM’s ACI features and the locking overhead is reduced using one-sided RDMA ops.</a:t>
            </a:r>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33</a:t>
            </a:fld>
            <a:endParaRPr lang="en-US" altLang="zh-TW"/>
          </a:p>
        </p:txBody>
      </p:sp>
    </p:spTree>
    <p:extLst>
      <p:ext uri="{BB962C8B-B14F-4D97-AF65-F5344CB8AC3E}">
        <p14:creationId xmlns:p14="http://schemas.microsoft.com/office/powerpoint/2010/main" val="3339431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Based on the above observation, our overall idea is using HTM’s ACI properties for local transaction execution and using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one-sided RDMA to glue multiple HTM TXs together.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By this means, local transaction can mostly leverage HTM for concurrency control at very low cost , and distributed TX can leverage both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HTM &amp; RDMA’s features.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Hence, the buffer pool overhead is reduced using in-memory store, the logging overhead is reduced with in-memory logging with NVM.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latching overhead is reduced using HTM’s ACI features and the locking overhead is reduced using one-sided RDMA ops.</a:t>
            </a:r>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34</a:t>
            </a:fld>
            <a:endParaRPr lang="en-US" altLang="zh-TW"/>
          </a:p>
        </p:txBody>
      </p:sp>
    </p:spTree>
    <p:extLst>
      <p:ext uri="{BB962C8B-B14F-4D97-AF65-F5344CB8AC3E}">
        <p14:creationId xmlns:p14="http://schemas.microsoft.com/office/powerpoint/2010/main" val="2194245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从学术界来看， </a:t>
            </a:r>
            <a:r>
              <a:rPr lang="en-US" altLang="zh-CN" dirty="0"/>
              <a:t>1967</a:t>
            </a:r>
            <a:r>
              <a:rPr lang="zh-CN" altLang="en-US" dirty="0"/>
              <a:t>年操作系统领域最权威学术会议</a:t>
            </a:r>
            <a:r>
              <a:rPr lang="en-US" altLang="zh-CN" dirty="0"/>
              <a:t>SOSP</a:t>
            </a:r>
            <a:r>
              <a:rPr lang="zh-CN" altLang="en-US" dirty="0"/>
              <a:t>首次召开时，主要关注虚拟内存、内存管理等单机</a:t>
            </a:r>
            <a:r>
              <a:rPr lang="en-US" altLang="zh-CN" dirty="0"/>
              <a:t>OS</a:t>
            </a:r>
            <a:r>
              <a:rPr lang="zh-CN" altLang="en-US" dirty="0"/>
              <a:t>模块，诞生了</a:t>
            </a:r>
            <a:r>
              <a:rPr lang="en-US" altLang="zh-CN" dirty="0"/>
              <a:t>Multics</a:t>
            </a:r>
            <a:r>
              <a:rPr lang="zh-CN" altLang="en-US" dirty="0"/>
              <a:t>、</a:t>
            </a:r>
            <a:r>
              <a:rPr lang="en-US" altLang="zh-CN" dirty="0"/>
              <a:t>Unix</a:t>
            </a:r>
            <a:r>
              <a:rPr lang="zh-CN" altLang="en-US" dirty="0"/>
              <a:t>与</a:t>
            </a:r>
            <a:r>
              <a:rPr lang="en-US" altLang="zh-CN" dirty="0"/>
              <a:t>March</a:t>
            </a:r>
            <a:r>
              <a:rPr lang="zh-CN" altLang="en-US" dirty="0"/>
              <a:t>等操作系统，奠定了现在</a:t>
            </a:r>
            <a:r>
              <a:rPr lang="en-US" altLang="zh-CN" dirty="0"/>
              <a:t>Linux/Mac OS</a:t>
            </a:r>
            <a:r>
              <a:rPr lang="zh-CN" altLang="en-US" dirty="0"/>
              <a:t>等单机操作系统的基础。</a:t>
            </a:r>
            <a:endParaRPr lang="en-US" altLang="zh-CN" dirty="0"/>
          </a:p>
          <a:p>
            <a:endParaRPr lang="en-US" dirty="0"/>
          </a:p>
          <a:p>
            <a:r>
              <a:rPr lang="zh-CN" altLang="en-US" dirty="0"/>
              <a:t>最新的一届</a:t>
            </a:r>
            <a:r>
              <a:rPr lang="en-US" altLang="zh-CN" dirty="0"/>
              <a:t>SOSP</a:t>
            </a:r>
            <a:r>
              <a:rPr lang="zh-CN" altLang="en-US" dirty="0"/>
              <a:t> 恰逢</a:t>
            </a:r>
            <a:r>
              <a:rPr lang="en-US" altLang="zh-CN" dirty="0"/>
              <a:t>50</a:t>
            </a:r>
            <a:r>
              <a:rPr lang="zh-CN" altLang="en-US" dirty="0"/>
              <a:t>周年并且第一次来到亚洲（上海），我也担任了大会共同主席。我们看到大会上的主题和关注点已经转变成数据中心、低时延等。 巧合的是同年的图灵奖办法给了第一位浏览器实现者</a:t>
            </a:r>
            <a:r>
              <a:rPr lang="en-US" altLang="zh-CN" dirty="0"/>
              <a:t>Tim</a:t>
            </a:r>
            <a:r>
              <a:rPr lang="zh-CN" altLang="en-US" dirty="0"/>
              <a:t> </a:t>
            </a:r>
            <a:r>
              <a:rPr lang="en-US" altLang="zh-CN" dirty="0"/>
              <a:t>Berners-Lee</a:t>
            </a:r>
            <a:r>
              <a:rPr lang="zh-CN" altLang="en-US" dirty="0"/>
              <a:t>，这也预示着操作系统研究已从传统单机走向分布式与数据中心变迁</a:t>
            </a:r>
            <a:endParaRPr lang="en-US" dirty="0"/>
          </a:p>
        </p:txBody>
      </p:sp>
      <p:sp>
        <p:nvSpPr>
          <p:cNvPr id="4" name="Slide Number Placeholder 3"/>
          <p:cNvSpPr>
            <a:spLocks noGrp="1"/>
          </p:cNvSpPr>
          <p:nvPr>
            <p:ph type="sldNum" sz="quarter" idx="10"/>
          </p:nvPr>
        </p:nvSpPr>
        <p:spPr/>
        <p:txBody>
          <a:bodyPr/>
          <a:lstStyle/>
          <a:p>
            <a:fld id="{6D7FE9D7-28A8-144C-9A36-CD28B8C0D993}" type="slidenum">
              <a:rPr kumimoji="1" lang="zh-CN" altLang="en-US" smtClean="0"/>
              <a:t>5</a:t>
            </a:fld>
            <a:endParaRPr kumimoji="1" lang="zh-CN" altLang="en-US"/>
          </a:p>
        </p:txBody>
      </p:sp>
    </p:spTree>
    <p:extLst>
      <p:ext uri="{BB962C8B-B14F-4D97-AF65-F5344CB8AC3E}">
        <p14:creationId xmlns:p14="http://schemas.microsoft.com/office/powerpoint/2010/main" val="304282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p:sp>
      <p:sp>
        <p:nvSpPr>
          <p:cNvPr id="8397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Hans" altLang="en-US" dirty="0"/>
              <a:t>相关成果</a:t>
            </a:r>
            <a:r>
              <a:rPr lang="zh-CN" altLang="en-US" dirty="0"/>
              <a:t>发表在操作系统领域的顶级学术</a:t>
            </a:r>
            <a:r>
              <a:rPr lang="zh-Hans" altLang="en-US" dirty="0"/>
              <a:t>会议上，按照</a:t>
            </a:r>
            <a:r>
              <a:rPr lang="en-US" altLang="zh-Hans" dirty="0" err="1"/>
              <a:t>csraking</a:t>
            </a:r>
            <a:r>
              <a:rPr lang="zh-Hans" altLang="en-US" dirty="0"/>
              <a:t>的统计，所在团队近</a:t>
            </a:r>
            <a:r>
              <a:rPr lang="en-US" altLang="zh-Hans" dirty="0"/>
              <a:t>5</a:t>
            </a:r>
            <a:r>
              <a:rPr lang="zh-Hans" altLang="en-US" dirty="0"/>
              <a:t>年在操作系统领域顶级学术会议发表论文居全球排名第</a:t>
            </a:r>
            <a:r>
              <a:rPr lang="zh-CN" altLang="en-US" dirty="0"/>
              <a:t>四</a:t>
            </a:r>
            <a:r>
              <a:rPr lang="zh-Hans" altLang="en-US" dirty="0"/>
              <a:t>，个人发表论文数</a:t>
            </a:r>
            <a:r>
              <a:rPr lang="zh-CN" altLang="en-US" dirty="0"/>
              <a:t>居</a:t>
            </a:r>
            <a:r>
              <a:rPr lang="zh-Hans" altLang="en-US" dirty="0"/>
              <a:t>全球第</a:t>
            </a:r>
            <a:r>
              <a:rPr lang="zh-CN" altLang="en-US" dirty="0"/>
              <a:t>三</a:t>
            </a:r>
            <a:r>
              <a:rPr lang="zh-Hans" altLang="en-US" dirty="0"/>
              <a:t>，</a:t>
            </a:r>
            <a:r>
              <a:rPr lang="zh-CN" altLang="en-US" dirty="0"/>
              <a:t>也是国内高校唯一一位入选系统研究名人堂的研究人员。</a:t>
            </a: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500" b="1">
                <a:solidFill>
                  <a:srgbClr val="000066"/>
                </a:solidFill>
                <a:latin typeface="Times New Roman" pitchFamily="18" charset="0"/>
                <a:ea typeface="黑体" pitchFamily="49" charset="-122"/>
              </a:defRPr>
            </a:lvl1pPr>
            <a:lvl2pPr marL="742950" indent="-285750" eaLnBrk="0" hangingPunct="0">
              <a:defRPr sz="2500" b="1">
                <a:solidFill>
                  <a:srgbClr val="000066"/>
                </a:solidFill>
                <a:latin typeface="Times New Roman" pitchFamily="18" charset="0"/>
                <a:ea typeface="黑体" pitchFamily="49" charset="-122"/>
              </a:defRPr>
            </a:lvl2pPr>
            <a:lvl3pPr marL="1143000" indent="-228600" eaLnBrk="0" hangingPunct="0">
              <a:defRPr sz="2500" b="1">
                <a:solidFill>
                  <a:srgbClr val="000066"/>
                </a:solidFill>
                <a:latin typeface="Times New Roman" pitchFamily="18" charset="0"/>
                <a:ea typeface="黑体" pitchFamily="49" charset="-122"/>
              </a:defRPr>
            </a:lvl3pPr>
            <a:lvl4pPr marL="1600200" indent="-228600" eaLnBrk="0" hangingPunct="0">
              <a:defRPr sz="2500" b="1">
                <a:solidFill>
                  <a:srgbClr val="000066"/>
                </a:solidFill>
                <a:latin typeface="Times New Roman" pitchFamily="18" charset="0"/>
                <a:ea typeface="黑体" pitchFamily="49" charset="-122"/>
              </a:defRPr>
            </a:lvl4pPr>
            <a:lvl5pPr marL="2057400" indent="-228600" eaLnBrk="0" hangingPunct="0">
              <a:defRPr sz="2500" b="1">
                <a:solidFill>
                  <a:srgbClr val="000066"/>
                </a:solidFill>
                <a:latin typeface="Times New Roman" pitchFamily="18" charset="0"/>
                <a:ea typeface="黑体" pitchFamily="49" charset="-122"/>
              </a:defRPr>
            </a:lvl5pPr>
            <a:lvl6pPr marL="2514600" indent="-228600" eaLnBrk="0" fontAlgn="base" hangingPunct="0">
              <a:spcBef>
                <a:spcPct val="0"/>
              </a:spcBef>
              <a:spcAft>
                <a:spcPct val="0"/>
              </a:spcAft>
              <a:defRPr sz="2500" b="1">
                <a:solidFill>
                  <a:srgbClr val="000066"/>
                </a:solidFill>
                <a:latin typeface="Times New Roman" pitchFamily="18" charset="0"/>
                <a:ea typeface="黑体" pitchFamily="49" charset="-122"/>
              </a:defRPr>
            </a:lvl6pPr>
            <a:lvl7pPr marL="2971800" indent="-228600" eaLnBrk="0" fontAlgn="base" hangingPunct="0">
              <a:spcBef>
                <a:spcPct val="0"/>
              </a:spcBef>
              <a:spcAft>
                <a:spcPct val="0"/>
              </a:spcAft>
              <a:defRPr sz="2500" b="1">
                <a:solidFill>
                  <a:srgbClr val="000066"/>
                </a:solidFill>
                <a:latin typeface="Times New Roman" pitchFamily="18" charset="0"/>
                <a:ea typeface="黑体" pitchFamily="49" charset="-122"/>
              </a:defRPr>
            </a:lvl7pPr>
            <a:lvl8pPr marL="3429000" indent="-228600" eaLnBrk="0" fontAlgn="base" hangingPunct="0">
              <a:spcBef>
                <a:spcPct val="0"/>
              </a:spcBef>
              <a:spcAft>
                <a:spcPct val="0"/>
              </a:spcAft>
              <a:defRPr sz="2500" b="1">
                <a:solidFill>
                  <a:srgbClr val="000066"/>
                </a:solidFill>
                <a:latin typeface="Times New Roman" pitchFamily="18" charset="0"/>
                <a:ea typeface="黑体" pitchFamily="49" charset="-122"/>
              </a:defRPr>
            </a:lvl8pPr>
            <a:lvl9pPr marL="3886200" indent="-228600" eaLnBrk="0" fontAlgn="base" hangingPunct="0">
              <a:spcBef>
                <a:spcPct val="0"/>
              </a:spcBef>
              <a:spcAft>
                <a:spcPct val="0"/>
              </a:spcAft>
              <a:defRPr sz="2500" b="1">
                <a:solidFill>
                  <a:srgbClr val="000066"/>
                </a:solidFill>
                <a:latin typeface="Times New Roman" pitchFamily="18" charset="0"/>
                <a:ea typeface="黑体" pitchFamily="49" charset="-122"/>
              </a:defRPr>
            </a:lvl9pPr>
          </a:lstStyle>
          <a:p>
            <a:pPr eaLnBrk="1" hangingPunct="1"/>
            <a:fld id="{8F059F0B-83A6-4CC6-A07E-E75D43D42BD1}" type="slidenum">
              <a:rPr lang="zh-CN" altLang="en-US" sz="1200" b="0" smtClean="0">
                <a:solidFill>
                  <a:srgbClr val="000000"/>
                </a:solidFill>
                <a:latin typeface="Arial" pitchFamily="34" charset="0"/>
                <a:ea typeface="宋体" pitchFamily="2" charset="-122"/>
              </a:rPr>
              <a:pPr eaLnBrk="1" hangingPunct="1"/>
              <a:t>35</a:t>
            </a:fld>
            <a:endParaRPr lang="zh-CN" altLang="en-US" sz="1200" b="0">
              <a:solidFill>
                <a:srgbClr val="000000"/>
              </a:solidFill>
              <a:latin typeface="Arial" pitchFamily="34" charset="0"/>
              <a:ea typeface="宋体" pitchFamily="2" charset="-122"/>
            </a:endParaRPr>
          </a:p>
        </p:txBody>
      </p:sp>
    </p:spTree>
    <p:extLst>
      <p:ext uri="{BB962C8B-B14F-4D97-AF65-F5344CB8AC3E}">
        <p14:creationId xmlns:p14="http://schemas.microsoft.com/office/powerpoint/2010/main" val="2638010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接下来的研究中将通过垂直整合实现效能最佳。这是因为，计算机系统的发展从专用走向通用，可能还是再走向专用。计算机届一个有意思的的段子是，前</a:t>
            </a:r>
            <a:r>
              <a:rPr lang="en-US" altLang="zh-CN" dirty="0"/>
              <a:t>IBM</a:t>
            </a:r>
            <a:r>
              <a:rPr lang="zh-CN" altLang="en-US" dirty="0"/>
              <a:t>总裁 </a:t>
            </a:r>
            <a:r>
              <a:rPr lang="en-US" altLang="zh-CN" dirty="0"/>
              <a:t>Watson</a:t>
            </a:r>
            <a:r>
              <a:rPr lang="zh-CN" altLang="en-US" dirty="0"/>
              <a:t>曾说过世界上可能只需要</a:t>
            </a:r>
            <a:r>
              <a:rPr lang="en-US" altLang="zh-CN" dirty="0"/>
              <a:t>5</a:t>
            </a:r>
            <a:r>
              <a:rPr lang="zh-CN" altLang="en-US" dirty="0"/>
              <a:t>台计算机，这可能反应了当时计算的集中性。</a:t>
            </a:r>
            <a:endParaRPr lang="en-US" altLang="zh-CN" dirty="0"/>
          </a:p>
          <a:p>
            <a:endParaRPr lang="en-US" altLang="zh-CN" dirty="0"/>
          </a:p>
          <a:p>
            <a:r>
              <a:rPr lang="zh-CN" altLang="en-US" dirty="0"/>
              <a:t>最近，</a:t>
            </a:r>
            <a:endParaRPr lang="en-US" altLang="zh-CN" dirty="0"/>
          </a:p>
          <a:p>
            <a:r>
              <a:rPr lang="zh-CN" altLang="en-US" dirty="0"/>
              <a:t>华为轮值</a:t>
            </a:r>
            <a:r>
              <a:rPr lang="en-US" altLang="zh-CN" dirty="0"/>
              <a:t>CEO</a:t>
            </a:r>
            <a:r>
              <a:rPr lang="zh-CN" altLang="en-US" dirty="0"/>
              <a:t>郭平先生则预测未来全球将有</a:t>
            </a:r>
            <a:r>
              <a:rPr lang="en-US" altLang="zh-CN" dirty="0"/>
              <a:t>5</a:t>
            </a:r>
            <a:r>
              <a:rPr lang="zh-CN" altLang="en-US" dirty="0"/>
              <a:t>朵公有云，按照这个预测，大量资源的集中使得垂直整合成为必然。</a:t>
            </a:r>
            <a:endParaRPr lang="en-US" altLang="zh-CN" dirty="0"/>
          </a:p>
          <a:p>
            <a:endParaRPr lang="en-US" altLang="zh-CN" dirty="0"/>
          </a:p>
          <a:p>
            <a:r>
              <a:rPr lang="zh-CN" altLang="en-US" dirty="0"/>
              <a:t>因此，后续将展望通过跨层设计减少系统抽象层次、以及软硬件垂直整合达到时延、效能等最佳，提供泛在的</a:t>
            </a:r>
            <a:r>
              <a:rPr lang="en-US" altLang="zh-CN" dirty="0"/>
              <a:t>OS</a:t>
            </a:r>
            <a:r>
              <a:rPr lang="zh-CN" altLang="en-US" dirty="0"/>
              <a:t>。</a:t>
            </a:r>
            <a:endParaRPr lang="en-US" dirty="0"/>
          </a:p>
        </p:txBody>
      </p:sp>
      <p:sp>
        <p:nvSpPr>
          <p:cNvPr id="4" name="Slide Number Placeholder 3"/>
          <p:cNvSpPr>
            <a:spLocks noGrp="1"/>
          </p:cNvSpPr>
          <p:nvPr>
            <p:ph type="sldNum" sz="quarter" idx="5"/>
          </p:nvPr>
        </p:nvSpPr>
        <p:spPr/>
        <p:txBody>
          <a:bodyPr/>
          <a:lstStyle/>
          <a:p>
            <a:fld id="{A03C64B2-266C-874B-8851-42FF9B95102E}" type="slidenum">
              <a:rPr kumimoji="1" lang="zh-CN" altLang="en-US" smtClean="0"/>
              <a:t>37</a:t>
            </a:fld>
            <a:endParaRPr kumimoji="1" lang="zh-CN" altLang="en-US"/>
          </a:p>
        </p:txBody>
      </p:sp>
    </p:spTree>
    <p:extLst>
      <p:ext uri="{BB962C8B-B14F-4D97-AF65-F5344CB8AC3E}">
        <p14:creationId xmlns:p14="http://schemas.microsoft.com/office/powerpoint/2010/main" val="170553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Hans" altLang="en-US" baseline="0" dirty="0"/>
              <a:t>总体而言，</a:t>
            </a:r>
            <a:r>
              <a:rPr lang="zh-CN" altLang="en-US" baseline="0" dirty="0"/>
              <a:t>当前硬件时延的降低使得对于低时延系统而言迁移数据逐步优于迁移计算</a:t>
            </a:r>
            <a:r>
              <a:rPr lang="zh-Hans" altLang="en-US" baseline="0" dirty="0"/>
              <a:t>。</a:t>
            </a:r>
            <a:r>
              <a:rPr lang="zh-CN" altLang="en-US" baseline="0" dirty="0"/>
              <a:t>为此，我们提出了原位计算框架</a:t>
            </a:r>
            <a:r>
              <a:rPr lang="zh-Hans" altLang="en-US" baseline="0" dirty="0"/>
              <a:t>，从而获得数量级的吞吐与时延优化。</a:t>
            </a:r>
            <a:endParaRPr lang="en-US" altLang="zh-CN" baseline="0"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38</a:t>
            </a:fld>
            <a:endParaRPr lang="en-US" altLang="zh-TW"/>
          </a:p>
        </p:txBody>
      </p:sp>
    </p:spTree>
    <p:extLst>
      <p:ext uri="{BB962C8B-B14F-4D97-AF65-F5344CB8AC3E}">
        <p14:creationId xmlns:p14="http://schemas.microsoft.com/office/powerpoint/2010/main" val="37116879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以上是全部汇报内容，请各位专家指点！</a:t>
            </a:r>
          </a:p>
        </p:txBody>
      </p:sp>
      <p:sp>
        <p:nvSpPr>
          <p:cNvPr id="4" name="幻灯片编号占位符 3"/>
          <p:cNvSpPr>
            <a:spLocks noGrp="1"/>
          </p:cNvSpPr>
          <p:nvPr>
            <p:ph type="sldNum" sz="quarter" idx="10"/>
          </p:nvPr>
        </p:nvSpPr>
        <p:spPr/>
        <p:txBody>
          <a:bodyPr/>
          <a:lstStyle/>
          <a:p>
            <a:fld id="{A03C64B2-266C-874B-8851-42FF9B95102E}" type="slidenum">
              <a:rPr kumimoji="1" lang="zh-CN" altLang="en-US" smtClean="0"/>
              <a:t>39</a:t>
            </a:fld>
            <a:endParaRPr kumimoji="1" lang="zh-CN" altLang="en-US"/>
          </a:p>
        </p:txBody>
      </p:sp>
    </p:spTree>
    <p:extLst>
      <p:ext uri="{BB962C8B-B14F-4D97-AF65-F5344CB8AC3E}">
        <p14:creationId xmlns:p14="http://schemas.microsoft.com/office/powerpoint/2010/main" val="1762640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我们再来看操作系统的演化历程，也符合从单机到数据中心的这样一个方向</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2009</a:t>
            </a:r>
            <a:r>
              <a:rPr lang="zh-CN" altLang="en-US" dirty="0"/>
              <a:t>年，</a:t>
            </a:r>
            <a:r>
              <a:rPr lang="en-US" altLang="zh-CN" dirty="0"/>
              <a:t>Google</a:t>
            </a:r>
            <a:r>
              <a:rPr lang="zh-CN" altLang="en-US" dirty="0"/>
              <a:t> </a:t>
            </a:r>
            <a:r>
              <a:rPr lang="en-US" altLang="zh-CN" dirty="0"/>
              <a:t>fellow</a:t>
            </a:r>
            <a:r>
              <a:rPr lang="zh-CN" altLang="en-US" dirty="0"/>
              <a:t> </a:t>
            </a:r>
            <a:r>
              <a:rPr lang="en-US" altLang="zh-CN" dirty="0"/>
              <a:t>Barroso </a:t>
            </a:r>
            <a:r>
              <a:rPr lang="zh-CN" altLang="en-US" dirty="0"/>
              <a:t>就在他的题为 </a:t>
            </a:r>
            <a:r>
              <a:rPr lang="en-US" altLang="zh-CN" dirty="0"/>
              <a:t>The</a:t>
            </a:r>
            <a:r>
              <a:rPr lang="zh-CN" altLang="en-US" dirty="0"/>
              <a:t> </a:t>
            </a:r>
            <a:r>
              <a:rPr lang="en-US" altLang="zh-CN" dirty="0"/>
              <a:t>datacenter</a:t>
            </a:r>
            <a:r>
              <a:rPr lang="zh-CN" altLang="en-US" dirty="0"/>
              <a:t> </a:t>
            </a:r>
            <a:r>
              <a:rPr lang="en-US" altLang="zh-CN" dirty="0"/>
              <a:t>as</a:t>
            </a:r>
            <a:r>
              <a:rPr lang="zh-CN" altLang="en-US" dirty="0"/>
              <a:t> </a:t>
            </a:r>
            <a:r>
              <a:rPr lang="en-US" altLang="zh-CN" dirty="0"/>
              <a:t>a</a:t>
            </a:r>
            <a:r>
              <a:rPr lang="zh-CN" altLang="en-US" dirty="0"/>
              <a:t> </a:t>
            </a:r>
            <a:r>
              <a:rPr lang="en-US" altLang="zh-CN" dirty="0"/>
              <a:t>computer</a:t>
            </a:r>
            <a:r>
              <a:rPr lang="zh-CN" altLang="en-US" dirty="0"/>
              <a:t> 一书中</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 </a:t>
            </a:r>
            <a:r>
              <a:rPr lang="en-US" sz="1200" kern="1200" dirty="0">
                <a:solidFill>
                  <a:schemeClr val="tx1"/>
                </a:solidFill>
                <a:effectLst/>
                <a:latin typeface="+mn-lt"/>
                <a:ea typeface="+mn-ea"/>
                <a:cs typeface="+mn-cs"/>
              </a:rPr>
              <a:t>we must treat the datacenter itself as one massive warehouse-scale computer (WSC)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他把这种计算机称为  仓库规模的计算机</a:t>
            </a:r>
            <a:r>
              <a:rPr lang="en-US" altLang="zh-CN" dirty="0"/>
              <a:t>WSC</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网络应用运行在这样的一台机器上，而支持这样机器的操作系统已经不再是传统单机操作可以做到的了。</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OS</a:t>
            </a:r>
            <a:r>
              <a:rPr lang="zh-CN" altLang="en-US" dirty="0"/>
              <a:t>的内涵被放大，变得更为丰富，整个支撑环境（包括数据存储</a:t>
            </a:r>
            <a:r>
              <a:rPr lang="en-US" altLang="zh-CN" dirty="0"/>
              <a:t>/</a:t>
            </a:r>
            <a:r>
              <a:rPr lang="zh-CN" altLang="en-US" dirty="0"/>
              <a:t>计算框架</a:t>
            </a:r>
            <a:r>
              <a:rPr lang="en-US" altLang="zh-CN" dirty="0"/>
              <a:t>/</a:t>
            </a:r>
            <a:r>
              <a:rPr lang="zh-CN" altLang="en-US" dirty="0"/>
              <a:t>运行时）都被纳入到广义的操作系统之中。</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能够相互佐证的观点也出现在的梅宏院士的报告中</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6</a:t>
            </a:fld>
            <a:endParaRPr kumimoji="1" lang="zh-CN" altLang="en-US"/>
          </a:p>
        </p:txBody>
      </p:sp>
    </p:spTree>
    <p:extLst>
      <p:ext uri="{BB962C8B-B14F-4D97-AF65-F5344CB8AC3E}">
        <p14:creationId xmlns:p14="http://schemas.microsoft.com/office/powerpoint/2010/main" val="392008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今年</a:t>
            </a:r>
            <a:r>
              <a:rPr kumimoji="1" lang="en-US" altLang="zh-CN" dirty="0"/>
              <a:t>6</a:t>
            </a:r>
            <a:r>
              <a:rPr kumimoji="1" lang="zh-CN" altLang="en-US" dirty="0"/>
              <a:t>月某天上午，我的</a:t>
            </a:r>
            <a:r>
              <a:rPr kumimoji="1" lang="zh-Hans" altLang="en-US" dirty="0"/>
              <a:t>微信朋友圈被一个新闻刷屏了，</a:t>
            </a:r>
            <a:r>
              <a:rPr kumimoji="1" lang="zh-CN" altLang="en-US" dirty="0"/>
              <a:t>因为</a:t>
            </a:r>
            <a:r>
              <a:rPr kumimoji="1" lang="zh-Hans" altLang="en-US" dirty="0"/>
              <a:t>一家高频交易中心为了</a:t>
            </a:r>
            <a:r>
              <a:rPr kumimoji="1" lang="en-US" altLang="zh-Hans" dirty="0"/>
              <a:t>0.00007</a:t>
            </a:r>
            <a:r>
              <a:rPr kumimoji="1" lang="zh-Hans" altLang="en-US" dirty="0"/>
              <a:t>秒更快的访问速度，也就是</a:t>
            </a:r>
            <a:r>
              <a:rPr kumimoji="1" lang="en-US" altLang="zh-CN" dirty="0"/>
              <a:t>5700 </a:t>
            </a:r>
            <a:r>
              <a:rPr kumimoji="1" lang="zh-CN" altLang="en-US" dirty="0"/>
              <a:t>分之一眨眼的时间</a:t>
            </a:r>
            <a:r>
              <a:rPr kumimoji="1" lang="en-US" altLang="zh-CN" dirty="0"/>
              <a:t>,</a:t>
            </a:r>
            <a:r>
              <a:rPr kumimoji="1" lang="zh-Hans" altLang="en-US" dirty="0"/>
              <a:t> 在芝加哥</a:t>
            </a:r>
            <a:r>
              <a:rPr lang="zh-CN" altLang="en-US" dirty="0">
                <a:effectLst/>
              </a:rPr>
              <a:t>全球最大</a:t>
            </a:r>
            <a:r>
              <a:rPr lang="zh-CN" altLang="en-US" dirty="0"/>
              <a:t>期货交易所</a:t>
            </a:r>
            <a:r>
              <a:rPr kumimoji="1" lang="zh-Hans" altLang="en-US" dirty="0"/>
              <a:t>外买了块地建微波站。</a:t>
            </a:r>
            <a:endParaRPr kumimoji="1" lang="en-US" altLang="zh-Hans" dirty="0"/>
          </a:p>
          <a:p>
            <a:r>
              <a:rPr kumimoji="1" lang="en-US" altLang="zh-Hans" dirty="0"/>
              <a:t>[</a:t>
            </a:r>
            <a:r>
              <a:rPr kumimoji="1" lang="zh-Hans" altLang="en-US" dirty="0"/>
              <a:t>按键</a:t>
            </a:r>
            <a:r>
              <a:rPr kumimoji="1" lang="en-US" altLang="zh-Hans" dirty="0"/>
              <a:t>]</a:t>
            </a:r>
          </a:p>
          <a:p>
            <a:r>
              <a:rPr kumimoji="1" lang="zh-Hans" altLang="en-US" dirty="0"/>
              <a:t>这是因为，对于高频交易等而言，是否能</a:t>
            </a:r>
            <a:r>
              <a:rPr kumimoji="1" lang="zh-CN" altLang="en-US" dirty="0"/>
              <a:t>盈利</a:t>
            </a:r>
            <a:r>
              <a:rPr kumimoji="1" lang="zh-Hans" altLang="en-US" dirty="0"/>
              <a:t>基本上是在与时间赛跑。例如，</a:t>
            </a:r>
            <a:r>
              <a:rPr kumimoji="1" lang="en-US" altLang="zh-CN" dirty="0"/>
              <a:t>《</a:t>
            </a:r>
            <a:r>
              <a:rPr kumimoji="1" lang="zh-CN" altLang="en-US" dirty="0"/>
              <a:t>华尔街日报</a:t>
            </a:r>
            <a:r>
              <a:rPr kumimoji="1" lang="en-US" altLang="zh-CN" dirty="0"/>
              <a:t>》</a:t>
            </a:r>
            <a:r>
              <a:rPr kumimoji="1" lang="zh-CN" altLang="en-US" dirty="0"/>
              <a:t>曾披露过这样一个例子，</a:t>
            </a:r>
            <a:r>
              <a:rPr kumimoji="1" lang="en-US" altLang="zh-CN" dirty="0"/>
              <a:t>2014 </a:t>
            </a:r>
            <a:r>
              <a:rPr kumimoji="1" lang="zh-CN" altLang="en-US" dirty="0"/>
              <a:t>年 </a:t>
            </a:r>
            <a:r>
              <a:rPr kumimoji="1" lang="en-US" altLang="zh-CN" dirty="0"/>
              <a:t>12 </a:t>
            </a:r>
            <a:r>
              <a:rPr kumimoji="1" lang="zh-CN" altLang="en-US" dirty="0"/>
              <a:t>月 </a:t>
            </a:r>
            <a:r>
              <a:rPr kumimoji="1" lang="en-US" altLang="zh-CN" dirty="0"/>
              <a:t>5 </a:t>
            </a:r>
            <a:r>
              <a:rPr kumimoji="1" lang="zh-CN" altLang="en-US" dirty="0"/>
              <a:t>日美国东部时间下午 </a:t>
            </a:r>
            <a:r>
              <a:rPr kumimoji="1" lang="en-US" altLang="zh-CN" dirty="0"/>
              <a:t>4 </a:t>
            </a:r>
            <a:r>
              <a:rPr kumimoji="1" lang="zh-CN" altLang="en-US" dirty="0"/>
              <a:t>点，化妆品零售商</a:t>
            </a:r>
            <a:r>
              <a:rPr kumimoji="1" lang="en-US" altLang="zh-Hans" dirty="0" err="1"/>
              <a:t>Ulta</a:t>
            </a:r>
            <a:r>
              <a:rPr kumimoji="1" lang="zh-CN" altLang="en-US" dirty="0"/>
              <a:t>发布财报，当时股价为 </a:t>
            </a:r>
            <a:r>
              <a:rPr kumimoji="1" lang="en-US" altLang="zh-CN" dirty="0"/>
              <a:t>122 </a:t>
            </a:r>
            <a:r>
              <a:rPr kumimoji="1" lang="zh-CN" altLang="en-US" dirty="0"/>
              <a:t>美元，而仅仅</a:t>
            </a:r>
            <a:r>
              <a:rPr kumimoji="1" lang="en-US" altLang="zh-CN" dirty="0"/>
              <a:t>50ms</a:t>
            </a:r>
            <a:r>
              <a:rPr kumimoji="1" lang="zh-CN" altLang="en-US" dirty="0"/>
              <a:t>后就出现了</a:t>
            </a:r>
            <a:r>
              <a:rPr kumimoji="1" lang="en-US" altLang="zh-CN" dirty="0"/>
              <a:t>80</a:t>
            </a:r>
            <a:r>
              <a:rPr kumimoji="1" lang="zh-CN" altLang="en-US" dirty="0"/>
              <a:t>万股的交易。</a:t>
            </a:r>
            <a:endParaRPr kumimoji="1" lang="en-US" altLang="zh-CN" dirty="0"/>
          </a:p>
          <a:p>
            <a:r>
              <a:rPr kumimoji="1" lang="zh-CN" altLang="en-US" dirty="0"/>
              <a:t>因此，高频交易盈利与否是</a:t>
            </a:r>
            <a:r>
              <a:rPr kumimoji="1" lang="zh-Hans" altLang="en-US" dirty="0"/>
              <a:t>以毫秒来计算的，从而留给数据中心处理的时间往往是微秒级。</a:t>
            </a:r>
            <a:endParaRPr kumimoji="1" lang="zh-CN" altLang="en-US" dirty="0"/>
          </a:p>
        </p:txBody>
      </p:sp>
      <p:sp>
        <p:nvSpPr>
          <p:cNvPr id="4" name="幻灯片编号占位符 3"/>
          <p:cNvSpPr>
            <a:spLocks noGrp="1"/>
          </p:cNvSpPr>
          <p:nvPr>
            <p:ph type="sldNum" sz="quarter" idx="10"/>
          </p:nvPr>
        </p:nvSpPr>
        <p:spPr/>
        <p:txBody>
          <a:bodyPr/>
          <a:lstStyle/>
          <a:p>
            <a:fld id="{A03C64B2-266C-874B-8851-42FF9B95102E}" type="slidenum">
              <a:rPr kumimoji="1" lang="zh-CN" altLang="en-US" smtClean="0"/>
              <a:t>8</a:t>
            </a:fld>
            <a:endParaRPr kumimoji="1" lang="zh-CN" altLang="en-US"/>
          </a:p>
        </p:txBody>
      </p:sp>
    </p:spTree>
    <p:extLst>
      <p:ext uri="{BB962C8B-B14F-4D97-AF65-F5344CB8AC3E}">
        <p14:creationId xmlns:p14="http://schemas.microsoft.com/office/powerpoint/2010/main" val="90606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除此之外，对于</a:t>
            </a:r>
            <a:r>
              <a:rPr lang="en-US" altLang="zh-CN" dirty="0"/>
              <a:t>Web</a:t>
            </a:r>
            <a:r>
              <a:rPr lang="zh-CN" altLang="en-US" dirty="0"/>
              <a:t>服务而言，时延也是制约服务质量的关键。据统计，亚马逊每</a:t>
            </a:r>
            <a:r>
              <a:rPr lang="en-US" altLang="zh-CN" dirty="0"/>
              <a:t>100</a:t>
            </a:r>
            <a:r>
              <a:rPr lang="zh-CN" altLang="en-US" dirty="0"/>
              <a:t>毫秒的时延增加将带来</a:t>
            </a:r>
            <a:r>
              <a:rPr lang="en-US" altLang="zh-CN" dirty="0"/>
              <a:t>10</a:t>
            </a:r>
            <a:r>
              <a:rPr lang="zh-CN" altLang="en-US" dirty="0"/>
              <a:t>亿美元收入下降，而谷歌每</a:t>
            </a:r>
            <a:r>
              <a:rPr lang="en-US" altLang="zh-CN" dirty="0"/>
              <a:t>500</a:t>
            </a:r>
            <a:r>
              <a:rPr lang="zh-CN" altLang="en-US" dirty="0"/>
              <a:t>毫秒延迟则带来</a:t>
            </a:r>
            <a:r>
              <a:rPr lang="en-US" altLang="zh-CN" dirty="0"/>
              <a:t>35</a:t>
            </a:r>
            <a:r>
              <a:rPr lang="zh-CN" altLang="en-US" dirty="0"/>
              <a:t>亿美元的收入减少。</a:t>
            </a:r>
            <a:endParaRPr lang="en-US" altLang="zh-CN" dirty="0"/>
          </a:p>
          <a:p>
            <a:r>
              <a:rPr lang="en-US" altLang="zh-CN" dirty="0"/>
              <a:t>【</a:t>
            </a:r>
            <a:r>
              <a:rPr lang="zh-CN" altLang="en-US" dirty="0"/>
              <a:t>按键</a:t>
            </a:r>
            <a:r>
              <a:rPr lang="en-US" altLang="zh-CN" dirty="0"/>
              <a:t>】</a:t>
            </a:r>
          </a:p>
          <a:p>
            <a:r>
              <a:rPr lang="zh-CN" altLang="en-US" dirty="0"/>
              <a:t>而一些新型应用如在线游戏与</a:t>
            </a:r>
            <a:r>
              <a:rPr lang="en-US" altLang="zh-CN" dirty="0"/>
              <a:t>AR/VR</a:t>
            </a:r>
            <a:r>
              <a:rPr lang="zh-CN" altLang="en-US" dirty="0"/>
              <a:t>的时延需求正逐步从秒级走向毫秒级甚至微妙级。</a:t>
            </a:r>
            <a:endParaRPr lang="en-US" altLang="zh-CN" dirty="0"/>
          </a:p>
          <a:p>
            <a:r>
              <a:rPr lang="en-US" altLang="zh-CN" dirty="0"/>
              <a:t>【</a:t>
            </a:r>
            <a:r>
              <a:rPr lang="zh-CN" altLang="en-US" dirty="0"/>
              <a:t>按键</a:t>
            </a:r>
            <a:r>
              <a:rPr lang="en-US" altLang="zh-CN" dirty="0"/>
              <a:t>】</a:t>
            </a:r>
            <a:endParaRPr lang="en-US" dirty="0"/>
          </a:p>
          <a:p>
            <a:r>
              <a:rPr lang="zh-CN" altLang="en-US" dirty="0"/>
              <a:t>然而，当前的系统还不能满足越来越低的时延需求。例如，任天堂总裁岩田聪指出，电子娱乐交互体验的最需要是快速响应，当前的云计算还难以满足游戏平台的低时延需求。</a:t>
            </a:r>
            <a:endParaRPr lang="en-US" altLang="zh-CN" dirty="0"/>
          </a:p>
          <a:p>
            <a:r>
              <a:rPr lang="zh-CN" altLang="en-US" dirty="0"/>
              <a:t>华为创始人任正非先生在</a:t>
            </a:r>
            <a:r>
              <a:rPr lang="en-US" altLang="zh-CN" dirty="0"/>
              <a:t>2016</a:t>
            </a:r>
            <a:r>
              <a:rPr lang="zh-CN" altLang="en-US" dirty="0"/>
              <a:t>年向习主席汇报时指出了对大流量、低时延理论的渴望与担忧。</a:t>
            </a:r>
            <a:endParaRPr lang="en-US"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9</a:t>
            </a:fld>
            <a:endParaRPr kumimoji="1" lang="zh-CN" altLang="en-US"/>
          </a:p>
        </p:txBody>
      </p:sp>
    </p:spTree>
    <p:extLst>
      <p:ext uri="{BB962C8B-B14F-4D97-AF65-F5344CB8AC3E}">
        <p14:creationId xmlns:p14="http://schemas.microsoft.com/office/powerpoint/2010/main" val="70773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数据中心是制约应用时延的关键因素。根据</a:t>
            </a:r>
            <a:r>
              <a:rPr lang="en-US" altLang="zh-CN" dirty="0"/>
              <a:t>Nokia</a:t>
            </a:r>
            <a:r>
              <a:rPr lang="zh-CN" altLang="en-US" dirty="0"/>
              <a:t>的分析，典型应用时延需求中，网络时延和系统时延都是关键因素，例如企业级云应用和在线游戏等，</a:t>
            </a:r>
            <a:r>
              <a:rPr lang="en-US" altLang="zh-CN" dirty="0"/>
              <a:t>80ms</a:t>
            </a:r>
            <a:r>
              <a:rPr lang="zh-CN" altLang="en-US" dirty="0"/>
              <a:t>的时延预算中，网络时延和系统时延各占一半，</a:t>
            </a:r>
            <a:endParaRPr lang="en-US" altLang="zh-CN" dirty="0"/>
          </a:p>
          <a:p>
            <a:endParaRPr lang="en-US" altLang="zh-CN" dirty="0"/>
          </a:p>
          <a:p>
            <a:r>
              <a:rPr lang="zh-CN" altLang="en-US" dirty="0"/>
              <a:t>按键，</a:t>
            </a:r>
            <a:endParaRPr lang="en-US" altLang="zh-CN" dirty="0"/>
          </a:p>
          <a:p>
            <a:endParaRPr lang="en-US" altLang="zh-CN" dirty="0"/>
          </a:p>
          <a:p>
            <a:r>
              <a:rPr lang="zh-CN" altLang="en-US" dirty="0"/>
              <a:t>而随着</a:t>
            </a:r>
            <a:r>
              <a:rPr lang="en-US" altLang="zh-CN" dirty="0"/>
              <a:t>5G</a:t>
            </a:r>
            <a:r>
              <a:rPr lang="zh-CN" altLang="en-US" dirty="0"/>
              <a:t>等时延预计达</a:t>
            </a:r>
            <a:r>
              <a:rPr lang="en-US" altLang="zh-CN" dirty="0"/>
              <a:t>1ms</a:t>
            </a:r>
            <a:r>
              <a:rPr lang="zh-CN" altLang="en-US" dirty="0"/>
              <a:t>，数据中心低时延处理的需求愈发重要。</a:t>
            </a:r>
            <a:endParaRPr lang="en-US" altLang="zh-CN" dirty="0"/>
          </a:p>
          <a:p>
            <a:endParaRPr lang="en-US" altLang="zh-CN" dirty="0"/>
          </a:p>
          <a:p>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10</a:t>
            </a:fld>
            <a:endParaRPr kumimoji="1" lang="zh-CN" altLang="en-US"/>
          </a:p>
        </p:txBody>
      </p:sp>
    </p:spTree>
    <p:extLst>
      <p:ext uri="{BB962C8B-B14F-4D97-AF65-F5344CB8AC3E}">
        <p14:creationId xmlns:p14="http://schemas.microsoft.com/office/powerpoint/2010/main" val="1505224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Times New Roman" charset="0"/>
                <a:ea typeface="楷体" charset="-122"/>
                <a:cs typeface="Times New Roman" charset="0"/>
              </a:rPr>
              <a:t>我们再来看当前数据中心操作系统的发展现状。</a:t>
            </a:r>
            <a:endParaRPr lang="en-US" altLang="zh-CN" sz="1200" kern="100" dirty="0">
              <a:latin typeface="Times New Roman" charset="0"/>
              <a:ea typeface="楷体" charset="-122"/>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latin typeface="Times New Roman" charset="0"/>
              <a:ea typeface="楷体" charset="-122"/>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Times New Roman" charset="0"/>
                <a:ea typeface="楷体" charset="-122"/>
                <a:cs typeface="Times New Roman" charset="0"/>
              </a:rPr>
              <a:t>数据中心操作系统主要解决的是“高吞吐”问题，能够管理海量资源来支持巨大的任务量是它的首要任务</a:t>
            </a:r>
            <a:endParaRPr lang="en-US" altLang="zh-CN" sz="1200" kern="100" dirty="0">
              <a:latin typeface="Times New Roman" charset="0"/>
              <a:ea typeface="楷体" charset="-122"/>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Times New Roman" charset="0"/>
                <a:ea typeface="楷体" charset="-122"/>
                <a:cs typeface="Times New Roman" charset="0"/>
              </a:rPr>
              <a:t>例如，谷歌数据中心操作系统以相应的</a:t>
            </a:r>
            <a:r>
              <a:rPr lang="en-US" altLang="zh-CN" sz="1200" kern="100" dirty="0">
                <a:latin typeface="Times New Roman" charset="0"/>
                <a:ea typeface="楷体" charset="-122"/>
                <a:cs typeface="Times New Roman" charset="0"/>
              </a:rPr>
              <a:t>Hadoop</a:t>
            </a:r>
            <a:r>
              <a:rPr lang="zh-CN" altLang="en-US" sz="1200" kern="100" dirty="0">
                <a:latin typeface="Times New Roman" charset="0"/>
                <a:ea typeface="楷体" charset="-122"/>
                <a:cs typeface="Times New Roman" charset="0"/>
              </a:rPr>
              <a:t>开源系统通过将传统操作系统、资源管理、数据管理与数据处理等层次叠加提供了</a:t>
            </a:r>
            <a:r>
              <a:rPr lang="zh-CN" altLang="en-US" sz="1200" kern="1200" dirty="0">
                <a:latin typeface="+mn-lt"/>
                <a:ea typeface="+mn-ea"/>
                <a:cs typeface="+mn-cs"/>
              </a:rPr>
              <a:t>每秒千万级操作</a:t>
            </a:r>
            <a:r>
              <a:rPr lang="zh-CN" altLang="en-US" dirty="0"/>
              <a:t>的高吞吐。</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这种架构在设计、实现和维护上有很多优点，在支持高吞吐上效果也很好</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按键</a:t>
            </a:r>
            <a:r>
              <a:rPr lang="en-US" altLang="zh-CN" dirty="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Times New Roman" charset="0"/>
                <a:ea typeface="楷体" charset="-122"/>
                <a:cs typeface="Times New Roman" charset="0"/>
              </a:rPr>
              <a:t>然而，对于上层应用或者用的来说，他关注的更多的是一次请求的完成时间，也就是“时延”。</a:t>
            </a:r>
            <a:endParaRPr lang="en-US" altLang="zh-CN" sz="1200" kern="100" dirty="0">
              <a:latin typeface="Times New Roman" charset="0"/>
              <a:ea typeface="楷体" charset="-122"/>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Times New Roman" charset="0"/>
                <a:ea typeface="楷体" charset="-122"/>
                <a:cs typeface="Times New Roman" charset="0"/>
              </a:rPr>
              <a:t>这时候，层次叠加的架构就成为难以逾越的障碍，直接导致了时延高且不可控。</a:t>
            </a:r>
            <a:endParaRPr lang="en-US" altLang="zh-CN" sz="1200" kern="100" dirty="0">
              <a:latin typeface="Times New Roman" charset="0"/>
              <a:ea typeface="楷体" charset="-122"/>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latin typeface="Times New Roman" charset="0"/>
              <a:ea typeface="楷体" charset="-122"/>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Times New Roman" charset="0"/>
                <a:ea typeface="楷体" charset="-122"/>
                <a:cs typeface="Times New Roman" charset="0"/>
              </a:rPr>
              <a:t>例如，一个应用的写操作将穿越</a:t>
            </a:r>
            <a:r>
              <a:rPr lang="en-US" altLang="zh-CN" sz="1200" kern="100" dirty="0">
                <a:latin typeface="Times New Roman" charset="0"/>
                <a:ea typeface="楷体" charset="-122"/>
                <a:cs typeface="Times New Roman" charset="0"/>
              </a:rPr>
              <a:t>Hadoop</a:t>
            </a:r>
            <a:r>
              <a:rPr lang="zh-CN" altLang="en-US" sz="1200" kern="100" dirty="0">
                <a:latin typeface="Times New Roman" charset="0"/>
                <a:ea typeface="楷体" charset="-122"/>
                <a:cs typeface="Times New Roman" charset="0"/>
              </a:rPr>
              <a:t>存储栈超过</a:t>
            </a:r>
            <a:r>
              <a:rPr lang="en-US" altLang="zh-CN" sz="1200" kern="100" dirty="0">
                <a:latin typeface="Times New Roman" charset="0"/>
                <a:ea typeface="楷体" charset="-122"/>
                <a:cs typeface="Times New Roman" charset="0"/>
              </a:rPr>
              <a:t>60</a:t>
            </a:r>
            <a:r>
              <a:rPr lang="zh-CN" altLang="en-US" sz="1200" kern="100" dirty="0">
                <a:latin typeface="Times New Roman" charset="0"/>
                <a:ea typeface="楷体" charset="-122"/>
                <a:cs typeface="Times New Roman" charset="0"/>
              </a:rPr>
              <a:t>层</a:t>
            </a:r>
            <a:r>
              <a:rPr lang="zh-CN" altLang="en-US" sz="1200" b="1" kern="100" dirty="0">
                <a:latin typeface="Times New Roman" charset="0"/>
                <a:ea typeface="楷体" charset="-122"/>
                <a:cs typeface="Times New Roman" charset="0"/>
              </a:rPr>
              <a:t>调用</a:t>
            </a:r>
            <a:r>
              <a:rPr lang="zh-CN" altLang="en-US" sz="1200" kern="100" dirty="0">
                <a:latin typeface="Times New Roman" charset="0"/>
                <a:ea typeface="楷体" charset="-122"/>
                <a:cs typeface="Times New Roman" charset="0"/>
              </a:rPr>
              <a:t>，对于单个简单存储请求的最终时延可放大千倍可达</a:t>
            </a:r>
            <a:r>
              <a:rPr lang="en-US" altLang="zh-CN" sz="1200" kern="100" dirty="0">
                <a:latin typeface="Times New Roman" charset="0"/>
                <a:ea typeface="楷体" charset="-122"/>
                <a:cs typeface="Times New Roman" charset="0"/>
              </a:rPr>
              <a:t>100</a:t>
            </a:r>
            <a:r>
              <a:rPr lang="zh-CN" altLang="en-US" sz="1200" kern="100" dirty="0">
                <a:latin typeface="Times New Roman" charset="0"/>
                <a:ea typeface="楷体" charset="-122"/>
                <a:cs typeface="Times New Roman" charset="0"/>
              </a:rPr>
              <a:t>毫秒。</a:t>
            </a:r>
            <a:endParaRPr lang="en-US" altLang="zh-CN" sz="1200" kern="100" dirty="0">
              <a:latin typeface="Times New Roman" charset="0"/>
              <a:ea typeface="楷体" charset="-122"/>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Times New Roman" charset="0"/>
                <a:ea typeface="楷体" charset="-122"/>
                <a:cs typeface="Times New Roman" charset="0"/>
              </a:rPr>
              <a:t>同样的例子还有很多，</a:t>
            </a:r>
            <a:r>
              <a:rPr lang="zh-CN" altLang="en-US" dirty="0"/>
              <a:t>比如一个简单的</a:t>
            </a:r>
            <a:r>
              <a:rPr lang="en-US" dirty="0" err="1"/>
              <a:t>memcached的get操作</a:t>
            </a:r>
            <a:r>
              <a:rPr lang="en-US" dirty="0"/>
              <a:t> 6层函数调用，HBASE fast path (</a:t>
            </a:r>
            <a:r>
              <a:rPr lang="en-US" dirty="0" err="1"/>
              <a:t>数据在memory里</a:t>
            </a:r>
            <a:r>
              <a:rPr lang="en-US" dirty="0"/>
              <a:t>) 10层函数调用，slow </a:t>
            </a:r>
            <a:r>
              <a:rPr lang="en-US" dirty="0" err="1"/>
              <a:t>path（数据在文件里</a:t>
            </a:r>
            <a:r>
              <a:rPr lang="en-US" dirty="0"/>
              <a:t>) 12层函数调用</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还有比如</a:t>
            </a:r>
            <a:r>
              <a:rPr lang="en-US" altLang="zh-CN" dirty="0"/>
              <a:t>Linux</a:t>
            </a:r>
            <a:r>
              <a:rPr lang="zh-CN" altLang="en-US" dirty="0"/>
              <a:t>的网络栈，极其复杂。</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fld id="{A09BE434-C71A-374E-A028-35EAC7160ECE}" type="slidenum">
              <a:rPr kumimoji="1" lang="zh-CN" altLang="en-US" smtClean="0"/>
              <a:t>11</a:t>
            </a:fld>
            <a:endParaRPr kumimoji="1" lang="zh-CN" altLang="en-US"/>
          </a:p>
        </p:txBody>
      </p:sp>
    </p:spTree>
    <p:extLst>
      <p:ext uri="{BB962C8B-B14F-4D97-AF65-F5344CB8AC3E}">
        <p14:creationId xmlns:p14="http://schemas.microsoft.com/office/powerpoint/2010/main" val="1561426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 a prior, Michael </a:t>
            </a:r>
            <a:r>
              <a:rPr lang="en-US" altLang="zh-CN" baseline="0" dirty="0" err="1"/>
              <a:t>Stonebraker</a:t>
            </a:r>
            <a:r>
              <a:rPr lang="en-US" altLang="zh-CN" baseline="0" dirty="0"/>
              <a:t> analyzed why current transactions or distributed transactions are slow.</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His analysis shows that most of the time is spent on buffer pooling, recovery, locking and latching and thus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Only 4% of wall-clock time is spent on useful data processing.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//HB: need to confirm whether the analysis applies for distributed TXs.</a:t>
            </a:r>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12</a:t>
            </a:fld>
            <a:endParaRPr lang="en-US" altLang="zh-TW"/>
          </a:p>
        </p:txBody>
      </p:sp>
    </p:spTree>
    <p:extLst>
      <p:ext uri="{BB962C8B-B14F-4D97-AF65-F5344CB8AC3E}">
        <p14:creationId xmlns:p14="http://schemas.microsoft.com/office/powerpoint/2010/main" val="1307796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2076969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a:xfrm>
            <a:off x="430924" y="168166"/>
            <a:ext cx="8713076" cy="1240220"/>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57779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312976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708833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55636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982246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766475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3303463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2111570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2622538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376520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30924" y="168166"/>
            <a:ext cx="8713076" cy="1240220"/>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1482606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823923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20787280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249794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986666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30924" y="168166"/>
            <a:ext cx="8713076" cy="1240220"/>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1066293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1838718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30924" y="168166"/>
            <a:ext cx="8713076" cy="1240220"/>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3761505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1257876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30924" y="168166"/>
            <a:ext cx="8713076" cy="1240220"/>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18743792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15568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1755942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1802515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30771353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a:xfrm>
            <a:off x="430924" y="168166"/>
            <a:ext cx="8713076" cy="1240220"/>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3828852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2857729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9144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991" y="4211593"/>
            <a:ext cx="3021843" cy="799946"/>
          </a:xfrm>
          <a:prstGeom prst="rect">
            <a:avLst/>
          </a:prstGeom>
        </p:spPr>
      </p:pic>
      <p:sp>
        <p:nvSpPr>
          <p:cNvPr id="3" name="标题 2"/>
          <p:cNvSpPr>
            <a:spLocks noGrp="1"/>
          </p:cNvSpPr>
          <p:nvPr>
            <p:ph type="title"/>
          </p:nvPr>
        </p:nvSpPr>
        <p:spPr>
          <a:xfrm>
            <a:off x="628650" y="1552217"/>
            <a:ext cx="7886700" cy="1325563"/>
          </a:xfrm>
          <a:prstGeom prst="rect">
            <a:avLst/>
          </a:prstGeom>
        </p:spPr>
        <p:txBody>
          <a:bodyPr anchor="ctr"/>
          <a:lstStyle>
            <a:lvl1pPr algn="ctr">
              <a:defRPr b="1">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4309262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1696636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27673971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398416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3564145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24154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430924" y="168166"/>
            <a:ext cx="8713076" cy="1240220"/>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42421884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21364368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3018915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p>
        </p:txBody>
      </p:sp>
      <p:sp>
        <p:nvSpPr>
          <p:cNvPr id="5" name="Date Placeholder 4"/>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6760741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p>
        </p:txBody>
      </p:sp>
      <p:sp>
        <p:nvSpPr>
          <p:cNvPr id="5" name="Date Placeholder 4"/>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26128499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29822982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33A83FE-654F-814F-A903-EB7AF377EA2C}" type="slidenum">
              <a:rPr kumimoji="1" lang="zh-CN" altLang="en-US" smtClean="0"/>
              <a:t>‹#›</a:t>
            </a:fld>
            <a:endParaRPr kumimoji="1" lang="zh-CN" altLang="en-US"/>
          </a:p>
        </p:txBody>
      </p:sp>
    </p:spTree>
    <p:extLst>
      <p:ext uri="{BB962C8B-B14F-4D97-AF65-F5344CB8AC3E}">
        <p14:creationId xmlns:p14="http://schemas.microsoft.com/office/powerpoint/2010/main" val="11877397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1600234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29553007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6211675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62651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8443728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15268253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3313481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38216425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17768751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41879975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3575864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472FBAEB-7FAF-4AAB-8862-686055D8E884}" type="datetimeFigureOut">
              <a:rPr lang="zh-CN" altLang="en-US" smtClean="0"/>
              <a:t>2018/11/25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3988136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30924" y="168166"/>
            <a:ext cx="8713076" cy="1240220"/>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800034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2124591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363920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DB6C2E6E-E13A-4041-ADA9-E81A172F466B}" type="datetimeFigureOut">
              <a:rPr kumimoji="1" lang="zh-CN" altLang="en-US" smtClean="0"/>
              <a:t>2018/11/25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758B1B9-11AE-ED48-9ADC-DC80621D6641}" type="slidenum">
              <a:rPr kumimoji="1" lang="zh-CN" altLang="en-US" smtClean="0"/>
              <a:t>‹#›</a:t>
            </a:fld>
            <a:endParaRPr kumimoji="1" lang="zh-CN" altLang="en-US"/>
          </a:p>
        </p:txBody>
      </p:sp>
    </p:spTree>
    <p:extLst>
      <p:ext uri="{BB962C8B-B14F-4D97-AF65-F5344CB8AC3E}">
        <p14:creationId xmlns:p14="http://schemas.microsoft.com/office/powerpoint/2010/main" val="2815607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0924" y="168166"/>
            <a:ext cx="8713076" cy="124022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566041"/>
            <a:ext cx="7886700" cy="4610922"/>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758B1B9-11AE-ED48-9ADC-DC80621D6641}" type="slidenum">
              <a:rPr kumimoji="1" lang="zh-CN" altLang="en-US" smtClean="0"/>
              <a:t>‹#›</a:t>
            </a:fld>
            <a:endParaRPr kumimoji="1" lang="zh-CN" altLang="en-US"/>
          </a:p>
        </p:txBody>
      </p:sp>
      <p:sp>
        <p:nvSpPr>
          <p:cNvPr id="7" name="Rectangle 5">
            <a:extLst>
              <a:ext uri="{FF2B5EF4-FFF2-40B4-BE49-F238E27FC236}">
                <a16:creationId xmlns:a16="http://schemas.microsoft.com/office/drawing/2014/main" id="{0840A426-0146-B348-84CA-62F112FF798F}"/>
              </a:ext>
            </a:extLst>
          </p:cNvPr>
          <p:cNvSpPr/>
          <p:nvPr/>
        </p:nvSpPr>
        <p:spPr>
          <a:xfrm>
            <a:off x="0" y="565842"/>
            <a:ext cx="216000" cy="504000"/>
          </a:xfrm>
          <a:prstGeom prst="rect">
            <a:avLst/>
          </a:prstGeom>
          <a:solidFill>
            <a:srgbClr val="24267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endParaRPr>
          </a:p>
        </p:txBody>
      </p:sp>
    </p:spTree>
    <p:extLst>
      <p:ext uri="{BB962C8B-B14F-4D97-AF65-F5344CB8AC3E}">
        <p14:creationId xmlns:p14="http://schemas.microsoft.com/office/powerpoint/2010/main" val="1801821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0924" y="1702677"/>
            <a:ext cx="8084426" cy="4474287"/>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33A83FE-654F-814F-A903-EB7AF377EA2C}" type="slidenum">
              <a:rPr kumimoji="1" lang="zh-CN" altLang="en-US" smtClean="0"/>
              <a:t>‹#›</a:t>
            </a:fld>
            <a:endParaRPr kumimoji="1" lang="zh-CN" altLang="en-US"/>
          </a:p>
        </p:txBody>
      </p:sp>
      <p:sp>
        <p:nvSpPr>
          <p:cNvPr id="7" name="标题 1">
            <a:extLst>
              <a:ext uri="{FF2B5EF4-FFF2-40B4-BE49-F238E27FC236}">
                <a16:creationId xmlns:a16="http://schemas.microsoft.com/office/drawing/2014/main" id="{623E5EC1-2371-B94C-BC6E-CE2EA347D6B1}"/>
              </a:ext>
            </a:extLst>
          </p:cNvPr>
          <p:cNvSpPr txBox="1">
            <a:spLocks/>
          </p:cNvSpPr>
          <p:nvPr/>
        </p:nvSpPr>
        <p:spPr>
          <a:xfrm>
            <a:off x="320040" y="155063"/>
            <a:ext cx="8823960" cy="13255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000" dirty="0">
              <a:latin typeface="Microsoft YaHei" panose="020B0503020204020204" pitchFamily="34" charset="-122"/>
              <a:ea typeface="Microsoft YaHei" panose="020B0503020204020204" pitchFamily="34" charset="-122"/>
            </a:endParaRPr>
          </a:p>
        </p:txBody>
      </p:sp>
      <p:sp>
        <p:nvSpPr>
          <p:cNvPr id="9" name="Title Placeholder 1">
            <a:extLst>
              <a:ext uri="{FF2B5EF4-FFF2-40B4-BE49-F238E27FC236}">
                <a16:creationId xmlns:a16="http://schemas.microsoft.com/office/drawing/2014/main" id="{3F549A86-F319-804B-82A8-0B93FC07ABB1}"/>
              </a:ext>
            </a:extLst>
          </p:cNvPr>
          <p:cNvSpPr>
            <a:spLocks noGrp="1"/>
          </p:cNvSpPr>
          <p:nvPr>
            <p:ph type="title"/>
          </p:nvPr>
        </p:nvSpPr>
        <p:spPr>
          <a:xfrm>
            <a:off x="430924" y="168166"/>
            <a:ext cx="8713076" cy="124022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10" name="Rectangle 5">
            <a:extLst>
              <a:ext uri="{FF2B5EF4-FFF2-40B4-BE49-F238E27FC236}">
                <a16:creationId xmlns:a16="http://schemas.microsoft.com/office/drawing/2014/main" id="{B2BCD4ED-A71B-224F-A1D6-D6768BD4C657}"/>
              </a:ext>
            </a:extLst>
          </p:cNvPr>
          <p:cNvSpPr/>
          <p:nvPr/>
        </p:nvSpPr>
        <p:spPr>
          <a:xfrm>
            <a:off x="0" y="565842"/>
            <a:ext cx="216000" cy="504000"/>
          </a:xfrm>
          <a:prstGeom prst="rect">
            <a:avLst/>
          </a:prstGeom>
          <a:solidFill>
            <a:srgbClr val="24267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endParaRPr>
          </a:p>
        </p:txBody>
      </p:sp>
    </p:spTree>
    <p:extLst>
      <p:ext uri="{BB962C8B-B14F-4D97-AF65-F5344CB8AC3E}">
        <p14:creationId xmlns:p14="http://schemas.microsoft.com/office/powerpoint/2010/main" val="147887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0924" y="168166"/>
            <a:ext cx="8713076" cy="124022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566041"/>
            <a:ext cx="7886700" cy="4610922"/>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B6C2E6E-E13A-4041-ADA9-E81A172F466B}" type="datetimeFigureOut">
              <a:rPr kumimoji="1" lang="zh-CN" altLang="en-US" smtClean="0"/>
              <a:t>2018/11/25</a:t>
            </a:fld>
            <a:endParaRPr kumimoji="1" lang="zh-CN"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758B1B9-11AE-ED48-9ADC-DC80621D6641}" type="slidenum">
              <a:rPr kumimoji="1" lang="zh-CN" altLang="en-US" smtClean="0"/>
              <a:t>‹#›</a:t>
            </a:fld>
            <a:endParaRPr kumimoji="1" lang="zh-CN" altLang="en-US"/>
          </a:p>
        </p:txBody>
      </p:sp>
      <p:sp>
        <p:nvSpPr>
          <p:cNvPr id="7" name="Rectangle 5">
            <a:extLst>
              <a:ext uri="{FF2B5EF4-FFF2-40B4-BE49-F238E27FC236}">
                <a16:creationId xmlns:a16="http://schemas.microsoft.com/office/drawing/2014/main" id="{0840A426-0146-B348-84CA-62F112FF798F}"/>
              </a:ext>
            </a:extLst>
          </p:cNvPr>
          <p:cNvSpPr/>
          <p:nvPr/>
        </p:nvSpPr>
        <p:spPr>
          <a:xfrm>
            <a:off x="0" y="565842"/>
            <a:ext cx="216000" cy="504000"/>
          </a:xfrm>
          <a:prstGeom prst="rect">
            <a:avLst/>
          </a:prstGeom>
          <a:solidFill>
            <a:srgbClr val="24267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endParaRPr>
          </a:p>
        </p:txBody>
      </p:sp>
    </p:spTree>
    <p:extLst>
      <p:ext uri="{BB962C8B-B14F-4D97-AF65-F5344CB8AC3E}">
        <p14:creationId xmlns:p14="http://schemas.microsoft.com/office/powerpoint/2010/main" val="428153046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710"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0924" y="1702677"/>
            <a:ext cx="8084426" cy="4474287"/>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8E585D6-2256-7847-B6BF-B683D0657837}" type="datetimeFigureOut">
              <a:rPr kumimoji="1" lang="zh-CN" altLang="en-US" smtClean="0"/>
              <a:t>2018/11/25</a:t>
            </a:fld>
            <a:endParaRPr kumimoji="1" lang="zh-CN"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33A83FE-654F-814F-A903-EB7AF377EA2C}" type="slidenum">
              <a:rPr kumimoji="1" lang="zh-CN" altLang="en-US" smtClean="0"/>
              <a:t>‹#›</a:t>
            </a:fld>
            <a:endParaRPr kumimoji="1" lang="zh-CN" altLang="en-US"/>
          </a:p>
        </p:txBody>
      </p:sp>
      <p:sp>
        <p:nvSpPr>
          <p:cNvPr id="7" name="标题 1">
            <a:extLst>
              <a:ext uri="{FF2B5EF4-FFF2-40B4-BE49-F238E27FC236}">
                <a16:creationId xmlns:a16="http://schemas.microsoft.com/office/drawing/2014/main" id="{623E5EC1-2371-B94C-BC6E-CE2EA347D6B1}"/>
              </a:ext>
            </a:extLst>
          </p:cNvPr>
          <p:cNvSpPr txBox="1">
            <a:spLocks/>
          </p:cNvSpPr>
          <p:nvPr/>
        </p:nvSpPr>
        <p:spPr>
          <a:xfrm>
            <a:off x="320040" y="155063"/>
            <a:ext cx="8823960" cy="13255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000" dirty="0">
              <a:latin typeface="Microsoft YaHei" panose="020B0503020204020204" pitchFamily="34" charset="-122"/>
              <a:ea typeface="Microsoft YaHei" panose="020B0503020204020204" pitchFamily="34" charset="-122"/>
            </a:endParaRPr>
          </a:p>
        </p:txBody>
      </p:sp>
      <p:sp>
        <p:nvSpPr>
          <p:cNvPr id="9" name="Title Placeholder 1">
            <a:extLst>
              <a:ext uri="{FF2B5EF4-FFF2-40B4-BE49-F238E27FC236}">
                <a16:creationId xmlns:a16="http://schemas.microsoft.com/office/drawing/2014/main" id="{3F549A86-F319-804B-82A8-0B93FC07ABB1}"/>
              </a:ext>
            </a:extLst>
          </p:cNvPr>
          <p:cNvSpPr>
            <a:spLocks noGrp="1"/>
          </p:cNvSpPr>
          <p:nvPr>
            <p:ph type="title"/>
          </p:nvPr>
        </p:nvSpPr>
        <p:spPr>
          <a:xfrm>
            <a:off x="430924" y="168166"/>
            <a:ext cx="8713076" cy="1240220"/>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10" name="Rectangle 5">
            <a:extLst>
              <a:ext uri="{FF2B5EF4-FFF2-40B4-BE49-F238E27FC236}">
                <a16:creationId xmlns:a16="http://schemas.microsoft.com/office/drawing/2014/main" id="{B2BCD4ED-A71B-224F-A1D6-D6768BD4C657}"/>
              </a:ext>
            </a:extLst>
          </p:cNvPr>
          <p:cNvSpPr/>
          <p:nvPr/>
        </p:nvSpPr>
        <p:spPr>
          <a:xfrm>
            <a:off x="0" y="565842"/>
            <a:ext cx="216000" cy="504000"/>
          </a:xfrm>
          <a:prstGeom prst="rect">
            <a:avLst/>
          </a:prstGeom>
          <a:solidFill>
            <a:srgbClr val="24267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endParaRPr>
          </a:p>
        </p:txBody>
      </p:sp>
    </p:spTree>
    <p:extLst>
      <p:ext uri="{BB962C8B-B14F-4D97-AF65-F5344CB8AC3E}">
        <p14:creationId xmlns:p14="http://schemas.microsoft.com/office/powerpoint/2010/main" val="19058799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FBAEB-7FAF-4AAB-8862-686055D8E884}" type="datetimeFigureOut">
              <a:rPr lang="zh-CN" altLang="en-US" smtClean="0"/>
              <a:t>2018/11/25</a:t>
            </a:fld>
            <a:endParaRPr lang="zh-CN"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9A1D82-A967-4BC1-A576-AD1CE0B149C9}" type="slidenum">
              <a:rPr lang="zh-CN" altLang="en-US" smtClean="0"/>
              <a:t>‹#›</a:t>
            </a:fld>
            <a:endParaRPr lang="zh-CN" altLang="en-US"/>
          </a:p>
        </p:txBody>
      </p:sp>
    </p:spTree>
    <p:extLst>
      <p:ext uri="{BB962C8B-B14F-4D97-AF65-F5344CB8AC3E}">
        <p14:creationId xmlns:p14="http://schemas.microsoft.com/office/powerpoint/2010/main" val="228328881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pads.se.sjtu.edu.cn/rong_chen" TargetMode="External"/><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9.jpeg"/><Relationship Id="rId7" Type="http://schemas.openxmlformats.org/officeDocument/2006/relationships/diagramLayout" Target="../diagrams/layout1.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Data" Target="../diagrams/data1.xml"/><Relationship Id="rId5" Type="http://schemas.openxmlformats.org/officeDocument/2006/relationships/hyperlink" Target="https://docplayer.net/18825275-Technology-vision-2020-reducing-network-latency-to-milliseconds.html" TargetMode="External"/><Relationship Id="rId10" Type="http://schemas.microsoft.com/office/2007/relationships/diagramDrawing" Target="../diagrams/drawing1.xml"/><Relationship Id="rId4" Type="http://schemas.openxmlformats.org/officeDocument/2006/relationships/image" Target="../media/image20.jpe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23.emf"/><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38.emf"/></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42.jpg"/><Relationship Id="rId11" Type="http://schemas.openxmlformats.org/officeDocument/2006/relationships/image" Target="../media/image47.png"/><Relationship Id="rId5" Type="http://schemas.openxmlformats.org/officeDocument/2006/relationships/image" Target="../media/image41.jpeg"/><Relationship Id="rId15" Type="http://schemas.microsoft.com/office/2007/relationships/hdphoto" Target="../media/hdphoto2.wdp"/><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 Id="rId1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4.xml"/><Relationship Id="rId1" Type="http://schemas.openxmlformats.org/officeDocument/2006/relationships/tags" Target="../tags/tag1.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4.xml"/><Relationship Id="rId1" Type="http://schemas.openxmlformats.org/officeDocument/2006/relationships/tags" Target="../tags/tag2.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54.emf"/></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57.emf"/><Relationship Id="rId4" Type="http://schemas.openxmlformats.org/officeDocument/2006/relationships/image" Target="../media/image56.emf"/></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jpeg"/><Relationship Id="rId10" Type="http://schemas.openxmlformats.org/officeDocument/2006/relationships/hyperlink" Target="https://cloud.tencent.com/developer/article/1028442" TargetMode="External"/><Relationship Id="rId4" Type="http://schemas.openxmlformats.org/officeDocument/2006/relationships/image" Target="../media/image59.jpeg"/><Relationship Id="rId9" Type="http://schemas.openxmlformats.org/officeDocument/2006/relationships/image" Target="../media/image6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4.jpeg"/><Relationship Id="rId3" Type="http://schemas.openxmlformats.org/officeDocument/2006/relationships/image" Target="../media/image66.emf"/><Relationship Id="rId7" Type="http://schemas.microsoft.com/office/2007/relationships/hdphoto" Target="../media/hdphoto3.wdp"/><Relationship Id="rId12" Type="http://schemas.openxmlformats.org/officeDocument/2006/relationships/image" Target="../media/image73.jpe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69.png"/><Relationship Id="rId11" Type="http://schemas.openxmlformats.org/officeDocument/2006/relationships/image" Target="../media/image72.png"/><Relationship Id="rId5" Type="http://schemas.openxmlformats.org/officeDocument/2006/relationships/image" Target="../media/image68.jpeg"/><Relationship Id="rId10" Type="http://schemas.microsoft.com/office/2007/relationships/hdphoto" Target="../media/hdphoto4.wdp"/><Relationship Id="rId4" Type="http://schemas.openxmlformats.org/officeDocument/2006/relationships/image" Target="../media/image67.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hyperlink" Target="https://www.qdaily.com/articles/40980.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chart" Target="../charts/chart1.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D5C12-62F2-5247-87CF-7502562A6C6F}"/>
              </a:ext>
            </a:extLst>
          </p:cNvPr>
          <p:cNvSpPr>
            <a:spLocks noGrp="1"/>
          </p:cNvSpPr>
          <p:nvPr>
            <p:ph type="ctrTitle"/>
          </p:nvPr>
        </p:nvSpPr>
        <p:spPr>
          <a:xfrm>
            <a:off x="685800" y="1122363"/>
            <a:ext cx="7772400" cy="1274473"/>
          </a:xfrm>
        </p:spPr>
        <p:txBody>
          <a:bodyPr/>
          <a:lstStyle/>
          <a:p>
            <a:r>
              <a:rPr kumimoji="1" lang="zh-CN" altLang="en-US" dirty="0"/>
              <a:t>低时延数据中心操作系统</a:t>
            </a:r>
          </a:p>
        </p:txBody>
      </p:sp>
      <p:sp>
        <p:nvSpPr>
          <p:cNvPr id="3" name="副标题 2">
            <a:extLst>
              <a:ext uri="{FF2B5EF4-FFF2-40B4-BE49-F238E27FC236}">
                <a16:creationId xmlns:a16="http://schemas.microsoft.com/office/drawing/2014/main" id="{ECBDCA11-14F2-5E49-9B98-4E36C40E3777}"/>
              </a:ext>
            </a:extLst>
          </p:cNvPr>
          <p:cNvSpPr>
            <a:spLocks noGrp="1"/>
          </p:cNvSpPr>
          <p:nvPr>
            <p:ph type="subTitle" idx="1"/>
          </p:nvPr>
        </p:nvSpPr>
        <p:spPr>
          <a:xfrm>
            <a:off x="1143000" y="3602038"/>
            <a:ext cx="6858000" cy="2713702"/>
          </a:xfrm>
        </p:spPr>
        <p:txBody>
          <a:bodyPr>
            <a:normAutofit/>
          </a:bodyPr>
          <a:lstStyle/>
          <a:p>
            <a:r>
              <a:rPr kumimoji="1" lang="zh-CN" altLang="en-US" sz="2800" dirty="0"/>
              <a:t>陈海波</a:t>
            </a:r>
            <a:endParaRPr kumimoji="1" lang="en-US" altLang="zh-CN" sz="2800" dirty="0"/>
          </a:p>
          <a:p>
            <a:r>
              <a:rPr kumimoji="1" lang="zh-CN" altLang="en-US" sz="2800" dirty="0"/>
              <a:t>上海交通大学</a:t>
            </a:r>
            <a:endParaRPr kumimoji="1" lang="en-US" altLang="zh-CN" sz="2800" dirty="0"/>
          </a:p>
          <a:p>
            <a:r>
              <a:rPr kumimoji="1" lang="en-US" altLang="zh-CN" sz="2800" dirty="0">
                <a:hlinkClick r:id="rId3"/>
              </a:rPr>
              <a:t>http://ipads.se.sjtu.edu.cn/haibo_chen</a:t>
            </a:r>
            <a:endParaRPr kumimoji="1" lang="en-US" altLang="zh-CN" sz="2800" dirty="0"/>
          </a:p>
          <a:p>
            <a:endParaRPr kumimoji="1" lang="en-US" altLang="zh-CN" sz="2800" dirty="0"/>
          </a:p>
        </p:txBody>
      </p:sp>
      <p:sp>
        <p:nvSpPr>
          <p:cNvPr id="4" name="TextBox 3">
            <a:extLst>
              <a:ext uri="{FF2B5EF4-FFF2-40B4-BE49-F238E27FC236}">
                <a16:creationId xmlns:a16="http://schemas.microsoft.com/office/drawing/2014/main" id="{74D8CFD1-8384-BD47-90BA-6B8E6DB20D99}"/>
              </a:ext>
            </a:extLst>
          </p:cNvPr>
          <p:cNvSpPr txBox="1"/>
          <p:nvPr/>
        </p:nvSpPr>
        <p:spPr>
          <a:xfrm>
            <a:off x="0" y="6273225"/>
            <a:ext cx="8922327" cy="584775"/>
          </a:xfrm>
          <a:prstGeom prst="rect">
            <a:avLst/>
          </a:prstGeom>
          <a:noFill/>
        </p:spPr>
        <p:txBody>
          <a:bodyPr wrap="square" rtlCol="0">
            <a:spAutoFit/>
          </a:bodyPr>
          <a:lstStyle/>
          <a:p>
            <a:r>
              <a:rPr lang="en-US" sz="1600" dirty="0"/>
              <a:t>Work done with many colleagues and students at IPADS@SJTU, including </a:t>
            </a:r>
            <a:r>
              <a:rPr lang="en-US" sz="1600" dirty="0" err="1"/>
              <a:t>Rong</a:t>
            </a:r>
            <a:r>
              <a:rPr lang="en-US" sz="1600" dirty="0"/>
              <a:t>, </a:t>
            </a:r>
            <a:r>
              <a:rPr lang="en-US" sz="1600" dirty="0" err="1"/>
              <a:t>Yubin</a:t>
            </a:r>
            <a:r>
              <a:rPr lang="en-US" sz="1600" dirty="0"/>
              <a:t>, </a:t>
            </a:r>
            <a:r>
              <a:rPr lang="en-US" sz="1600" dirty="0" err="1"/>
              <a:t>Xingda</a:t>
            </a:r>
            <a:r>
              <a:rPr lang="en-US" sz="1600" dirty="0"/>
              <a:t>, </a:t>
            </a:r>
            <a:r>
              <a:rPr lang="en-US" sz="1600" dirty="0" err="1"/>
              <a:t>Mingkai</a:t>
            </a:r>
            <a:r>
              <a:rPr lang="en-US" sz="1600" dirty="0"/>
              <a:t>,  </a:t>
            </a:r>
            <a:r>
              <a:rPr lang="en-US" sz="1600" dirty="0" err="1"/>
              <a:t>Zhichao</a:t>
            </a:r>
            <a:r>
              <a:rPr lang="en-US" sz="1600" dirty="0"/>
              <a:t>, </a:t>
            </a:r>
            <a:r>
              <a:rPr lang="en-US" sz="1600" dirty="0" err="1"/>
              <a:t>Jinyu</a:t>
            </a:r>
            <a:r>
              <a:rPr lang="en-US" sz="1600" dirty="0"/>
              <a:t>, etc.</a:t>
            </a:r>
          </a:p>
        </p:txBody>
      </p:sp>
      <p:sp>
        <p:nvSpPr>
          <p:cNvPr id="5" name="TextBox 4">
            <a:extLst>
              <a:ext uri="{FF2B5EF4-FFF2-40B4-BE49-F238E27FC236}">
                <a16:creationId xmlns:a16="http://schemas.microsoft.com/office/drawing/2014/main" id="{81FB895E-9CF6-934E-8007-C25C2D89CF4B}"/>
              </a:ext>
            </a:extLst>
          </p:cNvPr>
          <p:cNvSpPr txBox="1"/>
          <p:nvPr/>
        </p:nvSpPr>
        <p:spPr>
          <a:xfrm>
            <a:off x="955964" y="178723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41757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902413" y="2419319"/>
            <a:ext cx="3029829" cy="1348061"/>
            <a:chOff x="5922340" y="649799"/>
            <a:chExt cx="3029829" cy="1348061"/>
          </a:xfrm>
        </p:grpSpPr>
        <p:sp>
          <p:nvSpPr>
            <p:cNvPr id="36" name="Rectangle 35"/>
            <p:cNvSpPr/>
            <p:nvPr/>
          </p:nvSpPr>
          <p:spPr>
            <a:xfrm>
              <a:off x="6060558" y="649799"/>
              <a:ext cx="2891611" cy="1348061"/>
            </a:xfrm>
            <a:prstGeom prst="rect">
              <a:avLst/>
            </a:prstGeom>
            <a:solidFill>
              <a:schemeClr val="bg1"/>
            </a:solidFill>
            <a:ln w="28575">
              <a:noFill/>
            </a:ln>
            <a:effectLst/>
          </p:spPr>
          <p:txBody>
            <a:bodyPr wrap="square">
              <a:spAutoFit/>
            </a:bodyPr>
            <a:lstStyle/>
            <a:p>
              <a:pPr algn="r">
                <a:lnSpc>
                  <a:spcPct val="120000"/>
                </a:lnSpc>
              </a:pPr>
              <a:r>
                <a:rPr lang="zh-CN" altLang="en-US" sz="1800" dirty="0">
                  <a:latin typeface="微软雅黑" panose="020B0503020204020204" pitchFamily="34" charset="-122"/>
                  <a:ea typeface="微软雅黑" panose="020B0503020204020204" pitchFamily="34" charset="-122"/>
                </a:rPr>
                <a:t>如：</a:t>
              </a:r>
              <a:r>
                <a:rPr lang="zh-CN" altLang="en-US" sz="1800" b="1" dirty="0">
                  <a:latin typeface="微软雅黑" panose="020B0503020204020204" pitchFamily="34" charset="-122"/>
                  <a:ea typeface="微软雅黑" panose="020B0503020204020204" pitchFamily="34" charset="-122"/>
                </a:rPr>
                <a:t>企业级云应用</a:t>
              </a:r>
              <a:endParaRPr lang="en-US" altLang="zh-CN" sz="1800" b="1" dirty="0">
                <a:latin typeface="微软雅黑" panose="020B0503020204020204" pitchFamily="34" charset="-122"/>
                <a:ea typeface="微软雅黑" panose="020B0503020204020204" pitchFamily="34" charset="-122"/>
              </a:endParaRPr>
            </a:p>
            <a:p>
              <a:pPr algn="r">
                <a:lnSpc>
                  <a:spcPct val="120000"/>
                </a:lnSpc>
              </a:pPr>
              <a:r>
                <a:rPr lang="zh-CN" altLang="en-US" sz="1800" dirty="0">
                  <a:latin typeface="微软雅黑" panose="020B0503020204020204" pitchFamily="34" charset="-122"/>
                  <a:ea typeface="微软雅黑" panose="020B0503020204020204" pitchFamily="34" charset="-122"/>
                </a:rPr>
                <a:t>和</a:t>
              </a:r>
              <a:r>
                <a:rPr lang="zh-CN" altLang="en-US" sz="1800" b="1" dirty="0">
                  <a:latin typeface="微软雅黑" panose="020B0503020204020204" pitchFamily="34" charset="-122"/>
                  <a:ea typeface="微软雅黑" panose="020B0503020204020204" pitchFamily="34" charset="-122"/>
                </a:rPr>
                <a:t>在线游戏</a:t>
              </a:r>
              <a:br>
                <a:rPr lang="en-US" altLang="zh-CN" sz="1800" dirty="0">
                  <a:latin typeface="微软雅黑" panose="020B0503020204020204" pitchFamily="34" charset="-122"/>
                  <a:ea typeface="微软雅黑" panose="020B0503020204020204" pitchFamily="34" charset="-122"/>
                </a:rPr>
              </a:br>
              <a:r>
                <a:rPr lang="zh-CN" altLang="en-US" sz="1600" b="1" dirty="0">
                  <a:solidFill>
                    <a:srgbClr val="FF0066"/>
                  </a:solidFill>
                  <a:latin typeface="微软雅黑" panose="020B0503020204020204" pitchFamily="34" charset="-122"/>
                  <a:ea typeface="微软雅黑" panose="020B0503020204020204" pitchFamily="34" charset="-122"/>
                </a:rPr>
                <a:t>网络时延</a:t>
              </a:r>
              <a:r>
                <a:rPr lang="zh-CN" altLang="en-US" sz="1600" dirty="0">
                  <a:solidFill>
                    <a:srgbClr val="FF0066"/>
                  </a:solidFill>
                  <a:latin typeface="微软雅黑" panose="020B0503020204020204" pitchFamily="34" charset="-122"/>
                  <a:ea typeface="微软雅黑" panose="020B0503020204020204" pitchFamily="34" charset="-122"/>
                </a:rPr>
                <a:t>：</a:t>
              </a:r>
              <a:r>
                <a:rPr lang="en-US" altLang="zh-CN" sz="1600" b="1" dirty="0">
                  <a:solidFill>
                    <a:srgbClr val="FF0066"/>
                  </a:solidFill>
                  <a:latin typeface="微软雅黑" panose="020B0503020204020204" pitchFamily="34" charset="-122"/>
                  <a:ea typeface="微软雅黑" panose="020B0503020204020204" pitchFamily="34" charset="-122"/>
                </a:rPr>
                <a:t>40ms</a:t>
              </a:r>
              <a:r>
                <a:rPr lang="zh-CN" altLang="en-US" sz="1600" dirty="0">
                  <a:solidFill>
                    <a:srgbClr val="FF0066"/>
                  </a:solidFill>
                  <a:latin typeface="微软雅黑" panose="020B0503020204020204" pitchFamily="34" charset="-122"/>
                  <a:ea typeface="微软雅黑" panose="020B0503020204020204" pitchFamily="34" charset="-122"/>
                </a:rPr>
                <a:t> </a:t>
              </a:r>
              <a:endParaRPr lang="en-US" altLang="zh-CN" sz="1600" dirty="0">
                <a:solidFill>
                  <a:srgbClr val="FF0066"/>
                </a:solidFill>
                <a:latin typeface="微软雅黑" panose="020B0503020204020204" pitchFamily="34" charset="-122"/>
                <a:ea typeface="微软雅黑" panose="020B0503020204020204" pitchFamily="34" charset="-122"/>
              </a:endParaRPr>
            </a:p>
            <a:p>
              <a:pPr algn="r">
                <a:lnSpc>
                  <a:spcPct val="120000"/>
                </a:lnSpc>
              </a:pPr>
              <a:r>
                <a:rPr lang="en-US" altLang="zh-CN" sz="1600" dirty="0">
                  <a:solidFill>
                    <a:srgbClr val="FF0066"/>
                  </a:solidFill>
                  <a:latin typeface="微软雅黑" panose="020B0503020204020204" pitchFamily="34" charset="-122"/>
                  <a:ea typeface="微软雅黑" panose="020B0503020204020204" pitchFamily="34" charset="-122"/>
                </a:rPr>
                <a:t> </a:t>
              </a:r>
              <a:r>
                <a:rPr lang="zh-CN" altLang="en-US" sz="1600" b="1" dirty="0">
                  <a:solidFill>
                    <a:srgbClr val="FF0066"/>
                  </a:solidFill>
                  <a:latin typeface="微软雅黑" panose="020B0503020204020204" pitchFamily="34" charset="-122"/>
                  <a:ea typeface="微软雅黑" panose="020B0503020204020204" pitchFamily="34" charset="-122"/>
                </a:rPr>
                <a:t>系统时延</a:t>
              </a:r>
              <a:r>
                <a:rPr lang="zh-CN" altLang="en-US" sz="1600" dirty="0">
                  <a:solidFill>
                    <a:srgbClr val="FF0066"/>
                  </a:solidFill>
                  <a:latin typeface="微软雅黑" panose="020B0503020204020204" pitchFamily="34" charset="-122"/>
                  <a:ea typeface="微软雅黑" panose="020B0503020204020204" pitchFamily="34" charset="-122"/>
                </a:rPr>
                <a:t>：</a:t>
              </a:r>
              <a:r>
                <a:rPr lang="en-US" altLang="zh-CN" sz="1600" b="1" dirty="0">
                  <a:solidFill>
                    <a:srgbClr val="FF0066"/>
                  </a:solidFill>
                  <a:latin typeface="微软雅黑" panose="020B0503020204020204" pitchFamily="34" charset="-122"/>
                  <a:ea typeface="微软雅黑" panose="020B0503020204020204" pitchFamily="34" charset="-122"/>
                </a:rPr>
                <a:t>40ms</a:t>
              </a:r>
            </a:p>
          </p:txBody>
        </p:sp>
        <p:sp>
          <p:nvSpPr>
            <p:cNvPr id="5" name="Left Bracket 4"/>
            <p:cNvSpPr/>
            <p:nvPr/>
          </p:nvSpPr>
          <p:spPr>
            <a:xfrm>
              <a:off x="7102552" y="1470473"/>
              <a:ext cx="170121" cy="375649"/>
            </a:xfrm>
            <a:prstGeom prst="leftBracket">
              <a:avLst/>
            </a:prstGeom>
            <a:ln w="19050">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Rectangle 7"/>
            <p:cNvSpPr/>
            <p:nvPr/>
          </p:nvSpPr>
          <p:spPr>
            <a:xfrm>
              <a:off x="5922340" y="1228802"/>
              <a:ext cx="1069003" cy="584775"/>
            </a:xfrm>
            <a:prstGeom prst="rect">
              <a:avLst/>
            </a:prstGeom>
          </p:spPr>
          <p:txBody>
            <a:bodyPr wrap="square">
              <a:spAutoFit/>
            </a:bodyPr>
            <a:lstStyle/>
            <a:p>
              <a:pPr algn="ctr"/>
              <a:r>
                <a:rPr lang="zh-CN" altLang="en-US" sz="1600" b="1" dirty="0">
                  <a:solidFill>
                    <a:srgbClr val="FF0066"/>
                  </a:solidFill>
                  <a:latin typeface="微软雅黑" panose="020B0503020204020204" pitchFamily="34" charset="-122"/>
                  <a:ea typeface="微软雅黑" panose="020B0503020204020204" pitchFamily="34" charset="-122"/>
                </a:rPr>
                <a:t>时延预算</a:t>
              </a:r>
              <a:endParaRPr lang="en-US" altLang="zh-CN" sz="1600" b="1" dirty="0">
                <a:solidFill>
                  <a:srgbClr val="FF0066"/>
                </a:solidFill>
                <a:latin typeface="微软雅黑" panose="020B0503020204020204" pitchFamily="34" charset="-122"/>
                <a:ea typeface="微软雅黑" panose="020B0503020204020204" pitchFamily="34" charset="-122"/>
              </a:endParaRPr>
            </a:p>
            <a:p>
              <a:pPr algn="ctr"/>
              <a:r>
                <a:rPr lang="en-US" altLang="zh-CN" sz="1600" b="1" dirty="0">
                  <a:solidFill>
                    <a:srgbClr val="FF0066"/>
                  </a:solidFill>
                  <a:latin typeface="微软雅黑" panose="020B0503020204020204" pitchFamily="34" charset="-122"/>
                  <a:ea typeface="微软雅黑" panose="020B0503020204020204" pitchFamily="34" charset="-122"/>
                </a:rPr>
                <a:t>80ms</a:t>
              </a:r>
              <a:endParaRPr lang="zh-CN" altLang="en-US" sz="1400" b="1" dirty="0">
                <a:solidFill>
                  <a:srgbClr val="FF0066"/>
                </a:solidFill>
                <a:latin typeface="微软雅黑" panose="020B0503020204020204" pitchFamily="34" charset="-122"/>
                <a:ea typeface="微软雅黑" panose="020B0503020204020204" pitchFamily="34" charset="-122"/>
              </a:endParaRPr>
            </a:p>
          </p:txBody>
        </p:sp>
        <p:cxnSp>
          <p:nvCxnSpPr>
            <p:cNvPr id="13" name="Straight Connector 12"/>
            <p:cNvCxnSpPr/>
            <p:nvPr/>
          </p:nvCxnSpPr>
          <p:spPr>
            <a:xfrm>
              <a:off x="6778552" y="1658296"/>
              <a:ext cx="324000" cy="0"/>
            </a:xfrm>
            <a:prstGeom prst="line">
              <a:avLst/>
            </a:prstGeom>
            <a:ln w="19050">
              <a:solidFill>
                <a:srgbClr val="FF0066"/>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321409" y="1361721"/>
            <a:ext cx="4034137" cy="707886"/>
          </a:xfrm>
          <a:prstGeom prst="rect">
            <a:avLst/>
          </a:prstGeom>
          <a:solidFill>
            <a:schemeClr val="accent4">
              <a:lumMod val="20000"/>
              <a:lumOff val="80000"/>
            </a:schemeClr>
          </a:solidFill>
          <a:ln w="28575">
            <a:solidFill>
              <a:schemeClr val="tx1"/>
            </a:solidFill>
          </a:ln>
          <a:effec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典型应用时延需求中</a:t>
            </a:r>
            <a:br>
              <a:rPr lang="en-US" altLang="zh-CN" sz="2000" dirty="0">
                <a:latin typeface="微软雅黑" panose="020B0503020204020204" pitchFamily="34" charset="-122"/>
                <a:ea typeface="微软雅黑" panose="020B0503020204020204" pitchFamily="34" charset="-122"/>
              </a:rPr>
            </a:br>
            <a:r>
              <a:rPr lang="zh-CN" altLang="en-US" sz="2000" b="1" dirty="0">
                <a:solidFill>
                  <a:srgbClr val="FF0066"/>
                </a:solidFill>
                <a:latin typeface="微软雅黑" panose="020B0503020204020204" pitchFamily="34" charset="-122"/>
                <a:ea typeface="微软雅黑" panose="020B0503020204020204" pitchFamily="34" charset="-122"/>
              </a:rPr>
              <a:t>网络时延</a:t>
            </a:r>
            <a:r>
              <a:rPr lang="zh-CN" altLang="en-US" sz="2000" dirty="0">
                <a:latin typeface="微软雅黑" panose="020B0503020204020204" pitchFamily="34" charset="-122"/>
                <a:ea typeface="微软雅黑" panose="020B0503020204020204" pitchFamily="34" charset="-122"/>
              </a:rPr>
              <a:t>和</a:t>
            </a:r>
            <a:r>
              <a:rPr lang="zh-CN" altLang="en-US" sz="2000" b="1" dirty="0">
                <a:solidFill>
                  <a:srgbClr val="FF0066"/>
                </a:solidFill>
                <a:latin typeface="微软雅黑" panose="020B0503020204020204" pitchFamily="34" charset="-122"/>
                <a:ea typeface="微软雅黑" panose="020B0503020204020204" pitchFamily="34" charset="-122"/>
              </a:rPr>
              <a:t>系统时延</a:t>
            </a:r>
            <a:r>
              <a:rPr lang="zh-CN" altLang="en-US" sz="2000" dirty="0">
                <a:latin typeface="微软雅黑" panose="020B0503020204020204" pitchFamily="34" charset="-122"/>
                <a:ea typeface="微软雅黑" panose="020B0503020204020204" pitchFamily="34" charset="-122"/>
              </a:rPr>
              <a:t>都是关键因素</a:t>
            </a:r>
          </a:p>
        </p:txBody>
      </p:sp>
      <p:sp>
        <p:nvSpPr>
          <p:cNvPr id="28"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Hans" altLang="en-US" sz="3600" dirty="0">
                <a:latin typeface="Microsoft YaHei" panose="020B0503020204020204" pitchFamily="34" charset="-122"/>
                <a:ea typeface="Microsoft YaHei" panose="020B0503020204020204" pitchFamily="34" charset="-122"/>
              </a:rPr>
              <a:t>数据中心：</a:t>
            </a:r>
            <a:r>
              <a:rPr lang="zh-CN" altLang="en-US" sz="3600" dirty="0">
                <a:latin typeface="Microsoft YaHei" panose="020B0503020204020204" pitchFamily="34" charset="-122"/>
                <a:ea typeface="Microsoft YaHei" panose="020B0503020204020204" pitchFamily="34" charset="-122"/>
              </a:rPr>
              <a:t>制约系统时延的关键因素</a:t>
            </a:r>
            <a:endParaRPr lang="zh-CN" altLang="en-US" sz="3600" b="1" dirty="0">
              <a:latin typeface="Microsoft YaHei" panose="020B0503020204020204" pitchFamily="34" charset="-122"/>
              <a:ea typeface="Microsoft YaHei" panose="020B0503020204020204" pitchFamily="34" charset="-122"/>
            </a:endParaRPr>
          </a:p>
        </p:txBody>
      </p:sp>
      <p:sp>
        <p:nvSpPr>
          <p:cNvPr id="29"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30" name="Rectangle 29">
            <a:extLst>
              <a:ext uri="{FF2B5EF4-FFF2-40B4-BE49-F238E27FC236}">
                <a16:creationId xmlns:a16="http://schemas.microsoft.com/office/drawing/2014/main" id="{A34DD361-9FB5-8D41-91C7-E00CD42351B0}"/>
              </a:ext>
            </a:extLst>
          </p:cNvPr>
          <p:cNvSpPr/>
          <p:nvPr/>
        </p:nvSpPr>
        <p:spPr>
          <a:xfrm>
            <a:off x="4833680" y="1361721"/>
            <a:ext cx="3765600" cy="720000"/>
          </a:xfrm>
          <a:prstGeom prst="rect">
            <a:avLst/>
          </a:prstGeom>
          <a:solidFill>
            <a:schemeClr val="accent4">
              <a:lumMod val="20000"/>
              <a:lumOff val="80000"/>
            </a:schemeClr>
          </a:solidFill>
          <a:ln w="28575">
            <a:solidFill>
              <a:schemeClr val="tx1"/>
            </a:solidFill>
          </a:ln>
          <a:effec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随着</a:t>
            </a:r>
            <a:r>
              <a:rPr lang="en-US" altLang="zh-CN" sz="2000" dirty="0">
                <a:latin typeface="微软雅黑" panose="020B0503020204020204" pitchFamily="34" charset="-122"/>
                <a:ea typeface="微软雅黑" panose="020B0503020204020204" pitchFamily="34" charset="-122"/>
              </a:rPr>
              <a:t>5G</a:t>
            </a:r>
            <a:r>
              <a:rPr lang="zh-CN" altLang="en-US" sz="2000" dirty="0">
                <a:latin typeface="微软雅黑" panose="020B0503020204020204" pitchFamily="34" charset="-122"/>
                <a:ea typeface="微软雅黑" panose="020B0503020204020204" pitchFamily="34" charset="-122"/>
              </a:rPr>
              <a:t>等</a:t>
            </a:r>
            <a:r>
              <a:rPr lang="zh-CN" altLang="en-US" sz="2000" b="1" dirty="0">
                <a:solidFill>
                  <a:srgbClr val="FF0066"/>
                </a:solidFill>
                <a:latin typeface="微软雅黑" panose="020B0503020204020204" pitchFamily="34" charset="-122"/>
                <a:ea typeface="微软雅黑" panose="020B0503020204020204" pitchFamily="34" charset="-122"/>
              </a:rPr>
              <a:t>超低时延网络</a:t>
            </a:r>
            <a:r>
              <a:rPr lang="zh-CN" altLang="en-US" sz="2000" dirty="0">
                <a:latin typeface="微软雅黑" panose="020B0503020204020204" pitchFamily="34" charset="-122"/>
                <a:ea typeface="微软雅黑" panose="020B0503020204020204" pitchFamily="34" charset="-122"/>
              </a:rPr>
              <a:t>的出现数据中心时延更为关键</a:t>
            </a:r>
            <a:endParaRPr lang="en-US" altLang="zh-CN" sz="2000" dirty="0">
              <a:latin typeface="微软雅黑" panose="020B0503020204020204" pitchFamily="34" charset="-122"/>
              <a:ea typeface="微软雅黑" panose="020B0503020204020204" pitchFamily="34" charset="-122"/>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1" y="4899281"/>
            <a:ext cx="1243319" cy="1243319"/>
          </a:xfrm>
          <a:prstGeom prst="rect">
            <a:avLst/>
          </a:prstGeom>
        </p:spPr>
      </p:pic>
      <p:pic>
        <p:nvPicPr>
          <p:cNvPr id="1026" name="Picture 2" descr="data-center.jpg">
            <a:extLst>
              <a:ext uri="{FF2B5EF4-FFF2-40B4-BE49-F238E27FC236}">
                <a16:creationId xmlns:a16="http://schemas.microsoft.com/office/drawing/2014/main" id="{4E7E072D-EDC3-C847-B546-5457FE588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551" y="4365593"/>
            <a:ext cx="2747441" cy="1830673"/>
          </a:xfrm>
          <a:prstGeom prst="round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B6C5B5-64CC-ED4A-8644-5082986094B4}"/>
              </a:ext>
            </a:extLst>
          </p:cNvPr>
          <p:cNvSpPr txBox="1"/>
          <p:nvPr/>
        </p:nvSpPr>
        <p:spPr>
          <a:xfrm>
            <a:off x="278432" y="4212686"/>
            <a:ext cx="1889659" cy="400110"/>
          </a:xfrm>
          <a:prstGeom prst="rect">
            <a:avLst/>
          </a:prstGeom>
          <a:solidFill>
            <a:srgbClr val="FFFFFF"/>
          </a:solidFill>
          <a:ln w="28575">
            <a:solidFill>
              <a:schemeClr val="tx1"/>
            </a:solidFill>
          </a:ln>
        </p:spPr>
        <p:txBody>
          <a:bodyPr wrap="square" rtlCol="0">
            <a:spAutoFit/>
          </a:bodyPr>
          <a:lstStyle/>
          <a:p>
            <a:pPr algn="ctr"/>
            <a:r>
              <a:rPr lang="en-US" sz="2000" b="1" dirty="0">
                <a:latin typeface="微软雅黑" panose="020B0503020204020204" pitchFamily="34" charset="-122"/>
                <a:ea typeface="微软雅黑" panose="020B0503020204020204" pitchFamily="34" charset="-122"/>
              </a:rPr>
              <a:t>80ms</a:t>
            </a:r>
            <a:r>
              <a:rPr lang="zh-CN" altLang="en-US" sz="2000" b="1" dirty="0">
                <a:latin typeface="微软雅黑" panose="020B0503020204020204" pitchFamily="34" charset="-122"/>
                <a:ea typeface="微软雅黑" panose="020B0503020204020204" pitchFamily="34" charset="-122"/>
              </a:rPr>
              <a:t>处理时间</a:t>
            </a:r>
            <a:endParaRPr lang="en-US" sz="2000" b="1" dirty="0">
              <a:latin typeface="微软雅黑" panose="020B0503020204020204" pitchFamily="34" charset="-122"/>
              <a:ea typeface="微软雅黑" panose="020B0503020204020204" pitchFamily="34" charset="-122"/>
            </a:endParaRPr>
          </a:p>
        </p:txBody>
      </p:sp>
      <p:cxnSp>
        <p:nvCxnSpPr>
          <p:cNvPr id="9" name="Straight Connector 8">
            <a:extLst>
              <a:ext uri="{FF2B5EF4-FFF2-40B4-BE49-F238E27FC236}">
                <a16:creationId xmlns:a16="http://schemas.microsoft.com/office/drawing/2014/main" id="{065ABA02-120E-B447-B077-C67EF03CF2B3}"/>
              </a:ext>
            </a:extLst>
          </p:cNvPr>
          <p:cNvCxnSpPr>
            <a:cxnSpLocks/>
          </p:cNvCxnSpPr>
          <p:nvPr/>
        </p:nvCxnSpPr>
        <p:spPr>
          <a:xfrm>
            <a:off x="1149910" y="5449168"/>
            <a:ext cx="1152000" cy="0"/>
          </a:xfrm>
          <a:prstGeom prst="line">
            <a:avLst/>
          </a:prstGeom>
          <a:ln w="57150">
            <a:solidFill>
              <a:schemeClr val="tx1"/>
            </a:solidFill>
            <a:headEnd w="sm" len="sm"/>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48E8C5-6130-9344-A69D-B2998A513346}"/>
              </a:ext>
            </a:extLst>
          </p:cNvPr>
          <p:cNvCxnSpPr>
            <a:cxnSpLocks/>
          </p:cNvCxnSpPr>
          <p:nvPr/>
        </p:nvCxnSpPr>
        <p:spPr>
          <a:xfrm flipH="1">
            <a:off x="1149911" y="5659126"/>
            <a:ext cx="1152000" cy="1"/>
          </a:xfrm>
          <a:prstGeom prst="line">
            <a:avLst/>
          </a:prstGeom>
          <a:ln w="57150">
            <a:solidFill>
              <a:schemeClr val="tx1"/>
            </a:solidFill>
            <a:headEnd w="sm" len="sm"/>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A7A1A59-56E9-0F4E-B718-42C27D71A46C}"/>
              </a:ext>
            </a:extLst>
          </p:cNvPr>
          <p:cNvSpPr txBox="1"/>
          <p:nvPr/>
        </p:nvSpPr>
        <p:spPr>
          <a:xfrm>
            <a:off x="1251127" y="5007980"/>
            <a:ext cx="1016117" cy="400110"/>
          </a:xfrm>
          <a:prstGeom prst="rect">
            <a:avLst/>
          </a:prstGeom>
          <a:noFill/>
        </p:spPr>
        <p:txBody>
          <a:bodyPr wrap="square" rtlCol="0">
            <a:spAutoFit/>
          </a:bodyPr>
          <a:lstStyle/>
          <a:p>
            <a:pPr algn="ctr"/>
            <a:r>
              <a:rPr lang="en-US" sz="2000" b="1" dirty="0">
                <a:latin typeface="微软雅黑" panose="020B0503020204020204" pitchFamily="34" charset="-122"/>
                <a:ea typeface="微软雅黑" panose="020B0503020204020204" pitchFamily="34" charset="-122"/>
              </a:rPr>
              <a:t>20ms</a:t>
            </a:r>
          </a:p>
        </p:txBody>
      </p:sp>
      <p:sp>
        <p:nvSpPr>
          <p:cNvPr id="31" name="TextBox 30">
            <a:extLst>
              <a:ext uri="{FF2B5EF4-FFF2-40B4-BE49-F238E27FC236}">
                <a16:creationId xmlns:a16="http://schemas.microsoft.com/office/drawing/2014/main" id="{F498095F-67FF-B04F-AC00-67FADAF108EE}"/>
              </a:ext>
            </a:extLst>
          </p:cNvPr>
          <p:cNvSpPr txBox="1"/>
          <p:nvPr/>
        </p:nvSpPr>
        <p:spPr>
          <a:xfrm>
            <a:off x="1251127" y="5683878"/>
            <a:ext cx="1016117" cy="400110"/>
          </a:xfrm>
          <a:prstGeom prst="rect">
            <a:avLst/>
          </a:prstGeom>
          <a:noFill/>
        </p:spPr>
        <p:txBody>
          <a:bodyPr wrap="square" rtlCol="0">
            <a:spAutoFit/>
          </a:bodyPr>
          <a:lstStyle/>
          <a:p>
            <a:pPr algn="ctr"/>
            <a:r>
              <a:rPr lang="en-US" sz="2000" b="1" dirty="0">
                <a:latin typeface="微软雅黑" panose="020B0503020204020204" pitchFamily="34" charset="-122"/>
                <a:ea typeface="微软雅黑" panose="020B0503020204020204" pitchFamily="34" charset="-122"/>
              </a:rPr>
              <a:t>20ms</a:t>
            </a:r>
          </a:p>
        </p:txBody>
      </p:sp>
      <p:sp>
        <p:nvSpPr>
          <p:cNvPr id="32" name="TextBox 31">
            <a:extLst>
              <a:ext uri="{FF2B5EF4-FFF2-40B4-BE49-F238E27FC236}">
                <a16:creationId xmlns:a16="http://schemas.microsoft.com/office/drawing/2014/main" id="{AEB1C873-4C5F-8149-A2AF-9A484C46ED59}"/>
              </a:ext>
            </a:extLst>
          </p:cNvPr>
          <p:cNvSpPr txBox="1"/>
          <p:nvPr/>
        </p:nvSpPr>
        <p:spPr>
          <a:xfrm>
            <a:off x="2996938" y="4992993"/>
            <a:ext cx="1234666" cy="584775"/>
          </a:xfrm>
          <a:prstGeom prst="rect">
            <a:avLst/>
          </a:prstGeom>
          <a:solidFill>
            <a:srgbClr val="FFFFFF">
              <a:alpha val="50196"/>
            </a:srgbClr>
          </a:solidFill>
        </p:spPr>
        <p:txBody>
          <a:bodyPr wrap="square" rtlCol="0">
            <a:spAutoFit/>
          </a:bodyPr>
          <a:lstStyle/>
          <a:p>
            <a:pPr algn="ctr"/>
            <a:r>
              <a:rPr lang="en-US" sz="3200" b="1" dirty="0">
                <a:solidFill>
                  <a:srgbClr val="FFFFFF"/>
                </a:solidFill>
                <a:effectLst>
                  <a:outerShdw blurRad="38100" dist="38100" dir="2700000" algn="tl">
                    <a:srgbClr val="000000">
                      <a:alpha val="43137"/>
                    </a:srgbClr>
                  </a:outerShdw>
                </a:effectLst>
              </a:rPr>
              <a:t>40ms</a:t>
            </a:r>
          </a:p>
        </p:txBody>
      </p:sp>
      <p:sp>
        <p:nvSpPr>
          <p:cNvPr id="20" name="TextBox 19">
            <a:extLst>
              <a:ext uri="{FF2B5EF4-FFF2-40B4-BE49-F238E27FC236}">
                <a16:creationId xmlns:a16="http://schemas.microsoft.com/office/drawing/2014/main" id="{FFB9A440-A352-AA42-9CFC-3A7D28EF53FA}"/>
              </a:ext>
            </a:extLst>
          </p:cNvPr>
          <p:cNvSpPr txBox="1"/>
          <p:nvPr/>
        </p:nvSpPr>
        <p:spPr>
          <a:xfrm>
            <a:off x="34938" y="6411981"/>
            <a:ext cx="7818144" cy="461665"/>
          </a:xfrm>
          <a:prstGeom prst="rect">
            <a:avLst/>
          </a:prstGeom>
          <a:noFill/>
        </p:spPr>
        <p:txBody>
          <a:bodyPr wrap="square" rtlCol="0">
            <a:spAutoFit/>
          </a:bodyPr>
          <a:lstStyle/>
          <a:p>
            <a:r>
              <a:rPr lang="en-US"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来源</a:t>
            </a:r>
            <a:r>
              <a:rPr lang="en-US" altLang="zh-CN" sz="1200" dirty="0">
                <a:latin typeface="微软雅黑" panose="020B0503020204020204" pitchFamily="34" charset="-122"/>
                <a:ea typeface="微软雅黑" panose="020B0503020204020204" pitchFamily="34" charset="-122"/>
              </a:rPr>
              <a:t>: </a:t>
            </a:r>
            <a:r>
              <a:rPr lang="en-US" sz="1200" dirty="0">
                <a:latin typeface="微软雅黑" panose="020B0503020204020204" pitchFamily="34" charset="-122"/>
                <a:ea typeface="微软雅黑" panose="020B0503020204020204" pitchFamily="34" charset="-122"/>
              </a:rPr>
              <a:t>Technology Vision 2020 Reducing network latency to milliseconds. </a:t>
            </a:r>
            <a:r>
              <a:rPr lang="en-US" sz="1200" dirty="0">
                <a:latin typeface="微软雅黑" panose="020B0503020204020204" pitchFamily="34" charset="-122"/>
                <a:ea typeface="微软雅黑" panose="020B0503020204020204" pitchFamily="34" charset="-122"/>
                <a:hlinkClick r:id="rId5"/>
              </a:rPr>
              <a:t>https://docplayer.net/18825275-Technology-vision-2020-reducing-network-latency-to-milliseconds.html</a:t>
            </a:r>
            <a:r>
              <a:rPr lang="en-US" sz="1200" dirty="0">
                <a:latin typeface="微软雅黑" panose="020B0503020204020204" pitchFamily="34" charset="-122"/>
                <a:ea typeface="微软雅黑" panose="020B0503020204020204" pitchFamily="34" charset="-122"/>
              </a:rPr>
              <a:t> </a:t>
            </a:r>
          </a:p>
        </p:txBody>
      </p:sp>
      <p:graphicFrame>
        <p:nvGraphicFramePr>
          <p:cNvPr id="15" name="Diagram 14"/>
          <p:cNvGraphicFramePr/>
          <p:nvPr>
            <p:extLst/>
          </p:nvPr>
        </p:nvGraphicFramePr>
        <p:xfrm>
          <a:off x="6173873" y="2454552"/>
          <a:ext cx="2527036" cy="37581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TextBox 15"/>
          <p:cNvSpPr txBox="1"/>
          <p:nvPr/>
        </p:nvSpPr>
        <p:spPr>
          <a:xfrm>
            <a:off x="4581770" y="2563437"/>
            <a:ext cx="1603324" cy="646331"/>
          </a:xfrm>
          <a:prstGeom prst="rect">
            <a:avLst/>
          </a:prstGeom>
          <a:noFill/>
        </p:spPr>
        <p:txBody>
          <a:bodyPr wrap="none" rtlCol="0">
            <a:spAutoFit/>
          </a:bodyPr>
          <a:lstStyle/>
          <a:p>
            <a:pPr algn="r"/>
            <a:r>
              <a:rPr lang="en-US" altLang="zh-CN" dirty="0">
                <a:latin typeface="微软雅黑" panose="020B0503020204020204" pitchFamily="34" charset="-122"/>
                <a:ea typeface="微软雅黑" panose="020B0503020204020204" pitchFamily="34" charset="-122"/>
              </a:rPr>
              <a:t>GSM/GPRS</a:t>
            </a:r>
          </a:p>
          <a:p>
            <a:pPr algn="r"/>
            <a:r>
              <a:rPr lang="en-US" altLang="zh-CN" dirty="0">
                <a:latin typeface="微软雅黑" panose="020B0503020204020204" pitchFamily="34" charset="-122"/>
                <a:ea typeface="微软雅黑" panose="020B0503020204020204" pitchFamily="34" charset="-122"/>
              </a:rPr>
              <a:t>EDGE/CDMA</a:t>
            </a:r>
            <a:endParaRPr lang="zh-CN" altLang="en-US" dirty="0">
              <a:latin typeface="微软雅黑" panose="020B0503020204020204" pitchFamily="34" charset="-122"/>
              <a:ea typeface="微软雅黑" panose="020B0503020204020204" pitchFamily="34" charset="-122"/>
            </a:endParaRPr>
          </a:p>
        </p:txBody>
      </p:sp>
      <p:sp>
        <p:nvSpPr>
          <p:cNvPr id="33" name="TextBox 32"/>
          <p:cNvSpPr txBox="1"/>
          <p:nvPr/>
        </p:nvSpPr>
        <p:spPr>
          <a:xfrm>
            <a:off x="4743673" y="3419925"/>
            <a:ext cx="1441421" cy="646331"/>
          </a:xfrm>
          <a:prstGeom prst="rect">
            <a:avLst/>
          </a:prstGeom>
          <a:noFill/>
        </p:spPr>
        <p:txBody>
          <a:bodyPr wrap="none" rtlCol="0">
            <a:spAutoFit/>
          </a:bodyPr>
          <a:lstStyle/>
          <a:p>
            <a:pPr algn="r"/>
            <a:r>
              <a:rPr lang="en-US" altLang="zh-CN" dirty="0">
                <a:latin typeface="微软雅黑" panose="020B0503020204020204" pitchFamily="34" charset="-122"/>
                <a:ea typeface="微软雅黑" panose="020B0503020204020204" pitchFamily="34" charset="-122"/>
              </a:rPr>
              <a:t>UMTS</a:t>
            </a:r>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CDMA2000</a:t>
            </a:r>
            <a:endParaRPr lang="zh-CN" altLang="en-US" dirty="0">
              <a:latin typeface="微软雅黑" panose="020B0503020204020204" pitchFamily="34" charset="-122"/>
              <a:ea typeface="微软雅黑" panose="020B0503020204020204" pitchFamily="34" charset="-122"/>
            </a:endParaRPr>
          </a:p>
        </p:txBody>
      </p:sp>
      <p:sp>
        <p:nvSpPr>
          <p:cNvPr id="34" name="TextBox 33"/>
          <p:cNvSpPr txBox="1"/>
          <p:nvPr/>
        </p:nvSpPr>
        <p:spPr>
          <a:xfrm>
            <a:off x="5374551" y="4231072"/>
            <a:ext cx="810543" cy="646331"/>
          </a:xfrm>
          <a:prstGeom prst="rect">
            <a:avLst/>
          </a:prstGeom>
          <a:noFill/>
        </p:spPr>
        <p:txBody>
          <a:bodyPr wrap="none" rtlCol="0">
            <a:spAutoFit/>
          </a:bodyPr>
          <a:lstStyle/>
          <a:p>
            <a:pPr algn="r"/>
            <a:r>
              <a:rPr lang="en-US" altLang="zh-CN" dirty="0">
                <a:latin typeface="微软雅黑" panose="020B0503020204020204" pitchFamily="34" charset="-122"/>
                <a:ea typeface="微软雅黑" panose="020B0503020204020204" pitchFamily="34" charset="-122"/>
              </a:rPr>
              <a:t>LTE</a:t>
            </a:r>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LTE-A</a:t>
            </a:r>
            <a:endParaRPr lang="zh-CN" altLang="en-US" dirty="0">
              <a:latin typeface="微软雅黑" panose="020B0503020204020204" pitchFamily="34" charset="-122"/>
              <a:ea typeface="微软雅黑" panose="020B0503020204020204" pitchFamily="34" charset="-122"/>
            </a:endParaRPr>
          </a:p>
        </p:txBody>
      </p:sp>
      <p:sp>
        <p:nvSpPr>
          <p:cNvPr id="17" name="TextBox 16"/>
          <p:cNvSpPr txBox="1"/>
          <p:nvPr/>
        </p:nvSpPr>
        <p:spPr>
          <a:xfrm>
            <a:off x="6241841" y="3781518"/>
            <a:ext cx="595035"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3G</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6241841" y="4638006"/>
            <a:ext cx="595035"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4G</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6241841" y="2864070"/>
            <a:ext cx="595035"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2G</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6241841" y="5506686"/>
            <a:ext cx="609462"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5G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635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Graphic spid="15" grpId="0">
        <p:bldAsOne/>
      </p:bldGraphic>
      <p:bldP spid="16" grpId="0"/>
      <p:bldP spid="33" grpId="0"/>
      <p:bldP spid="34" grpId="0"/>
      <p:bldP spid="17" grpId="0"/>
      <p:bldP spid="35"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165435" y="5363808"/>
            <a:ext cx="2369839" cy="468000"/>
          </a:xfrm>
          <a:prstGeom prst="rect">
            <a:avLst/>
          </a:prstGeom>
          <a:solidFill>
            <a:srgbClr val="34A853">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ectangle 61"/>
          <p:cNvSpPr/>
          <p:nvPr/>
        </p:nvSpPr>
        <p:spPr>
          <a:xfrm>
            <a:off x="2174049" y="4890836"/>
            <a:ext cx="2361226" cy="468000"/>
          </a:xfrm>
          <a:prstGeom prst="rect">
            <a:avLst/>
          </a:prstGeom>
          <a:solidFill>
            <a:srgbClr val="4285F4">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ectangle 60"/>
          <p:cNvSpPr/>
          <p:nvPr/>
        </p:nvSpPr>
        <p:spPr>
          <a:xfrm>
            <a:off x="2165435" y="4447459"/>
            <a:ext cx="2369840" cy="432000"/>
          </a:xfrm>
          <a:prstGeom prst="rect">
            <a:avLst/>
          </a:prstGeom>
          <a:solidFill>
            <a:srgbClr val="FBBC0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ectangle 59"/>
          <p:cNvSpPr/>
          <p:nvPr/>
        </p:nvSpPr>
        <p:spPr>
          <a:xfrm>
            <a:off x="2174049" y="3993743"/>
            <a:ext cx="2361226" cy="468000"/>
          </a:xfrm>
          <a:prstGeom prst="rect">
            <a:avLst/>
          </a:prstGeom>
          <a:solidFill>
            <a:srgbClr val="EA433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Rectangle 58"/>
          <p:cNvSpPr/>
          <p:nvPr/>
        </p:nvSpPr>
        <p:spPr>
          <a:xfrm>
            <a:off x="2165435" y="3564650"/>
            <a:ext cx="2369840" cy="43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a:spLocks/>
          </p:cNvSpPr>
          <p:nvPr/>
        </p:nvSpPr>
        <p:spPr>
          <a:xfrm>
            <a:off x="320040" y="155061"/>
            <a:ext cx="8823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Microsoft YaHei" panose="020B0503020204020204" pitchFamily="34" charset="-122"/>
                <a:ea typeface="Microsoft YaHei" panose="020B0503020204020204" pitchFamily="34" charset="-122"/>
              </a:rPr>
              <a:t>当前数据中心操作系统：解决高吞吐</a:t>
            </a:r>
          </a:p>
        </p:txBody>
      </p:sp>
      <p:sp>
        <p:nvSpPr>
          <p:cNvPr id="6" name="Rectangle 5"/>
          <p:cNvSpPr/>
          <p:nvPr/>
        </p:nvSpPr>
        <p:spPr>
          <a:xfrm>
            <a:off x="0" y="565842"/>
            <a:ext cx="216000" cy="504000"/>
          </a:xfrm>
          <a:prstGeom prst="rect">
            <a:avLst/>
          </a:prstGeom>
          <a:solidFill>
            <a:srgbClr val="24267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9" name="Rectangle 8"/>
          <p:cNvSpPr/>
          <p:nvPr/>
        </p:nvSpPr>
        <p:spPr>
          <a:xfrm>
            <a:off x="304780" y="1529874"/>
            <a:ext cx="4588738" cy="830997"/>
          </a:xfrm>
          <a:prstGeom prst="rect">
            <a:avLst/>
          </a:prstGeom>
        </p:spPr>
        <p:txBody>
          <a:bodyPr wrap="square">
            <a:spAutoFit/>
          </a:bodyPr>
          <a:lstStyle/>
          <a:p>
            <a:pPr marL="895350" indent="-895350"/>
            <a:r>
              <a:rPr lang="zh-CN" altLang="en-US" sz="2400" b="1" dirty="0">
                <a:effectLst>
                  <a:outerShdw blurRad="38100" dist="38100" dir="2700000" algn="tl">
                    <a:srgbClr val="000000">
                      <a:alpha val="43137"/>
                    </a:srgbClr>
                  </a:outerShdw>
                </a:effectLst>
              </a:rPr>
              <a:t>设计</a:t>
            </a:r>
            <a:r>
              <a:rPr lang="zh-CN" altLang="en-US" sz="2400" dirty="0"/>
              <a:t>：</a:t>
            </a:r>
            <a:r>
              <a:rPr lang="zh-CN" altLang="en-US" sz="2400" b="1" dirty="0">
                <a:solidFill>
                  <a:srgbClr val="0000FF"/>
                </a:solidFill>
              </a:rPr>
              <a:t>层次叠加</a:t>
            </a:r>
            <a:r>
              <a:rPr lang="zh-CN" altLang="en-US" sz="2400" dirty="0">
                <a:solidFill>
                  <a:srgbClr val="000000"/>
                </a:solidFill>
              </a:rPr>
              <a:t>聚合大量资源</a:t>
            </a:r>
            <a:endParaRPr lang="en-US" altLang="zh-CN" sz="2400" dirty="0">
              <a:solidFill>
                <a:srgbClr val="000000"/>
              </a:solidFill>
            </a:endParaRPr>
          </a:p>
          <a:p>
            <a:pPr marL="895350" indent="-895350"/>
            <a:r>
              <a:rPr lang="en-US" altLang="zh-CN" sz="2400" dirty="0">
                <a:solidFill>
                  <a:srgbClr val="000000"/>
                </a:solidFill>
              </a:rPr>
              <a:t>	</a:t>
            </a:r>
            <a:r>
              <a:rPr lang="zh-CN" altLang="en-US" sz="2400" dirty="0"/>
              <a:t>提供每秒千万级</a:t>
            </a:r>
            <a:r>
              <a:rPr lang="zh-CN" altLang="en-US" sz="2400" b="1" dirty="0">
                <a:solidFill>
                  <a:srgbClr val="0000FF"/>
                </a:solidFill>
              </a:rPr>
              <a:t>高吞吐</a:t>
            </a:r>
            <a:endParaRPr lang="en-US" altLang="zh-CN" sz="2400" dirty="0"/>
          </a:p>
        </p:txBody>
      </p:sp>
      <p:grpSp>
        <p:nvGrpSpPr>
          <p:cNvPr id="13" name="Group 12"/>
          <p:cNvGrpSpPr/>
          <p:nvPr/>
        </p:nvGrpSpPr>
        <p:grpSpPr>
          <a:xfrm>
            <a:off x="1064462" y="2499330"/>
            <a:ext cx="1838797" cy="925683"/>
            <a:chOff x="802065" y="2430115"/>
            <a:chExt cx="1838797" cy="925683"/>
          </a:xfrm>
        </p:grpSpPr>
        <p:pic>
          <p:nvPicPr>
            <p:cNvPr id="11" name="Picture 10"/>
            <p:cNvPicPr>
              <a:picLocks noChangeAspect="1"/>
            </p:cNvPicPr>
            <p:nvPr/>
          </p:nvPicPr>
          <p:blipFill>
            <a:blip r:embed="rId3"/>
            <a:stretch>
              <a:fillRect/>
            </a:stretch>
          </p:blipFill>
          <p:spPr>
            <a:xfrm>
              <a:off x="1872338" y="2631352"/>
              <a:ext cx="576000" cy="575618"/>
            </a:xfrm>
            <a:prstGeom prst="rect">
              <a:avLst/>
            </a:prstGeom>
          </p:spPr>
        </p:pic>
        <p:pic>
          <p:nvPicPr>
            <p:cNvPr id="17" name="Picture 16"/>
            <p:cNvPicPr>
              <a:picLocks noChangeAspect="1"/>
            </p:cNvPicPr>
            <p:nvPr/>
          </p:nvPicPr>
          <p:blipFill>
            <a:blip r:embed="rId3"/>
            <a:stretch>
              <a:fillRect/>
            </a:stretch>
          </p:blipFill>
          <p:spPr>
            <a:xfrm>
              <a:off x="1368079" y="2577387"/>
              <a:ext cx="324000" cy="323786"/>
            </a:xfrm>
            <a:prstGeom prst="rect">
              <a:avLst/>
            </a:prstGeom>
          </p:spPr>
        </p:pic>
        <p:pic>
          <p:nvPicPr>
            <p:cNvPr id="19" name="Picture 18"/>
            <p:cNvPicPr>
              <a:picLocks noChangeAspect="1"/>
            </p:cNvPicPr>
            <p:nvPr/>
          </p:nvPicPr>
          <p:blipFill>
            <a:blip r:embed="rId3"/>
            <a:stretch>
              <a:fillRect/>
            </a:stretch>
          </p:blipFill>
          <p:spPr>
            <a:xfrm>
              <a:off x="1500862" y="2960060"/>
              <a:ext cx="396000" cy="395738"/>
            </a:xfrm>
            <a:prstGeom prst="rect">
              <a:avLst/>
            </a:prstGeom>
          </p:spPr>
        </p:pic>
        <p:pic>
          <p:nvPicPr>
            <p:cNvPr id="20" name="Picture 19"/>
            <p:cNvPicPr>
              <a:picLocks noChangeAspect="1"/>
            </p:cNvPicPr>
            <p:nvPr/>
          </p:nvPicPr>
          <p:blipFill>
            <a:blip r:embed="rId3"/>
            <a:stretch>
              <a:fillRect/>
            </a:stretch>
          </p:blipFill>
          <p:spPr>
            <a:xfrm>
              <a:off x="1118062" y="2798167"/>
              <a:ext cx="180118" cy="180000"/>
            </a:xfrm>
            <a:prstGeom prst="rect">
              <a:avLst/>
            </a:prstGeom>
          </p:spPr>
        </p:pic>
        <p:pic>
          <p:nvPicPr>
            <p:cNvPr id="21" name="Picture 20"/>
            <p:cNvPicPr>
              <a:picLocks noChangeAspect="1"/>
            </p:cNvPicPr>
            <p:nvPr/>
          </p:nvPicPr>
          <p:blipFill>
            <a:blip r:embed="rId3"/>
            <a:stretch>
              <a:fillRect/>
            </a:stretch>
          </p:blipFill>
          <p:spPr>
            <a:xfrm>
              <a:off x="1734862" y="2515753"/>
              <a:ext cx="252000" cy="251834"/>
            </a:xfrm>
            <a:prstGeom prst="rect">
              <a:avLst/>
            </a:prstGeom>
          </p:spPr>
        </p:pic>
        <p:pic>
          <p:nvPicPr>
            <p:cNvPr id="22" name="Picture 21"/>
            <p:cNvPicPr>
              <a:picLocks noChangeAspect="1"/>
            </p:cNvPicPr>
            <p:nvPr/>
          </p:nvPicPr>
          <p:blipFill>
            <a:blip r:embed="rId3"/>
            <a:stretch>
              <a:fillRect/>
            </a:stretch>
          </p:blipFill>
          <p:spPr>
            <a:xfrm>
              <a:off x="1270462" y="2950567"/>
              <a:ext cx="180118" cy="180000"/>
            </a:xfrm>
            <a:prstGeom prst="rect">
              <a:avLst/>
            </a:prstGeom>
          </p:spPr>
        </p:pic>
        <p:pic>
          <p:nvPicPr>
            <p:cNvPr id="23" name="Picture 22"/>
            <p:cNvPicPr>
              <a:picLocks noChangeAspect="1"/>
            </p:cNvPicPr>
            <p:nvPr/>
          </p:nvPicPr>
          <p:blipFill>
            <a:blip r:embed="rId3"/>
            <a:stretch>
              <a:fillRect/>
            </a:stretch>
          </p:blipFill>
          <p:spPr>
            <a:xfrm>
              <a:off x="1032465" y="3067929"/>
              <a:ext cx="180118" cy="180000"/>
            </a:xfrm>
            <a:prstGeom prst="rect">
              <a:avLst/>
            </a:prstGeom>
          </p:spPr>
        </p:pic>
        <p:pic>
          <p:nvPicPr>
            <p:cNvPr id="25" name="Picture 24"/>
            <p:cNvPicPr>
              <a:picLocks noChangeAspect="1"/>
            </p:cNvPicPr>
            <p:nvPr/>
          </p:nvPicPr>
          <p:blipFill>
            <a:blip r:embed="rId3"/>
            <a:stretch>
              <a:fillRect/>
            </a:stretch>
          </p:blipFill>
          <p:spPr>
            <a:xfrm>
              <a:off x="2460744" y="2730009"/>
              <a:ext cx="180118" cy="180000"/>
            </a:xfrm>
            <a:prstGeom prst="rect">
              <a:avLst/>
            </a:prstGeom>
          </p:spPr>
        </p:pic>
        <p:pic>
          <p:nvPicPr>
            <p:cNvPr id="26" name="Picture 25"/>
            <p:cNvPicPr>
              <a:picLocks noChangeAspect="1"/>
            </p:cNvPicPr>
            <p:nvPr/>
          </p:nvPicPr>
          <p:blipFill>
            <a:blip r:embed="rId3"/>
            <a:stretch>
              <a:fillRect/>
            </a:stretch>
          </p:blipFill>
          <p:spPr>
            <a:xfrm>
              <a:off x="802065" y="3067929"/>
              <a:ext cx="180118" cy="180000"/>
            </a:xfrm>
            <a:prstGeom prst="rect">
              <a:avLst/>
            </a:prstGeom>
          </p:spPr>
        </p:pic>
        <p:pic>
          <p:nvPicPr>
            <p:cNvPr id="27" name="Picture 26"/>
            <p:cNvPicPr>
              <a:picLocks noChangeAspect="1"/>
            </p:cNvPicPr>
            <p:nvPr/>
          </p:nvPicPr>
          <p:blipFill>
            <a:blip r:embed="rId3"/>
            <a:stretch>
              <a:fillRect/>
            </a:stretch>
          </p:blipFill>
          <p:spPr>
            <a:xfrm>
              <a:off x="1025104" y="2430115"/>
              <a:ext cx="288000" cy="287810"/>
            </a:xfrm>
            <a:prstGeom prst="rect">
              <a:avLst/>
            </a:prstGeom>
          </p:spPr>
        </p:pic>
      </p:grpSp>
      <p:sp>
        <p:nvSpPr>
          <p:cNvPr id="28" name="Right Arrow 27"/>
          <p:cNvSpPr/>
          <p:nvPr/>
        </p:nvSpPr>
        <p:spPr>
          <a:xfrm rot="16200000">
            <a:off x="798870" y="4667013"/>
            <a:ext cx="2988000" cy="504000"/>
          </a:xfrm>
          <a:prstGeom prst="rightArrow">
            <a:avLst/>
          </a:prstGeom>
          <a:gradFill flip="none" rotWithShape="1">
            <a:gsLst>
              <a:gs pos="0">
                <a:schemeClr val="bg1"/>
              </a:gs>
              <a:gs pos="66000">
                <a:schemeClr val="accent4">
                  <a:lumMod val="20000"/>
                  <a:lumOff val="80000"/>
                </a:schemeClr>
              </a:gs>
              <a:gs pos="100000">
                <a:schemeClr val="accent4">
                  <a:lumMod val="60000"/>
                  <a:lumOff val="40000"/>
                </a:schemeClr>
              </a:gs>
            </a:gsLst>
            <a:lin ang="0" scaled="1"/>
            <a:tileRect/>
          </a:gradFill>
          <a:ln w="19050">
            <a:solidFill>
              <a:schemeClr val="tx1"/>
            </a:solidFill>
          </a:ln>
          <a:effectLst>
            <a:outerShdw blurRad="63500" sx="102000" sy="102000" algn="ctr"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Group 15"/>
          <p:cNvGrpSpPr/>
          <p:nvPr/>
        </p:nvGrpSpPr>
        <p:grpSpPr>
          <a:xfrm>
            <a:off x="1356555" y="3575869"/>
            <a:ext cx="1872629" cy="2757182"/>
            <a:chOff x="607579" y="3719103"/>
            <a:chExt cx="1872629" cy="2757182"/>
          </a:xfrm>
        </p:grpSpPr>
        <p:sp>
          <p:nvSpPr>
            <p:cNvPr id="12" name="TextBox 11"/>
            <p:cNvSpPr txBox="1"/>
            <p:nvPr/>
          </p:nvSpPr>
          <p:spPr>
            <a:xfrm>
              <a:off x="1106913" y="6045398"/>
              <a:ext cx="873957" cy="430887"/>
            </a:xfrm>
            <a:prstGeom prst="rect">
              <a:avLst/>
            </a:prstGeom>
            <a:noFill/>
          </p:spPr>
          <p:txBody>
            <a:bodyPr wrap="none" rtlCol="0">
              <a:spAutoFit/>
            </a:bodyPr>
            <a:lstStyle>
              <a:defPPr>
                <a:defRPr lang="zh-CN"/>
              </a:defPPr>
              <a:lvl1pPr>
                <a:defRPr sz="2400">
                  <a:effectLst>
                    <a:glow rad="127000">
                      <a:schemeClr val="bg1"/>
                    </a:glow>
                  </a:effectLst>
                </a:defRPr>
              </a:lvl1pPr>
            </a:lstStyle>
            <a:p>
              <a:pPr algn="ctr"/>
              <a:r>
                <a:rPr lang="en-US" altLang="zh-CN" sz="2200" b="1" dirty="0"/>
                <a:t>Linux</a:t>
              </a:r>
              <a:endParaRPr lang="zh-CN" altLang="en-US" sz="2200" b="1" dirty="0"/>
            </a:p>
          </p:txBody>
        </p:sp>
        <p:sp>
          <p:nvSpPr>
            <p:cNvPr id="29" name="TextBox 28"/>
            <p:cNvSpPr txBox="1"/>
            <p:nvPr/>
          </p:nvSpPr>
          <p:spPr>
            <a:xfrm>
              <a:off x="1168630" y="5034055"/>
              <a:ext cx="750526" cy="461665"/>
            </a:xfrm>
            <a:prstGeom prst="rect">
              <a:avLst/>
            </a:prstGeom>
            <a:noFill/>
          </p:spPr>
          <p:txBody>
            <a:bodyPr wrap="none" rtlCol="0">
              <a:spAutoFit/>
            </a:bodyPr>
            <a:lstStyle/>
            <a:p>
              <a:pPr algn="ctr"/>
              <a:r>
                <a:rPr lang="en-US" altLang="zh-CN" sz="2400" b="1" dirty="0">
                  <a:solidFill>
                    <a:srgbClr val="4285F4"/>
                  </a:solidFill>
                  <a:effectLst>
                    <a:glow rad="127000">
                      <a:schemeClr val="bg1"/>
                    </a:glow>
                  </a:effectLst>
                </a:rPr>
                <a:t>GFS</a:t>
              </a:r>
              <a:endParaRPr lang="zh-CN" altLang="en-US" sz="2400" b="1" dirty="0">
                <a:solidFill>
                  <a:srgbClr val="4285F4"/>
                </a:solidFill>
                <a:effectLst>
                  <a:glow rad="127000">
                    <a:schemeClr val="bg1"/>
                  </a:glow>
                </a:effectLst>
              </a:endParaRPr>
            </a:p>
          </p:txBody>
        </p:sp>
        <p:sp>
          <p:nvSpPr>
            <p:cNvPr id="30" name="TextBox 29"/>
            <p:cNvSpPr txBox="1"/>
            <p:nvPr/>
          </p:nvSpPr>
          <p:spPr>
            <a:xfrm>
              <a:off x="823183" y="4564960"/>
              <a:ext cx="1441420" cy="461665"/>
            </a:xfrm>
            <a:prstGeom prst="rect">
              <a:avLst/>
            </a:prstGeom>
            <a:noFill/>
          </p:spPr>
          <p:txBody>
            <a:bodyPr wrap="none" rtlCol="0">
              <a:spAutoFit/>
            </a:bodyPr>
            <a:lstStyle>
              <a:defPPr>
                <a:defRPr lang="zh-CN"/>
              </a:defPPr>
              <a:lvl1pPr>
                <a:defRPr sz="2400">
                  <a:effectLst>
                    <a:glow rad="127000">
                      <a:schemeClr val="bg1"/>
                    </a:glow>
                  </a:effectLst>
                </a:defRPr>
              </a:lvl1pPr>
            </a:lstStyle>
            <a:p>
              <a:pPr algn="ctr"/>
              <a:r>
                <a:rPr lang="en-US" altLang="zh-CN" b="1" dirty="0" err="1">
                  <a:solidFill>
                    <a:srgbClr val="FBBC05"/>
                  </a:solidFill>
                </a:rPr>
                <a:t>BigTable</a:t>
              </a:r>
              <a:endParaRPr lang="zh-CN" altLang="en-US" b="1" dirty="0">
                <a:solidFill>
                  <a:srgbClr val="FBBC05"/>
                </a:solidFill>
              </a:endParaRPr>
            </a:p>
          </p:txBody>
        </p:sp>
        <p:sp>
          <p:nvSpPr>
            <p:cNvPr id="31" name="TextBox 30"/>
            <p:cNvSpPr txBox="1"/>
            <p:nvPr/>
          </p:nvSpPr>
          <p:spPr>
            <a:xfrm>
              <a:off x="607579" y="4126643"/>
              <a:ext cx="1872629" cy="430887"/>
            </a:xfrm>
            <a:prstGeom prst="rect">
              <a:avLst/>
            </a:prstGeom>
            <a:noFill/>
          </p:spPr>
          <p:txBody>
            <a:bodyPr wrap="none" rtlCol="0">
              <a:spAutoFit/>
            </a:bodyPr>
            <a:lstStyle>
              <a:defPPr>
                <a:defRPr lang="zh-CN"/>
              </a:defPPr>
              <a:lvl1pPr>
                <a:defRPr sz="2400">
                  <a:effectLst>
                    <a:glow rad="127000">
                      <a:schemeClr val="bg1"/>
                    </a:glow>
                  </a:effectLst>
                </a:defRPr>
              </a:lvl1pPr>
            </a:lstStyle>
            <a:p>
              <a:pPr algn="ctr"/>
              <a:r>
                <a:rPr lang="en-US" altLang="zh-CN" sz="2200" b="1" dirty="0">
                  <a:solidFill>
                    <a:srgbClr val="EA4335"/>
                  </a:solidFill>
                </a:rPr>
                <a:t>MapReduce</a:t>
              </a:r>
              <a:endParaRPr lang="zh-CN" altLang="en-US" sz="2200" b="1" dirty="0">
                <a:solidFill>
                  <a:srgbClr val="EA4335"/>
                </a:solidFill>
              </a:endParaRPr>
            </a:p>
          </p:txBody>
        </p:sp>
        <p:sp>
          <p:nvSpPr>
            <p:cNvPr id="32" name="TextBox 31"/>
            <p:cNvSpPr txBox="1"/>
            <p:nvPr/>
          </p:nvSpPr>
          <p:spPr>
            <a:xfrm>
              <a:off x="810359" y="3719103"/>
              <a:ext cx="1467068" cy="400110"/>
            </a:xfrm>
            <a:prstGeom prst="rect">
              <a:avLst/>
            </a:prstGeom>
            <a:noFill/>
          </p:spPr>
          <p:txBody>
            <a:bodyPr wrap="none" rtlCol="0">
              <a:spAutoFit/>
            </a:bodyPr>
            <a:lstStyle>
              <a:defPPr>
                <a:defRPr lang="zh-CN"/>
              </a:defPPr>
              <a:lvl1pPr>
                <a:defRPr sz="2400">
                  <a:effectLst>
                    <a:glow rad="127000">
                      <a:schemeClr val="bg1"/>
                    </a:glow>
                  </a:effectLst>
                </a:defRPr>
              </a:lvl1pPr>
            </a:lstStyle>
            <a:p>
              <a:pPr algn="ctr"/>
              <a:r>
                <a:rPr lang="en-US" altLang="zh-CN" sz="2000" b="1" dirty="0"/>
                <a:t>PageRank</a:t>
              </a:r>
              <a:endParaRPr lang="zh-CN" altLang="en-US" sz="2000" b="1" dirty="0"/>
            </a:p>
          </p:txBody>
        </p:sp>
        <p:sp>
          <p:nvSpPr>
            <p:cNvPr id="37" name="TextBox 36"/>
            <p:cNvSpPr txBox="1"/>
            <p:nvPr/>
          </p:nvSpPr>
          <p:spPr>
            <a:xfrm>
              <a:off x="1113326" y="5503150"/>
              <a:ext cx="861134" cy="461665"/>
            </a:xfrm>
            <a:prstGeom prst="rect">
              <a:avLst/>
            </a:prstGeom>
            <a:noFill/>
          </p:spPr>
          <p:txBody>
            <a:bodyPr wrap="none" rtlCol="0">
              <a:spAutoFit/>
            </a:bodyPr>
            <a:lstStyle/>
            <a:p>
              <a:pPr algn="ctr"/>
              <a:r>
                <a:rPr lang="en-US" altLang="zh-CN" sz="2400" b="1" dirty="0">
                  <a:solidFill>
                    <a:srgbClr val="34A853"/>
                  </a:solidFill>
                  <a:effectLst>
                    <a:glow rad="127000">
                      <a:schemeClr val="bg1"/>
                    </a:glow>
                  </a:effectLst>
                </a:rPr>
                <a:t>Borg</a:t>
              </a:r>
              <a:endParaRPr lang="zh-CN" altLang="en-US" sz="2400" b="1" dirty="0">
                <a:solidFill>
                  <a:srgbClr val="34A853"/>
                </a:solidFill>
                <a:effectLst>
                  <a:glow rad="127000">
                    <a:schemeClr val="bg1"/>
                  </a:glow>
                </a:effectLst>
              </a:endParaRPr>
            </a:p>
          </p:txBody>
        </p:sp>
      </p:grpSp>
      <p:sp>
        <p:nvSpPr>
          <p:cNvPr id="43" name="TextBox 42"/>
          <p:cNvSpPr txBox="1"/>
          <p:nvPr/>
        </p:nvSpPr>
        <p:spPr>
          <a:xfrm>
            <a:off x="3472703" y="2833836"/>
            <a:ext cx="800219" cy="461665"/>
          </a:xfrm>
          <a:prstGeom prst="rect">
            <a:avLst/>
          </a:prstGeom>
          <a:noFill/>
        </p:spPr>
        <p:txBody>
          <a:bodyPr wrap="none" rtlCol="0">
            <a:spAutoFit/>
          </a:bodyPr>
          <a:lstStyle/>
          <a:p>
            <a:pPr algn="ctr"/>
            <a:r>
              <a:rPr lang="zh-CN" altLang="en-US" sz="2400" b="1" dirty="0">
                <a:effectLst>
                  <a:outerShdw blurRad="38100" dist="38100" dir="2700000" algn="tl">
                    <a:srgbClr val="000000">
                      <a:alpha val="43137"/>
                    </a:srgbClr>
                  </a:outerShdw>
                </a:effectLst>
              </a:rPr>
              <a:t>用户</a:t>
            </a:r>
          </a:p>
        </p:txBody>
      </p:sp>
      <p:sp>
        <p:nvSpPr>
          <p:cNvPr id="64" name="Rectangle 63"/>
          <p:cNvSpPr/>
          <p:nvPr/>
        </p:nvSpPr>
        <p:spPr>
          <a:xfrm>
            <a:off x="3229184" y="3470217"/>
            <a:ext cx="1306091" cy="3017615"/>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3267519" y="3575869"/>
            <a:ext cx="1210589" cy="400110"/>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rPr>
              <a:t>应用程序</a:t>
            </a:r>
          </a:p>
        </p:txBody>
      </p:sp>
      <p:sp>
        <p:nvSpPr>
          <p:cNvPr id="35" name="TextBox 34"/>
          <p:cNvSpPr txBox="1"/>
          <p:nvPr/>
        </p:nvSpPr>
        <p:spPr>
          <a:xfrm>
            <a:off x="3267519" y="3995738"/>
            <a:ext cx="1210589" cy="400110"/>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rPr>
              <a:t>数据处理</a:t>
            </a:r>
          </a:p>
        </p:txBody>
      </p:sp>
      <p:sp>
        <p:nvSpPr>
          <p:cNvPr id="36" name="TextBox 35"/>
          <p:cNvSpPr txBox="1"/>
          <p:nvPr/>
        </p:nvSpPr>
        <p:spPr>
          <a:xfrm>
            <a:off x="3246080" y="4474407"/>
            <a:ext cx="1210589" cy="400110"/>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rPr>
              <a:t>数据管理</a:t>
            </a:r>
          </a:p>
        </p:txBody>
      </p:sp>
      <p:sp>
        <p:nvSpPr>
          <p:cNvPr id="40" name="TextBox 39"/>
          <p:cNvSpPr txBox="1"/>
          <p:nvPr/>
        </p:nvSpPr>
        <p:spPr>
          <a:xfrm>
            <a:off x="3267519" y="5406082"/>
            <a:ext cx="1210589" cy="400110"/>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rPr>
              <a:t>资源管理</a:t>
            </a:r>
          </a:p>
        </p:txBody>
      </p:sp>
      <p:sp>
        <p:nvSpPr>
          <p:cNvPr id="41" name="TextBox 40"/>
          <p:cNvSpPr txBox="1"/>
          <p:nvPr/>
        </p:nvSpPr>
        <p:spPr>
          <a:xfrm>
            <a:off x="3267519" y="5841501"/>
            <a:ext cx="1210589" cy="646331"/>
          </a:xfrm>
          <a:prstGeom prst="rect">
            <a:avLst/>
          </a:prstGeom>
          <a:noFill/>
        </p:spPr>
        <p:txBody>
          <a:bodyPr wrap="none" rtlCol="0">
            <a:spAutoFit/>
          </a:bodyPr>
          <a:lstStyle/>
          <a:p>
            <a:pPr algn="ctr">
              <a:lnSpc>
                <a:spcPct val="90000"/>
              </a:lnSpc>
            </a:pPr>
            <a:r>
              <a:rPr lang="zh-CN" altLang="en-US" sz="2000" dirty="0">
                <a:effectLst>
                  <a:outerShdw blurRad="38100" dist="38100" dir="2700000" algn="tl">
                    <a:srgbClr val="000000">
                      <a:alpha val="43137"/>
                    </a:srgbClr>
                  </a:outerShdw>
                </a:effectLst>
              </a:rPr>
              <a:t>传统</a:t>
            </a:r>
            <a:br>
              <a:rPr lang="en-US" altLang="zh-CN" sz="2000" dirty="0">
                <a:effectLst>
                  <a:outerShdw blurRad="38100" dist="38100" dir="2700000" algn="tl">
                    <a:srgbClr val="000000">
                      <a:alpha val="43137"/>
                    </a:srgbClr>
                  </a:outerShdw>
                </a:effectLst>
              </a:rPr>
            </a:br>
            <a:r>
              <a:rPr lang="zh-CN" altLang="en-US" sz="2000" dirty="0">
                <a:effectLst>
                  <a:outerShdw blurRad="38100" dist="38100" dir="2700000" algn="tl">
                    <a:srgbClr val="000000">
                      <a:alpha val="43137"/>
                    </a:srgbClr>
                  </a:outerShdw>
                </a:effectLst>
              </a:rPr>
              <a:t>操作系统</a:t>
            </a:r>
          </a:p>
        </p:txBody>
      </p:sp>
      <p:sp>
        <p:nvSpPr>
          <p:cNvPr id="54" name="TextBox 53"/>
          <p:cNvSpPr txBox="1"/>
          <p:nvPr/>
        </p:nvSpPr>
        <p:spPr>
          <a:xfrm>
            <a:off x="3229187" y="4971534"/>
            <a:ext cx="1210589" cy="400110"/>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rPr>
              <a:t>文件系统</a:t>
            </a:r>
          </a:p>
        </p:txBody>
      </p:sp>
      <p:sp>
        <p:nvSpPr>
          <p:cNvPr id="33" name="TextBox 32"/>
          <p:cNvSpPr txBox="1"/>
          <p:nvPr/>
        </p:nvSpPr>
        <p:spPr>
          <a:xfrm>
            <a:off x="205445" y="5014787"/>
            <a:ext cx="1110245" cy="923330"/>
          </a:xfrm>
          <a:prstGeom prst="rect">
            <a:avLst/>
          </a:prstGeom>
          <a:noFill/>
        </p:spPr>
        <p:txBody>
          <a:bodyPr wrap="square" rtlCol="0">
            <a:spAutoFit/>
          </a:bodyPr>
          <a:lstStyle/>
          <a:p>
            <a:pPr algn="r"/>
            <a:r>
              <a:rPr lang="zh-CN" altLang="en-US" sz="1800" dirty="0"/>
              <a:t>谷歌</a:t>
            </a:r>
            <a:endParaRPr lang="en-US" altLang="zh-CN" sz="1800" dirty="0"/>
          </a:p>
          <a:p>
            <a:pPr algn="r"/>
            <a:r>
              <a:rPr lang="zh-CN" altLang="en-US" sz="1800" dirty="0"/>
              <a:t>数据中心操作系统</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589" y="4444559"/>
            <a:ext cx="540000" cy="540000"/>
          </a:xfrm>
          <a:prstGeom prst="rect">
            <a:avLst/>
          </a:prstGeom>
          <a:effectLst>
            <a:outerShdw blurRad="63500" sx="102000" sy="102000" algn="ctr" rotWithShape="0">
              <a:prstClr val="black">
                <a:alpha val="40000"/>
              </a:prstClr>
            </a:outerShdw>
          </a:effectLst>
        </p:spPr>
      </p:pic>
      <p:sp>
        <p:nvSpPr>
          <p:cNvPr id="10" name="Rectangle 9"/>
          <p:cNvSpPr/>
          <p:nvPr/>
        </p:nvSpPr>
        <p:spPr>
          <a:xfrm>
            <a:off x="1381087" y="4016064"/>
            <a:ext cx="3240000" cy="253658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Slide Number Placeholder 2"/>
          <p:cNvSpPr>
            <a:spLocks noGrp="1"/>
          </p:cNvSpPr>
          <p:nvPr>
            <p:ph type="sldNum" sz="quarter" idx="12"/>
          </p:nvPr>
        </p:nvSpPr>
        <p:spPr>
          <a:xfrm>
            <a:off x="7086600" y="0"/>
            <a:ext cx="2057400" cy="365125"/>
          </a:xfrm>
        </p:spPr>
        <p:txBody>
          <a:bodyPr/>
          <a:lstStyle/>
          <a:p>
            <a:fld id="{1173A4EB-D503-A54B-8136-8C7471392950}" type="slidenum">
              <a:rPr kumimoji="1" lang="zh-CN" altLang="en-US" sz="2800" b="1" smtClean="0"/>
              <a:t>11</a:t>
            </a:fld>
            <a:endParaRPr kumimoji="1" lang="zh-CN" altLang="en-US" sz="2800" b="1"/>
          </a:p>
        </p:txBody>
      </p:sp>
      <p:sp>
        <p:nvSpPr>
          <p:cNvPr id="18" name="TextBox 17"/>
          <p:cNvSpPr txBox="1"/>
          <p:nvPr/>
        </p:nvSpPr>
        <p:spPr>
          <a:xfrm>
            <a:off x="7795681" y="2367822"/>
            <a:ext cx="184731" cy="308418"/>
          </a:xfrm>
          <a:prstGeom prst="rect">
            <a:avLst/>
          </a:prstGeom>
          <a:noFill/>
        </p:spPr>
        <p:txBody>
          <a:bodyPr wrap="none" rtlCol="0">
            <a:spAutoFit/>
          </a:bodyPr>
          <a:lstStyle/>
          <a:p>
            <a:endParaRPr lang="en-US" dirty="0"/>
          </a:p>
        </p:txBody>
      </p:sp>
      <p:sp>
        <p:nvSpPr>
          <p:cNvPr id="52" name="TextBox 51"/>
          <p:cNvSpPr txBox="1"/>
          <p:nvPr/>
        </p:nvSpPr>
        <p:spPr>
          <a:xfrm>
            <a:off x="7795681" y="2367822"/>
            <a:ext cx="184731" cy="308418"/>
          </a:xfrm>
          <a:prstGeom prst="rect">
            <a:avLst/>
          </a:prstGeom>
          <a:noFill/>
        </p:spPr>
        <p:txBody>
          <a:bodyPr wrap="none" rtlCol="0">
            <a:spAutoFit/>
          </a:bodyPr>
          <a:lstStyle/>
          <a:p>
            <a:endParaRPr lang="en-US" dirty="0"/>
          </a:p>
        </p:txBody>
      </p:sp>
      <p:grpSp>
        <p:nvGrpSpPr>
          <p:cNvPr id="53" name="Group 52"/>
          <p:cNvGrpSpPr/>
          <p:nvPr/>
        </p:nvGrpSpPr>
        <p:grpSpPr>
          <a:xfrm>
            <a:off x="4823868" y="1497404"/>
            <a:ext cx="4234787" cy="5233896"/>
            <a:chOff x="4867691" y="1497404"/>
            <a:chExt cx="4234787" cy="5233896"/>
          </a:xfrm>
        </p:grpSpPr>
        <p:cxnSp>
          <p:nvCxnSpPr>
            <p:cNvPr id="55" name="Straight Arrow Connector 54"/>
            <p:cNvCxnSpPr/>
            <p:nvPr/>
          </p:nvCxnSpPr>
          <p:spPr>
            <a:xfrm flipV="1">
              <a:off x="7914443" y="2533052"/>
              <a:ext cx="1359" cy="3852281"/>
            </a:xfrm>
            <a:prstGeom prst="straightConnector1">
              <a:avLst/>
            </a:prstGeom>
            <a:ln w="50800">
              <a:solidFill>
                <a:srgbClr val="0000FF"/>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8493029" y="3016739"/>
              <a:ext cx="8051" cy="2655201"/>
            </a:xfrm>
            <a:prstGeom prst="straightConnector1">
              <a:avLst/>
            </a:prstGeom>
            <a:ln w="50800">
              <a:solidFill>
                <a:srgbClr val="0000FF"/>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130608" y="1497404"/>
              <a:ext cx="3420627" cy="461665"/>
            </a:xfrm>
            <a:prstGeom prst="rect">
              <a:avLst/>
            </a:prstGeom>
          </p:spPr>
          <p:txBody>
            <a:bodyPr wrap="square">
              <a:spAutoFit/>
            </a:bodyPr>
            <a:lstStyle/>
            <a:p>
              <a:pPr marL="1527175" indent="-1527175"/>
              <a:r>
                <a:rPr lang="zh-CN" altLang="en-US" sz="2400" b="1" dirty="0">
                  <a:effectLst>
                    <a:outerShdw blurRad="38100" dist="38100" dir="2700000" algn="tl">
                      <a:srgbClr val="000000">
                        <a:alpha val="43137"/>
                      </a:srgbClr>
                    </a:outerShdw>
                  </a:effectLst>
                </a:rPr>
                <a:t>问题</a:t>
              </a:r>
              <a:r>
                <a:rPr lang="zh-CN" altLang="en-US" sz="2400" dirty="0"/>
                <a:t>：</a:t>
              </a:r>
              <a:r>
                <a:rPr lang="zh-CN" altLang="en-US" sz="2400" b="1" dirty="0">
                  <a:solidFill>
                    <a:srgbClr val="0000FF"/>
                  </a:solidFill>
                </a:rPr>
                <a:t>时延高、不可控</a:t>
              </a:r>
              <a:endParaRPr lang="en-US" altLang="zh-CN" sz="2400" dirty="0"/>
            </a:p>
          </p:txBody>
        </p:sp>
        <p:pic>
          <p:nvPicPr>
            <p:cNvPr id="68" name="Picture 67"/>
            <p:cNvPicPr>
              <a:picLocks noChangeAspect="1"/>
            </p:cNvPicPr>
            <p:nvPr/>
          </p:nvPicPr>
          <p:blipFill>
            <a:blip r:embed="rId5"/>
            <a:stretch>
              <a:fillRect/>
            </a:stretch>
          </p:blipFill>
          <p:spPr>
            <a:xfrm>
              <a:off x="4893518" y="2573816"/>
              <a:ext cx="2900693" cy="4157484"/>
            </a:xfrm>
            <a:prstGeom prst="rect">
              <a:avLst/>
            </a:prstGeom>
          </p:spPr>
        </p:pic>
        <p:sp>
          <p:nvSpPr>
            <p:cNvPr id="70" name="TextBox 69"/>
            <p:cNvSpPr txBox="1"/>
            <p:nvPr/>
          </p:nvSpPr>
          <p:spPr>
            <a:xfrm>
              <a:off x="7980412" y="3675996"/>
              <a:ext cx="467827" cy="1569660"/>
            </a:xfrm>
            <a:prstGeom prst="rect">
              <a:avLst/>
            </a:prstGeom>
            <a:noFill/>
          </p:spPr>
          <p:txBody>
            <a:bodyPr wrap="square" rtlCol="0">
              <a:spAutoFit/>
            </a:bodyPr>
            <a:lstStyle/>
            <a:p>
              <a:r>
                <a:rPr lang="zh-CN" altLang="en-US" sz="1600" dirty="0"/>
                <a:t>穿越</a:t>
              </a:r>
              <a:endParaRPr lang="en-US" altLang="zh-CN" sz="1600" dirty="0"/>
            </a:p>
            <a:p>
              <a:r>
                <a:rPr lang="en-US" sz="1600" b="1" dirty="0"/>
                <a:t>60</a:t>
              </a:r>
              <a:r>
                <a:rPr lang="zh-CN" altLang="en-US" sz="1600" dirty="0"/>
                <a:t>层调用</a:t>
              </a:r>
              <a:endParaRPr lang="en-US" sz="1600" dirty="0"/>
            </a:p>
          </p:txBody>
        </p:sp>
        <p:sp>
          <p:nvSpPr>
            <p:cNvPr id="71" name="TextBox 70"/>
            <p:cNvSpPr txBox="1"/>
            <p:nvPr/>
          </p:nvSpPr>
          <p:spPr>
            <a:xfrm>
              <a:off x="7995268" y="5720326"/>
              <a:ext cx="1107210" cy="78880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zh-CN" altLang="en-US" sz="1600" dirty="0"/>
                <a:t>设备：</a:t>
              </a:r>
              <a:endParaRPr lang="en-US" altLang="zh-CN" sz="1600" dirty="0"/>
            </a:p>
            <a:p>
              <a:pPr>
                <a:lnSpc>
                  <a:spcPct val="150000"/>
                </a:lnSpc>
              </a:pPr>
              <a:r>
                <a:rPr lang="en-US" sz="1600" b="1" dirty="0"/>
                <a:t>100</a:t>
              </a:r>
              <a:r>
                <a:rPr lang="zh-CN" altLang="en-US" sz="1600" b="1" dirty="0"/>
                <a:t>微秒</a:t>
              </a:r>
              <a:endParaRPr lang="en-US" sz="1600" b="1" dirty="0"/>
            </a:p>
          </p:txBody>
        </p:sp>
        <p:sp>
          <p:nvSpPr>
            <p:cNvPr id="72" name="TextBox 71"/>
            <p:cNvSpPr txBox="1"/>
            <p:nvPr/>
          </p:nvSpPr>
          <p:spPr>
            <a:xfrm>
              <a:off x="4867691" y="2056601"/>
              <a:ext cx="2960298" cy="400110"/>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altLang="zh-CN" sz="2000" b="1" dirty="0"/>
                <a:t>Hadoop</a:t>
              </a:r>
              <a:r>
                <a:rPr lang="zh-CN" altLang="en-US" sz="2000" b="1" dirty="0"/>
                <a:t>存储栈</a:t>
              </a:r>
              <a:endParaRPr lang="en-US" sz="2000" b="1" dirty="0"/>
            </a:p>
          </p:txBody>
        </p:sp>
        <p:sp>
          <p:nvSpPr>
            <p:cNvPr id="73" name="TextBox 72"/>
            <p:cNvSpPr txBox="1"/>
            <p:nvPr/>
          </p:nvSpPr>
          <p:spPr>
            <a:xfrm>
              <a:off x="7980412" y="2100092"/>
              <a:ext cx="1059554" cy="8758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150000"/>
                </a:lnSpc>
              </a:pPr>
              <a:r>
                <a:rPr lang="zh-CN" altLang="en-US" sz="1800" dirty="0"/>
                <a:t>操作：</a:t>
              </a:r>
              <a:endParaRPr lang="en-US" altLang="zh-CN" sz="1800" dirty="0"/>
            </a:p>
            <a:p>
              <a:pPr>
                <a:lnSpc>
                  <a:spcPct val="150000"/>
                </a:lnSpc>
              </a:pPr>
              <a:r>
                <a:rPr lang="en-US" sz="1800" b="1" dirty="0"/>
                <a:t>100</a:t>
              </a:r>
              <a:r>
                <a:rPr lang="zh-CN" altLang="en-US" sz="1800" b="1" dirty="0"/>
                <a:t>毫秒</a:t>
              </a:r>
              <a:endParaRPr lang="en-US" sz="1800" b="1" dirty="0"/>
            </a:p>
          </p:txBody>
        </p:sp>
        <p:sp>
          <p:nvSpPr>
            <p:cNvPr id="74" name="TextBox 73"/>
            <p:cNvSpPr txBox="1"/>
            <p:nvPr/>
          </p:nvSpPr>
          <p:spPr>
            <a:xfrm>
              <a:off x="8525063" y="3693822"/>
              <a:ext cx="577415" cy="1569660"/>
            </a:xfrm>
            <a:prstGeom prst="rect">
              <a:avLst/>
            </a:prstGeom>
            <a:noFill/>
          </p:spPr>
          <p:txBody>
            <a:bodyPr wrap="square" rtlCol="0">
              <a:spAutoFit/>
            </a:bodyPr>
            <a:lstStyle/>
            <a:p>
              <a:r>
                <a:rPr lang="zh-CN" altLang="en-US" sz="1600" dirty="0"/>
                <a:t>时延放大</a:t>
              </a:r>
              <a:endParaRPr lang="en-US" altLang="zh-CN" sz="1600" dirty="0"/>
            </a:p>
            <a:p>
              <a:r>
                <a:rPr lang="zh-CN" altLang="en-US" sz="1600" b="1" dirty="0"/>
                <a:t>千倍</a:t>
              </a:r>
              <a:endParaRPr lang="en-US" sz="1600" dirty="0"/>
            </a:p>
          </p:txBody>
        </p:sp>
      </p:grpSp>
    </p:spTree>
    <p:extLst>
      <p:ext uri="{BB962C8B-B14F-4D97-AF65-F5344CB8AC3E}">
        <p14:creationId xmlns:p14="http://schemas.microsoft.com/office/powerpoint/2010/main" val="200145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20787"/>
            <a:ext cx="288000" cy="57606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a:latin typeface="Consolas" pitchFamily="49" charset="0"/>
              <a:cs typeface="Consolas" pitchFamily="49" charset="0"/>
            </a:endParaRPr>
          </a:p>
        </p:txBody>
      </p:sp>
      <p:sp>
        <p:nvSpPr>
          <p:cNvPr id="4" name="Slide Number Placeholder 3"/>
          <p:cNvSpPr>
            <a:spLocks noGrp="1"/>
          </p:cNvSpPr>
          <p:nvPr>
            <p:ph type="sldNum" sz="quarter" idx="12"/>
          </p:nvPr>
        </p:nvSpPr>
        <p:spPr>
          <a:xfrm>
            <a:off x="8368145" y="6376243"/>
            <a:ext cx="596343" cy="365125"/>
          </a:xfrm>
        </p:spPr>
        <p:txBody>
          <a:bodyPr/>
          <a:lstStyle/>
          <a:p>
            <a:fld id="{BF9A1D82-A967-4BC1-A576-AD1CE0B149C9}" type="slidenum">
              <a:rPr lang="zh-CN" altLang="en-US" sz="1800" smtClean="0">
                <a:solidFill>
                  <a:schemeClr val="tx1"/>
                </a:solidFill>
                <a:latin typeface="Century Gothic" pitchFamily="34" charset="0"/>
              </a:rPr>
              <a:t>12</a:t>
            </a:fld>
            <a:endParaRPr lang="zh-CN" altLang="en-US" sz="1800" dirty="0">
              <a:solidFill>
                <a:schemeClr val="tx1"/>
              </a:solidFill>
              <a:latin typeface="Century Gothic" pitchFamily="34" charset="0"/>
            </a:endParaRPr>
          </a:p>
        </p:txBody>
      </p:sp>
      <p:sp>
        <p:nvSpPr>
          <p:cNvPr id="7" name="标题 1"/>
          <p:cNvSpPr>
            <a:spLocks noGrp="1"/>
          </p:cNvSpPr>
          <p:nvPr>
            <p:ph type="title"/>
          </p:nvPr>
        </p:nvSpPr>
        <p:spPr>
          <a:xfrm>
            <a:off x="288000" y="0"/>
            <a:ext cx="8856000" cy="1417638"/>
          </a:xfrm>
        </p:spPr>
        <p:txBody>
          <a:bodyPr vert="horz" lIns="91440" tIns="45720" rIns="91440" bIns="45720" rtlCol="0" anchor="ctr">
            <a:normAutofit/>
          </a:bodyPr>
          <a:lstStyle/>
          <a:p>
            <a:pPr algn="l"/>
            <a:r>
              <a:rPr lang="zh-CN" altLang="en-US" sz="3600" dirty="0">
                <a:effectLst>
                  <a:outerShdw blurRad="38100" dist="38100" dir="2700000" algn="tl">
                    <a:srgbClr val="000000">
                      <a:alpha val="43137"/>
                    </a:srgbClr>
                  </a:outerShdw>
                </a:effectLst>
                <a:latin typeface="Century Gothic" pitchFamily="34" charset="0"/>
                <a:ea typeface="Verdana" pitchFamily="34" charset="0"/>
                <a:cs typeface="Verdana" pitchFamily="34" charset="0"/>
              </a:rPr>
              <a:t>例子：当前事务处理时间分布</a:t>
            </a:r>
            <a:endParaRPr lang="zh-TW" altLang="en-US" sz="3600" dirty="0">
              <a:effectLst>
                <a:outerShdw blurRad="38100" dist="38100" dir="2700000" algn="tl">
                  <a:srgbClr val="000000">
                    <a:alpha val="43137"/>
                  </a:srgbClr>
                </a:outerShdw>
              </a:effectLst>
              <a:latin typeface="Century Gothic" pitchFamily="34" charset="0"/>
              <a:ea typeface="Verdana" pitchFamily="34" charset="0"/>
              <a:cs typeface="Verdana" pitchFamily="34" charset="0"/>
            </a:endParaRPr>
          </a:p>
        </p:txBody>
      </p:sp>
      <p:sp>
        <p:nvSpPr>
          <p:cNvPr id="9" name="文本框 8"/>
          <p:cNvSpPr txBox="1"/>
          <p:nvPr/>
        </p:nvSpPr>
        <p:spPr>
          <a:xfrm>
            <a:off x="503532" y="1520205"/>
            <a:ext cx="8028956" cy="1292662"/>
          </a:xfrm>
          <a:prstGeom prst="rect">
            <a:avLst/>
          </a:prstGeom>
          <a:noFill/>
        </p:spPr>
        <p:txBody>
          <a:bodyPr wrap="square" rtlCol="0">
            <a:spAutoFit/>
          </a:bodyPr>
          <a:lstStyle/>
          <a:p>
            <a:pPr marL="357188" indent="-357188"/>
            <a:r>
              <a:rPr kumimoji="1" lang="zh-CN" altLang="en-US" sz="2600" dirty="0"/>
              <a:t>用于有用数据处理的时间仅占总执行时间的</a:t>
            </a:r>
            <a:r>
              <a:rPr kumimoji="1" lang="en-US" altLang="zh-CN" sz="2600" dirty="0"/>
              <a:t>4%</a:t>
            </a:r>
            <a:r>
              <a:rPr kumimoji="1" lang="en-US" altLang="zh-CN" sz="2600" baseline="30000" dirty="0"/>
              <a:t>1</a:t>
            </a:r>
          </a:p>
          <a:p>
            <a:pPr algn="r"/>
            <a:r>
              <a:rPr kumimoji="1" lang="en-US" altLang="zh-CN" sz="2600" dirty="0"/>
              <a:t>-- Michael </a:t>
            </a:r>
            <a:r>
              <a:rPr kumimoji="1" lang="en-US" altLang="zh-CN" sz="2600" i="1" dirty="0" err="1"/>
              <a:t>Stonebraker</a:t>
            </a:r>
            <a:endParaRPr kumimoji="1" lang="en-US" altLang="zh-CN" sz="2600" i="1" dirty="0"/>
          </a:p>
          <a:p>
            <a:pPr algn="r"/>
            <a:r>
              <a:rPr kumimoji="1" lang="en-US" altLang="zh-CN" sz="2600" i="1" dirty="0"/>
              <a:t>MIT</a:t>
            </a:r>
            <a:r>
              <a:rPr kumimoji="1" lang="zh-CN" altLang="en-US" sz="2600" i="1" dirty="0"/>
              <a:t>教授、</a:t>
            </a:r>
            <a:r>
              <a:rPr kumimoji="1" lang="en-US" altLang="zh-CN" sz="2600" i="1" dirty="0"/>
              <a:t>2013</a:t>
            </a:r>
            <a:r>
              <a:rPr kumimoji="1" lang="zh-CN" altLang="en-US" sz="2600" i="1" dirty="0"/>
              <a:t>年图灵奖得主</a:t>
            </a:r>
            <a:endParaRPr kumimoji="1" lang="en-US" altLang="zh-CN" sz="2600" i="1" dirty="0"/>
          </a:p>
        </p:txBody>
      </p:sp>
      <p:sp>
        <p:nvSpPr>
          <p:cNvPr id="10" name="TextBox 47"/>
          <p:cNvSpPr txBox="1"/>
          <p:nvPr/>
        </p:nvSpPr>
        <p:spPr>
          <a:xfrm>
            <a:off x="35496" y="6505599"/>
            <a:ext cx="8125542" cy="307777"/>
          </a:xfrm>
          <a:prstGeom prst="rect">
            <a:avLst/>
          </a:prstGeom>
          <a:noFill/>
        </p:spPr>
        <p:txBody>
          <a:bodyPr wrap="square" rtlCol="0">
            <a:spAutoFit/>
          </a:bodyPr>
          <a:lstStyle/>
          <a:p>
            <a:r>
              <a:rPr lang="en-US" altLang="zh-CN" sz="1400" baseline="30000" dirty="0">
                <a:solidFill>
                  <a:srgbClr val="FF0066"/>
                </a:solidFill>
              </a:rPr>
              <a:t>1</a:t>
            </a:r>
            <a:r>
              <a:rPr lang="en-US" altLang="zh-CN" sz="1400" dirty="0"/>
              <a:t> “The Traditional RDBMS Wisdom is All Wrong. http://</a:t>
            </a:r>
            <a:r>
              <a:rPr lang="en-US" altLang="zh-CN" sz="1400" dirty="0" err="1"/>
              <a:t>hpts.ws</a:t>
            </a:r>
            <a:r>
              <a:rPr lang="en-US" altLang="zh-CN" sz="1400" dirty="0"/>
              <a:t>/papers/2013/</a:t>
            </a:r>
            <a:r>
              <a:rPr lang="en-US" altLang="zh-CN" sz="1400" dirty="0" err="1"/>
              <a:t>allwrong.pdf</a:t>
            </a:r>
            <a:r>
              <a:rPr lang="en-US" altLang="zh-CN" sz="1400" dirty="0"/>
              <a:t>. 2013”</a:t>
            </a:r>
            <a:endParaRPr lang="en-US" altLang="zh-CN" sz="1400" baseline="30000" dirty="0">
              <a:effectLst/>
            </a:endParaRPr>
          </a:p>
        </p:txBody>
      </p:sp>
      <p:pic>
        <p:nvPicPr>
          <p:cNvPr id="12" name="Picture 24">
            <a:extLst>
              <a:ext uri="{FF2B5EF4-FFF2-40B4-BE49-F238E27FC236}">
                <a16:creationId xmlns:a16="http://schemas.microsoft.com/office/drawing/2014/main" id="{378687B9-EC1E-504C-AC9A-A73F7413FED7}"/>
              </a:ext>
            </a:extLst>
          </p:cNvPr>
          <p:cNvPicPr>
            <a:picLocks noChangeAspect="1"/>
          </p:cNvPicPr>
          <p:nvPr/>
        </p:nvPicPr>
        <p:blipFill rotWithShape="1">
          <a:blip r:embed="rId3"/>
          <a:srcRect l="14611" t="561" r="22785" b="2362"/>
          <a:stretch/>
        </p:blipFill>
        <p:spPr>
          <a:xfrm>
            <a:off x="503532" y="2915434"/>
            <a:ext cx="3099786" cy="3148597"/>
          </a:xfrm>
          <a:prstGeom prst="rect">
            <a:avLst/>
          </a:prstGeom>
          <a:ln>
            <a:noFill/>
          </a:ln>
        </p:spPr>
      </p:pic>
      <p:pic>
        <p:nvPicPr>
          <p:cNvPr id="14" name="Picture 13">
            <a:extLst>
              <a:ext uri="{FF2B5EF4-FFF2-40B4-BE49-F238E27FC236}">
                <a16:creationId xmlns:a16="http://schemas.microsoft.com/office/drawing/2014/main" id="{D5077DCF-BF45-1349-9327-908F74D22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4856" y="3117273"/>
            <a:ext cx="5299144" cy="2271741"/>
          </a:xfrm>
          <a:prstGeom prst="rect">
            <a:avLst/>
          </a:prstGeom>
        </p:spPr>
      </p:pic>
    </p:spTree>
    <p:extLst>
      <p:ext uri="{BB962C8B-B14F-4D97-AF65-F5344CB8AC3E}">
        <p14:creationId xmlns:p14="http://schemas.microsoft.com/office/powerpoint/2010/main" val="367212517"/>
      </p:ext>
    </p:extLst>
  </p:cSld>
  <p:clrMapOvr>
    <a:masterClrMapping/>
  </p:clrMapOvr>
  <mc:AlternateContent xmlns:mc="http://schemas.openxmlformats.org/markup-compatibility/2006" xmlns:p14="http://schemas.microsoft.com/office/powerpoint/2010/main">
    <mc:Choice Requires="p14">
      <p:transition spd="slow" p14:dur="2000" advTm="203"/>
    </mc:Choice>
    <mc:Fallback xmlns="">
      <p:transition xmlns:p14="http://schemas.microsoft.com/office/powerpoint/2010/main" spd="slow" advTm="20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7340" t="24110" r="11244" b="20508"/>
          <a:stretch/>
        </p:blipFill>
        <p:spPr>
          <a:xfrm flipH="1" flipV="1">
            <a:off x="1417606" y="3091149"/>
            <a:ext cx="1588758" cy="723672"/>
          </a:xfrm>
          <a:prstGeom prst="rect">
            <a:avLst/>
          </a:prstGeom>
        </p:spPr>
      </p:pic>
      <p:grpSp>
        <p:nvGrpSpPr>
          <p:cNvPr id="3" name="Group 2"/>
          <p:cNvGrpSpPr/>
          <p:nvPr/>
        </p:nvGrpSpPr>
        <p:grpSpPr>
          <a:xfrm>
            <a:off x="628649" y="1723296"/>
            <a:ext cx="8085583" cy="4576563"/>
            <a:chOff x="628649" y="1723296"/>
            <a:chExt cx="8085583" cy="4576563"/>
          </a:xfrm>
        </p:grpSpPr>
        <p:sp>
          <p:nvSpPr>
            <p:cNvPr id="13" name="内容占位符 2"/>
            <p:cNvSpPr txBox="1">
              <a:spLocks/>
            </p:cNvSpPr>
            <p:nvPr/>
          </p:nvSpPr>
          <p:spPr>
            <a:xfrm>
              <a:off x="628649" y="1723296"/>
              <a:ext cx="8085583" cy="26495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20688">
                <a:lnSpc>
                  <a:spcPct val="100000"/>
                </a:lnSpc>
                <a:buClr>
                  <a:srgbClr val="FF0066"/>
                </a:buClr>
                <a:buSzPct val="80000"/>
                <a:buFont typeface="Century Gothic" panose="020B0502020202020204" pitchFamily="34" charset="0"/>
                <a:buChar char="►"/>
              </a:pPr>
              <a:endParaRPr lang="zh-CN" altLang="en-US" sz="2600" dirty="0"/>
            </a:p>
          </p:txBody>
        </p:sp>
        <p:sp>
          <p:nvSpPr>
            <p:cNvPr id="29" name="TextBox 28"/>
            <p:cNvSpPr txBox="1"/>
            <p:nvPr/>
          </p:nvSpPr>
          <p:spPr>
            <a:xfrm>
              <a:off x="5980569" y="5991441"/>
              <a:ext cx="184731" cy="308418"/>
            </a:xfrm>
            <a:prstGeom prst="rect">
              <a:avLst/>
            </a:prstGeom>
            <a:noFill/>
          </p:spPr>
          <p:txBody>
            <a:bodyPr wrap="none" rtlCol="0">
              <a:spAutoFit/>
            </a:bodyPr>
            <a:lstStyle/>
            <a:p>
              <a:endParaRPr lang="zh-CN" altLang="en-US" dirty="0">
                <a:solidFill>
                  <a:srgbClr val="FF0066"/>
                </a:solidFill>
              </a:endParaRPr>
            </a:p>
          </p:txBody>
        </p:sp>
      </p:grpSp>
      <p:cxnSp>
        <p:nvCxnSpPr>
          <p:cNvPr id="21" name="Straight Connector 20"/>
          <p:cNvCxnSpPr/>
          <p:nvPr/>
        </p:nvCxnSpPr>
        <p:spPr>
          <a:xfrm flipV="1">
            <a:off x="371180" y="2166806"/>
            <a:ext cx="8388000"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747167" y="1193425"/>
            <a:ext cx="2359227" cy="830997"/>
          </a:xfrm>
          <a:prstGeom prst="rect">
            <a:avLst/>
          </a:prstGeom>
          <a:solidFill>
            <a:schemeClr val="accent4">
              <a:lumMod val="20000"/>
              <a:lumOff val="80000"/>
            </a:schemeClr>
          </a:solidFill>
          <a:ln w="28575">
            <a:solidFill>
              <a:srgbClr val="000000"/>
            </a:solidFill>
          </a:ln>
        </p:spPr>
        <p:txBody>
          <a:bodyPr wrap="square">
            <a:spAutoFit/>
          </a:bodyPr>
          <a:lstStyle/>
          <a:p>
            <a:pPr algn="ctr"/>
            <a:r>
              <a:rPr lang="zh-CN" altLang="en-US" sz="2400" dirty="0">
                <a:solidFill>
                  <a:prstClr val="black"/>
                </a:solidFill>
                <a:latin typeface="微软雅黑" panose="020B0503020204020204" pitchFamily="34" charset="-122"/>
                <a:ea typeface="微软雅黑" panose="020B0503020204020204" pitchFamily="34" charset="-122"/>
              </a:rPr>
              <a:t>低效抽象</a:t>
            </a:r>
            <a:r>
              <a:rPr lang="zh-CN" altLang="en-US" sz="2400" b="1" dirty="0">
                <a:solidFill>
                  <a:srgbClr val="FF0066"/>
                </a:solidFill>
                <a:latin typeface="微软雅黑" panose="020B0503020204020204" pitchFamily="34" charset="-122"/>
                <a:ea typeface="微软雅黑" panose="020B0503020204020204" pitchFamily="34" charset="-122"/>
              </a:rPr>
              <a:t>掩盖</a:t>
            </a:r>
            <a:br>
              <a:rPr lang="en-US" altLang="zh-CN" sz="2400" b="1" dirty="0">
                <a:solidFill>
                  <a:srgbClr val="FF0066"/>
                </a:solidFill>
                <a:latin typeface="微软雅黑" panose="020B0503020204020204" pitchFamily="34" charset="-122"/>
                <a:ea typeface="微软雅黑" panose="020B0503020204020204" pitchFamily="34" charset="-122"/>
              </a:rPr>
            </a:br>
            <a:r>
              <a:rPr lang="zh-CN" altLang="en-US" sz="2400" dirty="0">
                <a:solidFill>
                  <a:prstClr val="black"/>
                </a:solidFill>
                <a:latin typeface="微软雅黑" panose="020B0503020204020204" pitchFamily="34" charset="-122"/>
                <a:ea typeface="微软雅黑" panose="020B0503020204020204" pitchFamily="34" charset="-122"/>
              </a:rPr>
              <a:t>硬件低时延能力</a:t>
            </a:r>
            <a:endParaRPr lang="zh-CN" altLang="en-US" sz="1400" dirty="0">
              <a:latin typeface="微软雅黑" panose="020B0503020204020204" pitchFamily="34" charset="-122"/>
              <a:ea typeface="微软雅黑" panose="020B0503020204020204" pitchFamily="34" charset="-122"/>
            </a:endParaRPr>
          </a:p>
        </p:txBody>
      </p:sp>
      <p:sp>
        <p:nvSpPr>
          <p:cNvPr id="24" name="Rectangle 23"/>
          <p:cNvSpPr/>
          <p:nvPr/>
        </p:nvSpPr>
        <p:spPr>
          <a:xfrm>
            <a:off x="628649" y="1193425"/>
            <a:ext cx="2473101" cy="830997"/>
          </a:xfrm>
          <a:prstGeom prst="rect">
            <a:avLst/>
          </a:prstGeom>
          <a:solidFill>
            <a:schemeClr val="accent4">
              <a:lumMod val="20000"/>
              <a:lumOff val="80000"/>
            </a:schemeClr>
          </a:solidFill>
          <a:ln w="28575">
            <a:solidFill>
              <a:srgbClr val="000000"/>
            </a:solidFill>
          </a:ln>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数据中心硬件</a:t>
            </a:r>
            <a:endParaRPr lang="en-US" altLang="zh-CN" sz="2400" dirty="0">
              <a:latin typeface="微软雅黑" panose="020B0503020204020204" pitchFamily="34" charset="-122"/>
              <a:ea typeface="微软雅黑" panose="020B0503020204020204" pitchFamily="34" charset="-122"/>
            </a:endParaRPr>
          </a:p>
          <a:p>
            <a:pPr algn="ctr"/>
            <a:r>
              <a:rPr lang="zh-CN" altLang="en-US" sz="2400" dirty="0">
                <a:latin typeface="微软雅黑" panose="020B0503020204020204" pitchFamily="34" charset="-122"/>
                <a:ea typeface="微软雅黑" panose="020B0503020204020204" pitchFamily="34" charset="-122"/>
              </a:rPr>
              <a:t>走向</a:t>
            </a:r>
            <a:r>
              <a:rPr lang="zh-CN" altLang="en-US" sz="2400" b="1" dirty="0">
                <a:solidFill>
                  <a:srgbClr val="FF0066"/>
                </a:solidFill>
                <a:latin typeface="微软雅黑" panose="020B0503020204020204" pitchFamily="34" charset="-122"/>
                <a:ea typeface="微软雅黑" panose="020B0503020204020204" pitchFamily="34" charset="-122"/>
              </a:rPr>
              <a:t>纳秒级</a:t>
            </a:r>
            <a:r>
              <a:rPr lang="zh-CN" altLang="en-US" sz="2400" dirty="0">
                <a:latin typeface="微软雅黑" panose="020B0503020204020204" pitchFamily="34" charset="-122"/>
                <a:ea typeface="微软雅黑" panose="020B0503020204020204" pitchFamily="34" charset="-122"/>
              </a:rPr>
              <a:t>时延</a:t>
            </a:r>
            <a:endParaRPr lang="zh-CN" altLang="en-US" sz="1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26" name="Straight Connector 25"/>
          <p:cNvCxnSpPr/>
          <p:nvPr/>
        </p:nvCxnSpPr>
        <p:spPr>
          <a:xfrm flipH="1">
            <a:off x="3146698" y="2314054"/>
            <a:ext cx="0" cy="403200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16000" y="3965897"/>
            <a:ext cx="2736576" cy="1200329"/>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3D </a:t>
            </a:r>
            <a:r>
              <a:rPr lang="en-US" altLang="zh-CN" sz="2400" dirty="0" err="1">
                <a:latin typeface="微软雅黑" panose="020B0503020204020204" pitchFamily="34" charset="-122"/>
                <a:ea typeface="微软雅黑" panose="020B0503020204020204" pitchFamily="34" charset="-122"/>
              </a:rPr>
              <a:t>XPoint</a:t>
            </a:r>
            <a:r>
              <a:rPr lang="en-US" altLang="zh-CN" sz="2400" dirty="0">
                <a:latin typeface="微软雅黑" panose="020B0503020204020204" pitchFamily="34" charset="-122"/>
                <a:ea typeface="微软雅黑" panose="020B0503020204020204" pitchFamily="34" charset="-122"/>
              </a:rPr>
              <a:t>™ </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等非易失性内存写时延已达</a:t>
            </a:r>
            <a:r>
              <a:rPr lang="en-US" altLang="zh-CN" sz="2400" dirty="0">
                <a:solidFill>
                  <a:srgbClr val="FF0066"/>
                </a:solidFill>
                <a:latin typeface="微软雅黑" panose="020B0503020204020204" pitchFamily="34" charset="-122"/>
                <a:ea typeface="微软雅黑" panose="020B0503020204020204" pitchFamily="34" charset="-122"/>
              </a:rPr>
              <a:t>500</a:t>
            </a:r>
            <a:r>
              <a:rPr lang="zh-CN" altLang="en-US" sz="2400" dirty="0">
                <a:solidFill>
                  <a:srgbClr val="FF0066"/>
                </a:solidFill>
                <a:latin typeface="微软雅黑" panose="020B0503020204020204" pitchFamily="34" charset="-122"/>
                <a:ea typeface="微软雅黑" panose="020B0503020204020204" pitchFamily="34" charset="-122"/>
              </a:rPr>
              <a:t>纳秒</a:t>
            </a:r>
          </a:p>
        </p:txBody>
      </p:sp>
      <p:sp>
        <p:nvSpPr>
          <p:cNvPr id="41" name="Rectangle 40"/>
          <p:cNvSpPr/>
          <p:nvPr/>
        </p:nvSpPr>
        <p:spPr>
          <a:xfrm>
            <a:off x="68282" y="6467202"/>
            <a:ext cx="7234058" cy="338554"/>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来源：</a:t>
            </a:r>
            <a:r>
              <a:rPr lang="en-US" altLang="zh-CN" sz="1600" dirty="0"/>
              <a:t>Mitigating Sync Amplification for Copy-on-write Virtual Disk. </a:t>
            </a:r>
            <a:r>
              <a:rPr lang="en-US" altLang="zh-CN" sz="1600" b="1" dirty="0"/>
              <a:t>FAST 2016</a:t>
            </a:r>
          </a:p>
        </p:txBody>
      </p:sp>
      <p:pic>
        <p:nvPicPr>
          <p:cNvPr id="6" name="Picture 5"/>
          <p:cNvPicPr>
            <a:picLocks noChangeAspect="1"/>
          </p:cNvPicPr>
          <p:nvPr/>
        </p:nvPicPr>
        <p:blipFill>
          <a:blip r:embed="rId4"/>
          <a:stretch>
            <a:fillRect/>
          </a:stretch>
        </p:blipFill>
        <p:spPr>
          <a:xfrm>
            <a:off x="1704798" y="5239510"/>
            <a:ext cx="982751" cy="922582"/>
          </a:xfrm>
          <a:prstGeom prst="rect">
            <a:avLst/>
          </a:prstGeom>
        </p:spPr>
      </p:pic>
      <p:grpSp>
        <p:nvGrpSpPr>
          <p:cNvPr id="18" name="Group 17"/>
          <p:cNvGrpSpPr/>
          <p:nvPr/>
        </p:nvGrpSpPr>
        <p:grpSpPr>
          <a:xfrm>
            <a:off x="3393176" y="2378274"/>
            <a:ext cx="5005734" cy="3932496"/>
            <a:chOff x="3393176" y="2601110"/>
            <a:chExt cx="5005734" cy="3932496"/>
          </a:xfrm>
        </p:grpSpPr>
        <p:sp>
          <p:nvSpPr>
            <p:cNvPr id="15" name="Rounded Rectangle 14"/>
            <p:cNvSpPr/>
            <p:nvPr/>
          </p:nvSpPr>
          <p:spPr>
            <a:xfrm>
              <a:off x="3557180" y="2615835"/>
              <a:ext cx="4813938" cy="2493351"/>
            </a:xfrm>
            <a:prstGeom prst="roundRect">
              <a:avLst>
                <a:gd name="adj" fmla="val 423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049" y="5295930"/>
              <a:ext cx="3984311" cy="1237676"/>
            </a:xfrm>
            <a:prstGeom prst="rect">
              <a:avLst/>
            </a:prstGeom>
          </p:spPr>
        </p:pic>
        <p:sp>
          <p:nvSpPr>
            <p:cNvPr id="37" name="Rectangle 36"/>
            <p:cNvSpPr/>
            <p:nvPr/>
          </p:nvSpPr>
          <p:spPr>
            <a:xfrm>
              <a:off x="4222034" y="2601110"/>
              <a:ext cx="4156717" cy="984885"/>
            </a:xfrm>
            <a:prstGeom prst="rect">
              <a:avLst/>
            </a:prstGeom>
            <a:solidFill>
              <a:srgbClr val="FFFFFF">
                <a:alpha val="80000"/>
              </a:srgbClr>
            </a:solidFill>
            <a:effectLst/>
          </p:spPr>
          <p:txBody>
            <a:bodyPr wrap="square">
              <a:spAutoFit/>
            </a:bodyPr>
            <a:lstStyle/>
            <a:p>
              <a:pPr algn="r"/>
              <a:r>
                <a:rPr lang="zh-CN" altLang="en-US" sz="2200" dirty="0">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操作系统内核</a:t>
              </a:r>
              <a:r>
                <a:rPr lang="en-US" altLang="zh-CN" sz="2200" dirty="0">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200" dirty="0">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放大时延</a:t>
              </a:r>
              <a:r>
                <a:rPr lang="en-US" altLang="zh-CN" sz="2200" b="1" dirty="0">
                  <a:solidFill>
                    <a:srgbClr val="FF0066"/>
                  </a:solidFill>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zh-CN" altLang="en-US" sz="2200" b="1" dirty="0">
                  <a:solidFill>
                    <a:srgbClr val="FF0066"/>
                  </a:solidFill>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倍</a:t>
              </a:r>
              <a:endParaRPr lang="en-US" altLang="zh-CN" sz="2200" b="1" dirty="0">
                <a:solidFill>
                  <a:srgbClr val="FF0066"/>
                </a:solidFill>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a:r>
                <a:rPr lang="en-US" altLang="zh-CN" sz="1600" dirty="0">
                  <a:latin typeface="微软雅黑" panose="020B0503020204020204" pitchFamily="34" charset="-122"/>
                  <a:ea typeface="微软雅黑" panose="020B0503020204020204" pitchFamily="34" charset="-122"/>
                </a:rPr>
                <a:t>Tom Anderson</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美国工程院院士</a:t>
              </a:r>
              <a:endParaRPr lang="en-US" altLang="zh-CN" sz="1800" dirty="0">
                <a:latin typeface="微软雅黑" panose="020B0503020204020204" pitchFamily="34" charset="-122"/>
                <a:ea typeface="微软雅黑" panose="020B0503020204020204" pitchFamily="34" charset="-122"/>
              </a:endParaRPr>
            </a:p>
            <a:p>
              <a:pPr algn="r"/>
              <a:r>
                <a:rPr lang="zh-CN" altLang="en-US" sz="1600" dirty="0">
                  <a:latin typeface="微软雅黑" panose="020B0503020204020204" pitchFamily="34" charset="-122"/>
                  <a:ea typeface="微软雅黑" panose="020B0503020204020204" pitchFamily="34" charset="-122"/>
                </a:rPr>
                <a:t>华盛顿大学讲席教授</a:t>
              </a:r>
              <a:endParaRPr lang="en-US" altLang="zh-CN" sz="1400" dirty="0">
                <a:latin typeface="微软雅黑" panose="020B0503020204020204" pitchFamily="34" charset="-122"/>
                <a:ea typeface="微软雅黑" panose="020B0503020204020204" pitchFamily="34" charset="-122"/>
              </a:endParaRPr>
            </a:p>
          </p:txBody>
        </p:sp>
        <p:sp>
          <p:nvSpPr>
            <p:cNvPr id="22" name="Rectangle 21"/>
            <p:cNvSpPr/>
            <p:nvPr/>
          </p:nvSpPr>
          <p:spPr>
            <a:xfrm>
              <a:off x="4932126" y="5968985"/>
              <a:ext cx="3466784" cy="430887"/>
            </a:xfrm>
            <a:prstGeom prst="rect">
              <a:avLst/>
            </a:prstGeom>
            <a:solidFill>
              <a:srgbClr val="FFFFFF">
                <a:alpha val="80000"/>
              </a:srgbClr>
            </a:solidFill>
          </p:spPr>
          <p:txBody>
            <a:bodyPr wrap="square">
              <a:spAutoFit/>
            </a:bodyPr>
            <a:lstStyle/>
            <a:p>
              <a:pPr algn="r"/>
              <a:r>
                <a:rPr lang="zh-CN" altLang="en-US" sz="2200" dirty="0">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虚拟存储</a:t>
              </a:r>
              <a:r>
                <a:rPr lang="en-US" altLang="zh-CN" sz="2200" dirty="0">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200" dirty="0">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进一步放大</a:t>
              </a:r>
              <a:r>
                <a:rPr lang="en-US" altLang="zh-CN" sz="2200" b="1" dirty="0">
                  <a:solidFill>
                    <a:srgbClr val="FF0066"/>
                  </a:solidFill>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zh-CN" altLang="en-US" sz="2200" b="1" dirty="0">
                  <a:solidFill>
                    <a:srgbClr val="FF0066"/>
                  </a:solidFill>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倍</a:t>
              </a:r>
              <a:endParaRPr lang="en-US" altLang="zh-CN" sz="2200" b="1" dirty="0">
                <a:solidFill>
                  <a:srgbClr val="FF0066"/>
                </a:solidFill>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 name="Group 10"/>
            <p:cNvGrpSpPr/>
            <p:nvPr/>
          </p:nvGrpSpPr>
          <p:grpSpPr>
            <a:xfrm>
              <a:off x="3803657" y="4030325"/>
              <a:ext cx="4428000" cy="1009444"/>
              <a:chOff x="4512742" y="3989334"/>
              <a:chExt cx="4428000" cy="1009444"/>
            </a:xfrm>
          </p:grpSpPr>
          <p:sp>
            <p:nvSpPr>
              <p:cNvPr id="7" name="Rounded Rectangle 6"/>
              <p:cNvSpPr/>
              <p:nvPr/>
            </p:nvSpPr>
            <p:spPr>
              <a:xfrm>
                <a:off x="4512742" y="4026056"/>
                <a:ext cx="4428000" cy="936000"/>
              </a:xfrm>
              <a:prstGeom prst="roundRect">
                <a:avLst>
                  <a:gd name="adj" fmla="val 9851"/>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0" name="Group 9"/>
              <p:cNvGrpSpPr/>
              <p:nvPr/>
            </p:nvGrpSpPr>
            <p:grpSpPr>
              <a:xfrm>
                <a:off x="4963649" y="4117452"/>
                <a:ext cx="3865756" cy="753208"/>
                <a:chOff x="4963649" y="4102420"/>
                <a:chExt cx="3865756" cy="753208"/>
              </a:xfrm>
            </p:grpSpPr>
            <p:sp>
              <p:nvSpPr>
                <p:cNvPr id="8" name="Rectangle 7"/>
                <p:cNvSpPr/>
                <p:nvPr/>
              </p:nvSpPr>
              <p:spPr>
                <a:xfrm>
                  <a:off x="4963649" y="4102420"/>
                  <a:ext cx="864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API</a:t>
                  </a:r>
                  <a:endParaRPr lang="zh-CN" altLang="en-US" sz="1400" b="1" dirty="0">
                    <a:latin typeface="微软雅黑" panose="020B0503020204020204" pitchFamily="34" charset="-122"/>
                    <a:ea typeface="微软雅黑" panose="020B0503020204020204" pitchFamily="34" charset="-122"/>
                  </a:endParaRPr>
                </a:p>
              </p:txBody>
            </p:sp>
            <p:sp>
              <p:nvSpPr>
                <p:cNvPr id="30" name="Rectangle 29"/>
                <p:cNvSpPr/>
                <p:nvPr/>
              </p:nvSpPr>
              <p:spPr>
                <a:xfrm>
                  <a:off x="4963649" y="4370604"/>
                  <a:ext cx="864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Naming</a:t>
                  </a:r>
                  <a:endParaRPr lang="zh-CN" altLang="en-US" sz="1400" b="1" dirty="0">
                    <a:latin typeface="微软雅黑" panose="020B0503020204020204" pitchFamily="34" charset="-122"/>
                    <a:ea typeface="微软雅黑" panose="020B0503020204020204" pitchFamily="34" charset="-122"/>
                  </a:endParaRPr>
                </a:p>
              </p:txBody>
            </p:sp>
            <p:sp>
              <p:nvSpPr>
                <p:cNvPr id="31" name="Rectangle 30"/>
                <p:cNvSpPr/>
                <p:nvPr/>
              </p:nvSpPr>
              <p:spPr>
                <a:xfrm>
                  <a:off x="4963649" y="4638788"/>
                  <a:ext cx="864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Co</a:t>
                  </a:r>
                  <a:r>
                    <a:rPr lang="en-US" altLang="zh-Hans" sz="1400" b="1" dirty="0">
                      <a:latin typeface="微软雅黑" panose="020B0503020204020204" pitchFamily="34" charset="-122"/>
                      <a:ea typeface="微软雅黑" panose="020B0503020204020204" pitchFamily="34" charset="-122"/>
                    </a:rPr>
                    <a:t>p</a:t>
                  </a:r>
                  <a:r>
                    <a:rPr lang="en-US" altLang="zh-CN" sz="1400" b="1" dirty="0">
                      <a:latin typeface="微软雅黑" panose="020B0503020204020204" pitchFamily="34" charset="-122"/>
                      <a:ea typeface="微软雅黑" panose="020B0503020204020204" pitchFamily="34" charset="-122"/>
                    </a:rPr>
                    <a:t>ying</a:t>
                  </a:r>
                  <a:endParaRPr lang="zh-CN" altLang="en-US" sz="1400" b="1" dirty="0">
                    <a:latin typeface="微软雅黑" panose="020B0503020204020204" pitchFamily="34" charset="-122"/>
                    <a:ea typeface="微软雅黑" panose="020B0503020204020204" pitchFamily="34" charset="-122"/>
                  </a:endParaRPr>
                </a:p>
              </p:txBody>
            </p:sp>
            <p:sp>
              <p:nvSpPr>
                <p:cNvPr id="32" name="Rectangle 31"/>
                <p:cNvSpPr/>
                <p:nvPr/>
              </p:nvSpPr>
              <p:spPr>
                <a:xfrm>
                  <a:off x="5885911" y="4103260"/>
                  <a:ext cx="1440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Access Control</a:t>
                  </a:r>
                  <a:endParaRPr lang="zh-CN" altLang="en-US" sz="1400" b="1" dirty="0">
                    <a:latin typeface="微软雅黑" panose="020B0503020204020204" pitchFamily="34" charset="-122"/>
                    <a:ea typeface="微软雅黑" panose="020B0503020204020204" pitchFamily="34" charset="-122"/>
                  </a:endParaRPr>
                </a:p>
              </p:txBody>
            </p:sp>
            <p:sp>
              <p:nvSpPr>
                <p:cNvPr id="33" name="Rectangle 32"/>
                <p:cNvSpPr/>
                <p:nvPr/>
              </p:nvSpPr>
              <p:spPr>
                <a:xfrm>
                  <a:off x="5885911" y="4371444"/>
                  <a:ext cx="1440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I/O Processing</a:t>
                  </a:r>
                  <a:endParaRPr lang="zh-CN" altLang="en-US" sz="1400" b="1" dirty="0">
                    <a:latin typeface="微软雅黑" panose="020B0503020204020204" pitchFamily="34" charset="-122"/>
                    <a:ea typeface="微软雅黑" panose="020B0503020204020204" pitchFamily="34" charset="-122"/>
                  </a:endParaRPr>
                </a:p>
              </p:txBody>
            </p:sp>
            <p:sp>
              <p:nvSpPr>
                <p:cNvPr id="36" name="Rectangle 35"/>
                <p:cNvSpPr/>
                <p:nvPr/>
              </p:nvSpPr>
              <p:spPr>
                <a:xfrm>
                  <a:off x="5885911" y="4639628"/>
                  <a:ext cx="1440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Resource limits</a:t>
                  </a:r>
                  <a:endParaRPr lang="zh-CN" altLang="en-US" sz="1400" b="1" dirty="0">
                    <a:latin typeface="微软雅黑" panose="020B0503020204020204" pitchFamily="34" charset="-122"/>
                    <a:ea typeface="微软雅黑" panose="020B0503020204020204" pitchFamily="34" charset="-122"/>
                  </a:endParaRPr>
                </a:p>
              </p:txBody>
            </p:sp>
            <p:sp>
              <p:nvSpPr>
                <p:cNvPr id="38" name="Rectangle 37"/>
                <p:cNvSpPr/>
                <p:nvPr/>
              </p:nvSpPr>
              <p:spPr>
                <a:xfrm>
                  <a:off x="7389405" y="4103260"/>
                  <a:ext cx="1440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Multiplexing</a:t>
                  </a:r>
                  <a:endParaRPr lang="zh-CN" altLang="en-US" sz="1400" b="1" dirty="0">
                    <a:latin typeface="微软雅黑" panose="020B0503020204020204" pitchFamily="34" charset="-122"/>
                    <a:ea typeface="微软雅黑" panose="020B0503020204020204" pitchFamily="34" charset="-122"/>
                  </a:endParaRPr>
                </a:p>
              </p:txBody>
            </p:sp>
            <p:sp>
              <p:nvSpPr>
                <p:cNvPr id="39" name="Rectangle 38"/>
                <p:cNvSpPr/>
                <p:nvPr/>
              </p:nvSpPr>
              <p:spPr>
                <a:xfrm>
                  <a:off x="7389405" y="4371444"/>
                  <a:ext cx="1440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I/O Scheduling</a:t>
                  </a:r>
                  <a:endParaRPr lang="zh-CN" altLang="en-US" sz="1400" b="1" dirty="0">
                    <a:latin typeface="微软雅黑" panose="020B0503020204020204" pitchFamily="34" charset="-122"/>
                    <a:ea typeface="微软雅黑" panose="020B0503020204020204" pitchFamily="34" charset="-122"/>
                  </a:endParaRPr>
                </a:p>
              </p:txBody>
            </p:sp>
            <p:sp>
              <p:nvSpPr>
                <p:cNvPr id="40" name="Rectangle 39"/>
                <p:cNvSpPr/>
                <p:nvPr/>
              </p:nvSpPr>
              <p:spPr>
                <a:xfrm>
                  <a:off x="7389405" y="4639628"/>
                  <a:ext cx="1440000" cy="2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Protection</a:t>
                  </a:r>
                  <a:endParaRPr lang="zh-CN" altLang="en-US" b="1" dirty="0">
                    <a:latin typeface="微软雅黑" panose="020B0503020204020204" pitchFamily="34" charset="-122"/>
                    <a:ea typeface="微软雅黑" panose="020B0503020204020204" pitchFamily="34" charset="-122"/>
                  </a:endParaRPr>
                </a:p>
              </p:txBody>
            </p:sp>
          </p:grpSp>
          <p:sp>
            <p:nvSpPr>
              <p:cNvPr id="9" name="TextBox 8"/>
              <p:cNvSpPr txBox="1"/>
              <p:nvPr/>
            </p:nvSpPr>
            <p:spPr>
              <a:xfrm rot="16200000">
                <a:off x="4239975" y="4294001"/>
                <a:ext cx="1009444"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Kernel</a:t>
                </a:r>
                <a:endParaRPr lang="zh-CN" altLang="en-US" sz="2000" b="1" dirty="0">
                  <a:latin typeface="微软雅黑" panose="020B0503020204020204" pitchFamily="34" charset="-122"/>
                  <a:ea typeface="微软雅黑" panose="020B0503020204020204" pitchFamily="34" charset="-122"/>
                </a:endParaRPr>
              </a:p>
            </p:txBody>
          </p:sp>
        </p:grpSp>
        <p:sp>
          <p:nvSpPr>
            <p:cNvPr id="46" name="Rectangle 45"/>
            <p:cNvSpPr/>
            <p:nvPr/>
          </p:nvSpPr>
          <p:spPr>
            <a:xfrm>
              <a:off x="4197187" y="3762627"/>
              <a:ext cx="759276" cy="268214"/>
            </a:xfrm>
            <a:prstGeom prst="rect">
              <a:avLst/>
            </a:prstGeom>
            <a:solidFill>
              <a:srgbClr val="2426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spc="-150" dirty="0">
                  <a:latin typeface="微软雅黑" panose="020B0503020204020204" pitchFamily="34" charset="-122"/>
                  <a:ea typeface="微软雅黑" panose="020B0503020204020204" pitchFamily="34" charset="-122"/>
                </a:rPr>
                <a:t>HW 13%</a:t>
              </a:r>
              <a:endParaRPr lang="zh-CN" altLang="en-US" sz="1400" b="1" spc="-150" dirty="0">
                <a:latin typeface="微软雅黑" panose="020B0503020204020204" pitchFamily="34" charset="-122"/>
                <a:ea typeface="微软雅黑" panose="020B0503020204020204" pitchFamily="34" charset="-122"/>
              </a:endParaRPr>
            </a:p>
          </p:txBody>
        </p:sp>
        <p:sp>
          <p:nvSpPr>
            <p:cNvPr id="49" name="Rectangle 48"/>
            <p:cNvSpPr/>
            <p:nvPr/>
          </p:nvSpPr>
          <p:spPr>
            <a:xfrm>
              <a:off x="4956462" y="3762626"/>
              <a:ext cx="2423937" cy="2752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latin typeface="微软雅黑" panose="020B0503020204020204" pitchFamily="34" charset="-122"/>
                  <a:ea typeface="微软雅黑" panose="020B0503020204020204" pitchFamily="34" charset="-122"/>
                </a:rPr>
                <a:t>Kernel 84%</a:t>
              </a:r>
              <a:endParaRPr lang="zh-CN" altLang="en-US" sz="1600" b="1" dirty="0">
                <a:latin typeface="微软雅黑" panose="020B0503020204020204" pitchFamily="34" charset="-122"/>
                <a:ea typeface="微软雅黑" panose="020B0503020204020204" pitchFamily="34" charset="-122"/>
              </a:endParaRPr>
            </a:p>
          </p:txBody>
        </p:sp>
        <p:sp>
          <p:nvSpPr>
            <p:cNvPr id="50" name="Rectangle 49"/>
            <p:cNvSpPr/>
            <p:nvPr/>
          </p:nvSpPr>
          <p:spPr>
            <a:xfrm>
              <a:off x="7380399" y="3761471"/>
              <a:ext cx="775704" cy="265948"/>
            </a:xfrm>
            <a:prstGeom prst="rect">
              <a:avLst/>
            </a:prstGeom>
            <a:solidFill>
              <a:srgbClr val="305C9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b="1" dirty="0">
                  <a:latin typeface="微软雅黑" panose="020B0503020204020204" pitchFamily="34" charset="-122"/>
                  <a:ea typeface="微软雅黑" panose="020B0503020204020204" pitchFamily="34" charset="-122"/>
                </a:rPr>
                <a:t>App 3%</a:t>
              </a:r>
              <a:endParaRPr lang="zh-CN" altLang="en-US" sz="1400" b="1" dirty="0">
                <a:latin typeface="微软雅黑" panose="020B0503020204020204" pitchFamily="34" charset="-122"/>
                <a:ea typeface="微软雅黑" panose="020B0503020204020204" pitchFamily="34" charset="-122"/>
              </a:endParaRPr>
            </a:p>
          </p:txBody>
        </p:sp>
        <p:sp>
          <p:nvSpPr>
            <p:cNvPr id="51" name="TextBox 50"/>
            <p:cNvSpPr txBox="1"/>
            <p:nvPr/>
          </p:nvSpPr>
          <p:spPr>
            <a:xfrm>
              <a:off x="3455339" y="2724523"/>
              <a:ext cx="878189" cy="400110"/>
            </a:xfrm>
            <a:prstGeom prst="rect">
              <a:avLst/>
            </a:prstGeom>
            <a:noFill/>
          </p:spPr>
          <p:txBody>
            <a:bodyPr wrap="none" rtlCol="0">
              <a:spAutoFit/>
            </a:bodyPr>
            <a:lstStyle/>
            <a:p>
              <a:r>
                <a:rPr lang="en-US" altLang="zh-CN" sz="2000" b="1" dirty="0" err="1">
                  <a:latin typeface="微软雅黑" panose="020B0503020204020204" pitchFamily="34" charset="-122"/>
                  <a:ea typeface="微软雅黑" panose="020B0503020204020204" pitchFamily="34" charset="-122"/>
                </a:rPr>
                <a:t>Redis</a:t>
              </a:r>
              <a:endParaRPr lang="zh-CN" altLang="en-US" sz="2000" b="1" dirty="0">
                <a:latin typeface="微软雅黑" panose="020B0503020204020204" pitchFamily="34" charset="-122"/>
                <a:ea typeface="微软雅黑" panose="020B0503020204020204" pitchFamily="34" charset="-122"/>
              </a:endParaRPr>
            </a:p>
          </p:txBody>
        </p:sp>
        <p:sp>
          <p:nvSpPr>
            <p:cNvPr id="53" name="TextBox 52"/>
            <p:cNvSpPr txBox="1"/>
            <p:nvPr/>
          </p:nvSpPr>
          <p:spPr>
            <a:xfrm>
              <a:off x="3393176" y="3748885"/>
              <a:ext cx="836755" cy="338554"/>
            </a:xfrm>
            <a:prstGeom prst="rect">
              <a:avLst/>
            </a:prstGeom>
            <a:noFill/>
          </p:spPr>
          <p:txBody>
            <a:bodyPr wrap="square" rtlCol="0">
              <a:spAutoFit/>
            </a:bodyPr>
            <a:lstStyle/>
            <a:p>
              <a:pPr algn="r"/>
              <a:r>
                <a:rPr lang="en-US" altLang="zh-CN" sz="1600" b="1" dirty="0">
                  <a:latin typeface="微软雅黑" panose="020B0503020204020204" pitchFamily="34" charset="-122"/>
                  <a:ea typeface="微软雅黑" panose="020B0503020204020204" pitchFamily="34" charset="-122"/>
                </a:rPr>
                <a:t>SET:</a:t>
              </a:r>
              <a:endParaRPr lang="zh-CN" altLang="en-US" sz="1600" b="1" dirty="0">
                <a:latin typeface="微软雅黑" panose="020B0503020204020204" pitchFamily="34" charset="-122"/>
                <a:ea typeface="微软雅黑" panose="020B0503020204020204" pitchFamily="34" charset="-122"/>
              </a:endParaRPr>
            </a:p>
          </p:txBody>
        </p:sp>
      </p:grpSp>
      <p:sp>
        <p:nvSpPr>
          <p:cNvPr id="56" name="Rectangle 55"/>
          <p:cNvSpPr/>
          <p:nvPr/>
        </p:nvSpPr>
        <p:spPr>
          <a:xfrm>
            <a:off x="68282" y="2345291"/>
            <a:ext cx="2978303" cy="1508105"/>
          </a:xfrm>
          <a:prstGeom prst="rect">
            <a:avLst/>
          </a:prstGeom>
        </p:spPr>
        <p:txBody>
          <a:bodyPr wrap="square">
            <a:spAutoFit/>
          </a:bodyPr>
          <a:lstStyle/>
          <a:p>
            <a:r>
              <a:rPr lang="en-US" altLang="zh-CN" sz="2400" dirty="0">
                <a:latin typeface="微软雅黑" panose="020B0503020204020204" pitchFamily="34" charset="-122"/>
                <a:ea typeface="微软雅黑" panose="020B0503020204020204" pitchFamily="34" charset="-122"/>
              </a:rPr>
              <a:t>Mellanox ConnectX-5</a:t>
            </a:r>
            <a:r>
              <a:rPr lang="zh-CN" altLang="en-US" sz="2400" dirty="0">
                <a:latin typeface="微软雅黑" panose="020B0503020204020204" pitchFamily="34" charset="-122"/>
                <a:ea typeface="微软雅黑" panose="020B0503020204020204" pitchFamily="34" charset="-122"/>
              </a:rPr>
              <a:t>已达到</a:t>
            </a:r>
            <a:r>
              <a:rPr lang="en-US" altLang="zh-CN" sz="2400" dirty="0">
                <a:solidFill>
                  <a:srgbClr val="FF0066"/>
                </a:solidFill>
                <a:latin typeface="微软雅黑" panose="020B0503020204020204" pitchFamily="34" charset="-122"/>
                <a:ea typeface="微软雅黑" panose="020B0503020204020204" pitchFamily="34" charset="-122"/>
              </a:rPr>
              <a:t>600</a:t>
            </a:r>
            <a:r>
              <a:rPr lang="zh-CN" altLang="en-US" sz="2400" dirty="0">
                <a:solidFill>
                  <a:srgbClr val="FF0066"/>
                </a:solidFill>
                <a:latin typeface="微软雅黑" panose="020B0503020204020204" pitchFamily="34" charset="-122"/>
                <a:ea typeface="微软雅黑" panose="020B0503020204020204" pitchFamily="34" charset="-122"/>
              </a:rPr>
              <a:t>纳秒</a:t>
            </a:r>
          </a:p>
          <a:p>
            <a:endParaRPr lang="en-US" altLang="zh-CN" sz="2000" dirty="0">
              <a:latin typeface="微软雅黑" panose="020B0503020204020204" pitchFamily="34" charset="-122"/>
              <a:ea typeface="微软雅黑" panose="020B0503020204020204" pitchFamily="34" charset="-122"/>
            </a:endParaRPr>
          </a:p>
        </p:txBody>
      </p:sp>
      <p:sp>
        <p:nvSpPr>
          <p:cNvPr id="42" name="Slide Number Placeholder 3"/>
          <p:cNvSpPr>
            <a:spLocks noGrp="1"/>
          </p:cNvSpPr>
          <p:nvPr>
            <p:ph type="sldNum" sz="quarter" idx="12"/>
          </p:nvPr>
        </p:nvSpPr>
        <p:spPr>
          <a:xfrm>
            <a:off x="8532488" y="6376243"/>
            <a:ext cx="432000" cy="365125"/>
          </a:xfrm>
        </p:spPr>
        <p:txBody>
          <a:bodyPr wrap="none"/>
          <a:lstStyle/>
          <a:p>
            <a:fld id="{BF9A1D82-A967-4BC1-A576-AD1CE0B149C9}" type="slidenum">
              <a:rPr lang="zh-CN" altLang="en-US" sz="1800" smtClean="0">
                <a:solidFill>
                  <a:schemeClr val="tx1"/>
                </a:solidFill>
                <a:latin typeface="Century Gothic" pitchFamily="34" charset="0"/>
              </a:rPr>
              <a:t>13</a:t>
            </a:fld>
            <a:endParaRPr lang="zh-CN" altLang="en-US" sz="1800">
              <a:solidFill>
                <a:schemeClr val="tx1"/>
              </a:solidFill>
              <a:latin typeface="Century Gothic" pitchFamily="34" charset="0"/>
            </a:endParaRPr>
          </a:p>
        </p:txBody>
      </p:sp>
      <p:sp>
        <p:nvSpPr>
          <p:cNvPr id="43" name="标题 1"/>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Microsoft YaHei" panose="020B0503020204020204" pitchFamily="34" charset="-122"/>
                <a:ea typeface="Microsoft YaHei" panose="020B0503020204020204" pitchFamily="34" charset="-122"/>
              </a:rPr>
              <a:t>挑战</a:t>
            </a:r>
            <a:r>
              <a:rPr lang="en-US" altLang="zh-CN" sz="3600" b="1" dirty="0">
                <a:latin typeface="Microsoft YaHei" panose="020B0503020204020204" pitchFamily="34" charset="-122"/>
                <a:ea typeface="Microsoft YaHei" panose="020B0503020204020204" pitchFamily="34" charset="-122"/>
              </a:rPr>
              <a:t>1</a:t>
            </a:r>
            <a:r>
              <a:rPr lang="zh-CN" altLang="en-US" sz="3600" dirty="0">
                <a:latin typeface="Microsoft YaHei" panose="020B0503020204020204" pitchFamily="34" charset="-122"/>
                <a:ea typeface="Microsoft YaHei" panose="020B0503020204020204" pitchFamily="34" charset="-122"/>
              </a:rPr>
              <a:t>：低效抽象</a:t>
            </a:r>
            <a:endParaRPr lang="zh-CN" altLang="en-US" sz="3600" b="1" dirty="0">
              <a:latin typeface="Microsoft YaHei" panose="020B0503020204020204" pitchFamily="34" charset="-122"/>
              <a:ea typeface="Microsoft YaHei" panose="020B0503020204020204" pitchFamily="34" charset="-122"/>
            </a:endParaRPr>
          </a:p>
        </p:txBody>
      </p:sp>
      <p:sp>
        <p:nvSpPr>
          <p:cNvPr id="44" name="Rectangle 5">
            <a:extLst>
              <a:ext uri="{FF2B5EF4-FFF2-40B4-BE49-F238E27FC236}">
                <a16:creationId xmlns:a16="http://schemas.microsoft.com/office/drawing/2014/main" id="{8753AC55-41C5-B541-A58E-D6860FD0FD75}"/>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Tree>
    <p:extLst>
      <p:ext uri="{BB962C8B-B14F-4D97-AF65-F5344CB8AC3E}">
        <p14:creationId xmlns:p14="http://schemas.microsoft.com/office/powerpoint/2010/main" val="254684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Group 224"/>
          <p:cNvGrpSpPr/>
          <p:nvPr/>
        </p:nvGrpSpPr>
        <p:grpSpPr>
          <a:xfrm>
            <a:off x="3115786" y="4322051"/>
            <a:ext cx="1125033" cy="1131570"/>
            <a:chOff x="3085395" y="5203822"/>
            <a:chExt cx="1125033" cy="1131570"/>
          </a:xfrm>
        </p:grpSpPr>
        <p:grpSp>
          <p:nvGrpSpPr>
            <p:cNvPr id="226" name="Group 225"/>
            <p:cNvGrpSpPr/>
            <p:nvPr/>
          </p:nvGrpSpPr>
          <p:grpSpPr>
            <a:xfrm>
              <a:off x="3085395" y="5203822"/>
              <a:ext cx="515433" cy="521970"/>
              <a:chOff x="1284696" y="5418401"/>
              <a:chExt cx="515433" cy="521970"/>
            </a:xfrm>
          </p:grpSpPr>
          <p:pic>
            <p:nvPicPr>
              <p:cNvPr id="239" name="Picture 238"/>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40" name="Picture 23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227" name="Group 226"/>
            <p:cNvGrpSpPr/>
            <p:nvPr/>
          </p:nvGrpSpPr>
          <p:grpSpPr>
            <a:xfrm>
              <a:off x="3237795" y="5356222"/>
              <a:ext cx="515433" cy="521970"/>
              <a:chOff x="1284696" y="5418401"/>
              <a:chExt cx="515433" cy="521970"/>
            </a:xfrm>
          </p:grpSpPr>
          <p:pic>
            <p:nvPicPr>
              <p:cNvPr id="237" name="Picture 236"/>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38" name="Picture 23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228" name="Group 227"/>
            <p:cNvGrpSpPr/>
            <p:nvPr/>
          </p:nvGrpSpPr>
          <p:grpSpPr>
            <a:xfrm>
              <a:off x="3390195" y="5508622"/>
              <a:ext cx="515433" cy="521970"/>
              <a:chOff x="1284696" y="5418401"/>
              <a:chExt cx="515433" cy="521970"/>
            </a:xfrm>
          </p:grpSpPr>
          <p:pic>
            <p:nvPicPr>
              <p:cNvPr id="235" name="Picture 234"/>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36" name="Picture 23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229" name="Group 228"/>
            <p:cNvGrpSpPr/>
            <p:nvPr/>
          </p:nvGrpSpPr>
          <p:grpSpPr>
            <a:xfrm>
              <a:off x="3542595" y="5661022"/>
              <a:ext cx="515433" cy="521970"/>
              <a:chOff x="1284696" y="5418401"/>
              <a:chExt cx="515433" cy="521970"/>
            </a:xfrm>
          </p:grpSpPr>
          <p:pic>
            <p:nvPicPr>
              <p:cNvPr id="233" name="Picture 232"/>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34" name="Picture 23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230" name="Group 229"/>
            <p:cNvGrpSpPr/>
            <p:nvPr/>
          </p:nvGrpSpPr>
          <p:grpSpPr>
            <a:xfrm>
              <a:off x="3694995" y="5813422"/>
              <a:ext cx="515433" cy="521970"/>
              <a:chOff x="1284696" y="5418401"/>
              <a:chExt cx="515433" cy="521970"/>
            </a:xfrm>
          </p:grpSpPr>
          <p:pic>
            <p:nvPicPr>
              <p:cNvPr id="231" name="Picture 230"/>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32" name="Picture 23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grpSp>
        <p:nvGrpSpPr>
          <p:cNvPr id="204" name="Group 203"/>
          <p:cNvGrpSpPr/>
          <p:nvPr/>
        </p:nvGrpSpPr>
        <p:grpSpPr>
          <a:xfrm>
            <a:off x="2238576" y="4322051"/>
            <a:ext cx="1125033" cy="1131570"/>
            <a:chOff x="3085395" y="5203822"/>
            <a:chExt cx="1125033" cy="1131570"/>
          </a:xfrm>
        </p:grpSpPr>
        <p:grpSp>
          <p:nvGrpSpPr>
            <p:cNvPr id="205" name="Group 204"/>
            <p:cNvGrpSpPr/>
            <p:nvPr/>
          </p:nvGrpSpPr>
          <p:grpSpPr>
            <a:xfrm>
              <a:off x="3085395" y="5203822"/>
              <a:ext cx="515433" cy="521970"/>
              <a:chOff x="1284696" y="5418401"/>
              <a:chExt cx="515433" cy="521970"/>
            </a:xfrm>
          </p:grpSpPr>
          <p:pic>
            <p:nvPicPr>
              <p:cNvPr id="218" name="Picture 217"/>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19" name="Picture 21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206" name="Group 205"/>
            <p:cNvGrpSpPr/>
            <p:nvPr/>
          </p:nvGrpSpPr>
          <p:grpSpPr>
            <a:xfrm>
              <a:off x="3237795" y="5356222"/>
              <a:ext cx="515433" cy="521970"/>
              <a:chOff x="1284696" y="5418401"/>
              <a:chExt cx="515433" cy="521970"/>
            </a:xfrm>
          </p:grpSpPr>
          <p:pic>
            <p:nvPicPr>
              <p:cNvPr id="216" name="Picture 215"/>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17" name="Picture 21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207" name="Group 206"/>
            <p:cNvGrpSpPr/>
            <p:nvPr/>
          </p:nvGrpSpPr>
          <p:grpSpPr>
            <a:xfrm>
              <a:off x="3390195" y="5508622"/>
              <a:ext cx="515433" cy="521970"/>
              <a:chOff x="1284696" y="5418401"/>
              <a:chExt cx="515433" cy="521970"/>
            </a:xfrm>
          </p:grpSpPr>
          <p:pic>
            <p:nvPicPr>
              <p:cNvPr id="214" name="Picture 213"/>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15" name="Picture 2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208" name="Group 207"/>
            <p:cNvGrpSpPr/>
            <p:nvPr/>
          </p:nvGrpSpPr>
          <p:grpSpPr>
            <a:xfrm>
              <a:off x="3542595" y="5661022"/>
              <a:ext cx="515433" cy="521970"/>
              <a:chOff x="1284696" y="5418401"/>
              <a:chExt cx="515433" cy="521970"/>
            </a:xfrm>
          </p:grpSpPr>
          <p:pic>
            <p:nvPicPr>
              <p:cNvPr id="212" name="Picture 211"/>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13" name="Picture 21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209" name="Group 208"/>
            <p:cNvGrpSpPr/>
            <p:nvPr/>
          </p:nvGrpSpPr>
          <p:grpSpPr>
            <a:xfrm>
              <a:off x="3694995" y="5813422"/>
              <a:ext cx="515433" cy="521970"/>
              <a:chOff x="1284696" y="5418401"/>
              <a:chExt cx="515433" cy="521970"/>
            </a:xfrm>
          </p:grpSpPr>
          <p:pic>
            <p:nvPicPr>
              <p:cNvPr id="210" name="Picture 209"/>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211" name="Picture 21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grpSp>
        <p:nvGrpSpPr>
          <p:cNvPr id="183" name="Group 182"/>
          <p:cNvGrpSpPr/>
          <p:nvPr/>
        </p:nvGrpSpPr>
        <p:grpSpPr>
          <a:xfrm>
            <a:off x="1414142" y="4322051"/>
            <a:ext cx="1125033" cy="1131570"/>
            <a:chOff x="3085395" y="5203822"/>
            <a:chExt cx="1125033" cy="1131570"/>
          </a:xfrm>
        </p:grpSpPr>
        <p:grpSp>
          <p:nvGrpSpPr>
            <p:cNvPr id="184" name="Group 183"/>
            <p:cNvGrpSpPr/>
            <p:nvPr/>
          </p:nvGrpSpPr>
          <p:grpSpPr>
            <a:xfrm>
              <a:off x="3085395" y="5203822"/>
              <a:ext cx="515433" cy="521970"/>
              <a:chOff x="1284696" y="5418401"/>
              <a:chExt cx="515433" cy="521970"/>
            </a:xfrm>
          </p:grpSpPr>
          <p:pic>
            <p:nvPicPr>
              <p:cNvPr id="197" name="Picture 196"/>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198" name="Picture 19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185" name="Group 184"/>
            <p:cNvGrpSpPr/>
            <p:nvPr/>
          </p:nvGrpSpPr>
          <p:grpSpPr>
            <a:xfrm>
              <a:off x="3237795" y="5356222"/>
              <a:ext cx="515433" cy="521970"/>
              <a:chOff x="1284696" y="5418401"/>
              <a:chExt cx="515433" cy="521970"/>
            </a:xfrm>
          </p:grpSpPr>
          <p:pic>
            <p:nvPicPr>
              <p:cNvPr id="195" name="Picture 194"/>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196" name="Picture 19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186" name="Group 185"/>
            <p:cNvGrpSpPr/>
            <p:nvPr/>
          </p:nvGrpSpPr>
          <p:grpSpPr>
            <a:xfrm>
              <a:off x="3390195" y="5508622"/>
              <a:ext cx="515433" cy="521970"/>
              <a:chOff x="1284696" y="5418401"/>
              <a:chExt cx="515433" cy="521970"/>
            </a:xfrm>
          </p:grpSpPr>
          <p:pic>
            <p:nvPicPr>
              <p:cNvPr id="193" name="Picture 192"/>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194" name="Picture 19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187" name="Group 186"/>
            <p:cNvGrpSpPr/>
            <p:nvPr/>
          </p:nvGrpSpPr>
          <p:grpSpPr>
            <a:xfrm>
              <a:off x="3542595" y="5661022"/>
              <a:ext cx="515433" cy="521970"/>
              <a:chOff x="1284696" y="5418401"/>
              <a:chExt cx="515433" cy="521970"/>
            </a:xfrm>
          </p:grpSpPr>
          <p:pic>
            <p:nvPicPr>
              <p:cNvPr id="191" name="Picture 190"/>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192" name="Picture 19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188" name="Group 187"/>
            <p:cNvGrpSpPr/>
            <p:nvPr/>
          </p:nvGrpSpPr>
          <p:grpSpPr>
            <a:xfrm>
              <a:off x="3694995" y="5813422"/>
              <a:ext cx="515433" cy="521970"/>
              <a:chOff x="1284696" y="5418401"/>
              <a:chExt cx="515433" cy="521970"/>
            </a:xfrm>
          </p:grpSpPr>
          <p:pic>
            <p:nvPicPr>
              <p:cNvPr id="189" name="Picture 188"/>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190" name="Picture 18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grpSp>
        <p:nvGrpSpPr>
          <p:cNvPr id="102" name="Group 101"/>
          <p:cNvGrpSpPr/>
          <p:nvPr/>
        </p:nvGrpSpPr>
        <p:grpSpPr>
          <a:xfrm>
            <a:off x="512341" y="4322051"/>
            <a:ext cx="1125033" cy="1131570"/>
            <a:chOff x="3085395" y="5203822"/>
            <a:chExt cx="1125033" cy="1131570"/>
          </a:xfrm>
        </p:grpSpPr>
        <p:grpSp>
          <p:nvGrpSpPr>
            <p:cNvPr id="87" name="Group 86"/>
            <p:cNvGrpSpPr/>
            <p:nvPr/>
          </p:nvGrpSpPr>
          <p:grpSpPr>
            <a:xfrm>
              <a:off x="3085395" y="5203822"/>
              <a:ext cx="515433" cy="521970"/>
              <a:chOff x="1284696" y="5418401"/>
              <a:chExt cx="515433" cy="521970"/>
            </a:xfrm>
          </p:grpSpPr>
          <p:pic>
            <p:nvPicPr>
              <p:cNvPr id="88" name="Picture 87"/>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89" name="Picture 8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90" name="Group 89"/>
            <p:cNvGrpSpPr/>
            <p:nvPr/>
          </p:nvGrpSpPr>
          <p:grpSpPr>
            <a:xfrm>
              <a:off x="3237795" y="5356222"/>
              <a:ext cx="515433" cy="521970"/>
              <a:chOff x="1284696" y="5418401"/>
              <a:chExt cx="515433" cy="521970"/>
            </a:xfrm>
          </p:grpSpPr>
          <p:pic>
            <p:nvPicPr>
              <p:cNvPr id="91" name="Picture 90"/>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92" name="Picture 9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93" name="Group 92"/>
            <p:cNvGrpSpPr/>
            <p:nvPr/>
          </p:nvGrpSpPr>
          <p:grpSpPr>
            <a:xfrm>
              <a:off x="3390195" y="5508622"/>
              <a:ext cx="515433" cy="521970"/>
              <a:chOff x="1284696" y="5418401"/>
              <a:chExt cx="515433" cy="521970"/>
            </a:xfrm>
          </p:grpSpPr>
          <p:pic>
            <p:nvPicPr>
              <p:cNvPr id="94" name="Picture 93"/>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95" name="Picture 9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96" name="Group 95"/>
            <p:cNvGrpSpPr/>
            <p:nvPr/>
          </p:nvGrpSpPr>
          <p:grpSpPr>
            <a:xfrm>
              <a:off x="3542595" y="5661022"/>
              <a:ext cx="515433" cy="521970"/>
              <a:chOff x="1284696" y="5418401"/>
              <a:chExt cx="515433" cy="521970"/>
            </a:xfrm>
          </p:grpSpPr>
          <p:pic>
            <p:nvPicPr>
              <p:cNvPr id="97" name="Picture 96"/>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98" name="Picture 9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nvGrpSpPr>
            <p:cNvPr id="99" name="Group 98"/>
            <p:cNvGrpSpPr/>
            <p:nvPr/>
          </p:nvGrpSpPr>
          <p:grpSpPr>
            <a:xfrm>
              <a:off x="3694995" y="5813422"/>
              <a:ext cx="515433" cy="521970"/>
              <a:chOff x="1284696" y="5418401"/>
              <a:chExt cx="515433" cy="521970"/>
            </a:xfrm>
          </p:grpSpPr>
          <p:pic>
            <p:nvPicPr>
              <p:cNvPr id="100" name="Picture 99"/>
              <p:cNvPicPr>
                <a:picLocks noChangeAspect="1"/>
              </p:cNvPicPr>
              <p:nvPr/>
            </p:nvPicPr>
            <p:blipFill>
              <a:blip r:embed="rId3">
                <a:clrChange>
                  <a:clrFrom>
                    <a:srgbClr val="FFFFFF"/>
                  </a:clrFrom>
                  <a:clrTo>
                    <a:srgbClr val="FFFFFF">
                      <a:alpha val="0"/>
                    </a:srgbClr>
                  </a:clrTo>
                </a:clrChange>
              </a:blip>
              <a:stretch>
                <a:fillRect/>
              </a:stretch>
            </p:blipFill>
            <p:spPr>
              <a:xfrm>
                <a:off x="1284696" y="5526204"/>
                <a:ext cx="454865" cy="414167"/>
              </a:xfrm>
              <a:prstGeom prst="rect">
                <a:avLst/>
              </a:prstGeom>
            </p:spPr>
          </p:pic>
          <p:pic>
            <p:nvPicPr>
              <p:cNvPr id="101" name="Picture 10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2129" y="5418401"/>
                <a:ext cx="288000" cy="288000"/>
              </a:xfrm>
              <a:prstGeom prst="rect">
                <a:avLst/>
              </a:prstGeom>
            </p:spPr>
          </p:pic>
        </p:grpSp>
      </p:gr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2003" y="2494833"/>
            <a:ext cx="3966360" cy="2578722"/>
          </a:xfrm>
          <a:prstGeom prst="rect">
            <a:avLst/>
          </a:prstGeom>
        </p:spPr>
      </p:pic>
      <p:sp>
        <p:nvSpPr>
          <p:cNvPr id="10" name="TextBox 9"/>
          <p:cNvSpPr txBox="1"/>
          <p:nvPr/>
        </p:nvSpPr>
        <p:spPr>
          <a:xfrm>
            <a:off x="4702488" y="5139017"/>
            <a:ext cx="4006816" cy="892552"/>
          </a:xfrm>
          <a:prstGeom prst="rect">
            <a:avLst/>
          </a:prstGeom>
          <a:noFill/>
        </p:spPr>
        <p:txBody>
          <a:bodyPr wrap="square" rtlCol="0">
            <a:spAutoFit/>
          </a:bodyPr>
          <a:lstStyle/>
          <a:p>
            <a:pPr algn="r"/>
            <a:r>
              <a:rPr lang="zh-CN" altLang="en-US" dirty="0">
                <a:latin typeface="微软雅黑" panose="020B0503020204020204" pitchFamily="34" charset="-122"/>
                <a:ea typeface="微软雅黑" panose="020B0503020204020204" pitchFamily="34" charset="-122"/>
              </a:rPr>
              <a:t>来源</a:t>
            </a:r>
            <a:r>
              <a:rPr lang="en-US" altLang="zh-CN" dirty="0">
                <a:latin typeface="微软雅黑" panose="020B0503020204020204" pitchFamily="34" charset="-122"/>
                <a:ea typeface="微软雅黑" panose="020B0503020204020204" pitchFamily="34" charset="-122"/>
              </a:rPr>
              <a:t>: The tale at scale. CACM 2013</a:t>
            </a:r>
          </a:p>
          <a:p>
            <a:pPr algn="r"/>
            <a:r>
              <a:rPr lang="en-US" sz="1800" dirty="0">
                <a:latin typeface="微软雅黑" panose="020B0503020204020204" pitchFamily="34" charset="-122"/>
                <a:ea typeface="微软雅黑" panose="020B0503020204020204" pitchFamily="34" charset="-122"/>
              </a:rPr>
              <a:t>Jeff Dean, </a:t>
            </a:r>
            <a:r>
              <a:rPr lang="zh-CN" altLang="en-US" sz="1800" dirty="0">
                <a:solidFill>
                  <a:srgbClr val="FF0066"/>
                </a:solidFill>
                <a:latin typeface="微软雅黑" panose="020B0503020204020204" pitchFamily="34" charset="-122"/>
                <a:ea typeface="微软雅黑" panose="020B0503020204020204" pitchFamily="34" charset="-122"/>
              </a:rPr>
              <a:t>美国工程院院士</a:t>
            </a:r>
            <a:endParaRPr lang="en-US" altLang="zh-CN" sz="1800" dirty="0">
              <a:solidFill>
                <a:srgbClr val="FF0066"/>
              </a:solidFill>
              <a:latin typeface="微软雅黑" panose="020B0503020204020204" pitchFamily="34" charset="-122"/>
              <a:ea typeface="微软雅黑" panose="020B0503020204020204" pitchFamily="34" charset="-122"/>
            </a:endParaRPr>
          </a:p>
          <a:p>
            <a:pPr algn="r"/>
            <a:r>
              <a:rPr lang="en-US" sz="1600" dirty="0">
                <a:latin typeface="微软雅黑" panose="020B0503020204020204" pitchFamily="34" charset="-122"/>
                <a:ea typeface="微软雅黑" panose="020B0503020204020204" pitchFamily="34" charset="-122"/>
              </a:rPr>
              <a:t>Google Senior Fellow</a:t>
            </a:r>
          </a:p>
        </p:txBody>
      </p:sp>
      <p:sp>
        <p:nvSpPr>
          <p:cNvPr id="11" name="TextBox 10"/>
          <p:cNvSpPr txBox="1"/>
          <p:nvPr/>
        </p:nvSpPr>
        <p:spPr>
          <a:xfrm>
            <a:off x="5851822" y="3296078"/>
            <a:ext cx="2886542" cy="707886"/>
          </a:xfrm>
          <a:prstGeom prst="rect">
            <a:avLst/>
          </a:prstGeom>
          <a:solidFill>
            <a:schemeClr val="bg1"/>
          </a:solidFill>
          <a:ln>
            <a:noFill/>
          </a:ln>
          <a:effectLst>
            <a:innerShdw blurRad="63500" dist="50800" dir="13500000">
              <a:prstClr val="black">
                <a:alpha val="50000"/>
              </a:prstClr>
            </a:innerShdw>
          </a:effectLst>
        </p:spPr>
        <p:txBody>
          <a:bodyPr wrap="square" rtlCol="0">
            <a:spAutoFit/>
          </a:bodyPr>
          <a:lstStyle/>
          <a:p>
            <a:r>
              <a:rPr lang="zh-CN" altLang="en-US" sz="1800" dirty="0">
                <a:latin typeface="微软雅黑" panose="020B0503020204020204" pitchFamily="34" charset="-122"/>
                <a:ea typeface="微软雅黑" panose="020B0503020204020204" pitchFamily="34" charset="-122"/>
              </a:rPr>
              <a:t>单节点</a:t>
            </a:r>
            <a:r>
              <a:rPr lang="zh-CN" altLang="en-US" sz="2000" dirty="0">
                <a:solidFill>
                  <a:srgbClr val="FF0066"/>
                </a:solidFill>
                <a:latin typeface="微软雅黑" panose="020B0503020204020204" pitchFamily="34" charset="-122"/>
                <a:ea typeface="微软雅黑" panose="020B0503020204020204" pitchFamily="34" charset="-122"/>
              </a:rPr>
              <a:t>  </a:t>
            </a:r>
            <a:r>
              <a:rPr lang="en-US" altLang="zh-CN" sz="2000" dirty="0">
                <a:solidFill>
                  <a:srgbClr val="FF0066"/>
                </a:solidFill>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请求时延</a:t>
            </a:r>
            <a:r>
              <a:rPr lang="en-US" altLang="zh-CN" sz="1800" dirty="0">
                <a:latin typeface="微软雅黑" panose="020B0503020204020204" pitchFamily="34" charset="-122"/>
                <a:ea typeface="微软雅黑" panose="020B0503020204020204" pitchFamily="34" charset="-122"/>
              </a:rPr>
              <a:t>&gt;1</a:t>
            </a:r>
            <a:r>
              <a:rPr lang="zh-CN" altLang="en-US" sz="1800" dirty="0">
                <a:latin typeface="微软雅黑" panose="020B0503020204020204" pitchFamily="34" charset="-122"/>
                <a:ea typeface="微软雅黑" panose="020B0503020204020204" pitchFamily="34" charset="-122"/>
              </a:rPr>
              <a:t>秒</a:t>
            </a:r>
            <a:br>
              <a:rPr lang="en-US" altLang="zh-CN" sz="1800" dirty="0">
                <a:latin typeface="微软雅黑" panose="020B0503020204020204" pitchFamily="34" charset="-122"/>
                <a:ea typeface="微软雅黑" panose="020B0503020204020204" pitchFamily="34" charset="-122"/>
                <a:sym typeface="Wingdings" panose="05000000000000000000" pitchFamily="2" charset="2"/>
              </a:rPr>
            </a:br>
            <a:r>
              <a:rPr lang="zh-CN" altLang="en-US" sz="1800" dirty="0">
                <a:latin typeface="微软雅黑" panose="020B0503020204020204" pitchFamily="34" charset="-122"/>
                <a:ea typeface="微软雅黑" panose="020B0503020204020204" pitchFamily="34" charset="-122"/>
              </a:rPr>
              <a:t>百节点</a:t>
            </a:r>
            <a:r>
              <a:rPr lang="en-US" altLang="zh-CN" sz="2000" dirty="0">
                <a:solidFill>
                  <a:srgbClr val="FF0066"/>
                </a:solidFill>
                <a:latin typeface="微软雅黑" panose="020B0503020204020204" pitchFamily="34" charset="-122"/>
                <a:ea typeface="微软雅黑" panose="020B0503020204020204" pitchFamily="34" charset="-122"/>
              </a:rPr>
              <a:t>63%</a:t>
            </a:r>
            <a:r>
              <a:rPr lang="zh-CN" altLang="en-US" sz="1800" dirty="0">
                <a:latin typeface="微软雅黑" panose="020B0503020204020204" pitchFamily="34" charset="-122"/>
                <a:ea typeface="微软雅黑" panose="020B0503020204020204" pitchFamily="34" charset="-122"/>
              </a:rPr>
              <a:t>请求时延</a:t>
            </a:r>
            <a:r>
              <a:rPr lang="en-US" altLang="zh-CN" sz="1800" dirty="0">
                <a:latin typeface="微软雅黑" panose="020B0503020204020204" pitchFamily="34" charset="-122"/>
                <a:ea typeface="微软雅黑" panose="020B0503020204020204" pitchFamily="34" charset="-122"/>
              </a:rPr>
              <a:t>&gt;1</a:t>
            </a:r>
            <a:r>
              <a:rPr lang="zh-CN" altLang="en-US" sz="1800" dirty="0">
                <a:latin typeface="微软雅黑" panose="020B0503020204020204" pitchFamily="34" charset="-122"/>
                <a:ea typeface="微软雅黑" panose="020B0503020204020204" pitchFamily="34" charset="-122"/>
              </a:rPr>
              <a:t>秒</a:t>
            </a:r>
            <a:endParaRPr lang="en-US" sz="1800" dirty="0">
              <a:latin typeface="微软雅黑" panose="020B0503020204020204" pitchFamily="34" charset="-122"/>
              <a:ea typeface="微软雅黑" panose="020B0503020204020204" pitchFamily="34" charset="-122"/>
            </a:endParaRPr>
          </a:p>
        </p:txBody>
      </p:sp>
      <p:sp>
        <p:nvSpPr>
          <p:cNvPr id="12" name="Rectangle 11"/>
          <p:cNvSpPr/>
          <p:nvPr/>
        </p:nvSpPr>
        <p:spPr>
          <a:xfrm>
            <a:off x="5493323" y="2308995"/>
            <a:ext cx="2822937" cy="707886"/>
          </a:xfrm>
          <a:prstGeom prst="rect">
            <a:avLst/>
          </a:prstGeom>
        </p:spPr>
        <p:txBody>
          <a:bodyPr wrap="square">
            <a:spAutoFit/>
          </a:bodyPr>
          <a:lstStyle/>
          <a:p>
            <a:pPr algn="ctr"/>
            <a:r>
              <a:rPr lang="zh-CN" altLang="en-US" sz="2000" dirty="0">
                <a:effectLst>
                  <a:glow rad="127000">
                    <a:schemeClr val="bg1"/>
                  </a:glow>
                </a:effectLst>
                <a:latin typeface="微软雅黑" panose="020B0503020204020204" pitchFamily="34" charset="-122"/>
                <a:ea typeface="微软雅黑" panose="020B0503020204020204" pitchFamily="34" charset="-122"/>
              </a:rPr>
              <a:t>大规模集群显著增加</a:t>
            </a:r>
            <a:br>
              <a:rPr lang="en-US" altLang="zh-CN" sz="2000" dirty="0">
                <a:effectLst>
                  <a:glow rad="127000">
                    <a:schemeClr val="bg1"/>
                  </a:glow>
                </a:effectLst>
                <a:latin typeface="微软雅黑" panose="020B0503020204020204" pitchFamily="34" charset="-122"/>
                <a:ea typeface="微软雅黑" panose="020B0503020204020204" pitchFamily="34" charset="-122"/>
              </a:rPr>
            </a:br>
            <a:r>
              <a:rPr lang="zh-CN" altLang="en-US" sz="2000" b="1" dirty="0">
                <a:solidFill>
                  <a:srgbClr val="FF0066"/>
                </a:solidFill>
                <a:effectLst>
                  <a:glow rad="127000">
                    <a:schemeClr val="bg1"/>
                  </a:glow>
                </a:effectLst>
                <a:latin typeface="微软雅黑" panose="020B0503020204020204" pitchFamily="34" charset="-122"/>
                <a:ea typeface="微软雅黑" panose="020B0503020204020204" pitchFamily="34" charset="-122"/>
              </a:rPr>
              <a:t>系统时延</a:t>
            </a:r>
            <a:r>
              <a:rPr lang="zh-CN" altLang="en-US" sz="2000" dirty="0">
                <a:effectLst>
                  <a:glow rad="127000">
                    <a:schemeClr val="bg1"/>
                  </a:glow>
                </a:effectLst>
                <a:latin typeface="微软雅黑" panose="020B0503020204020204" pitchFamily="34" charset="-122"/>
                <a:ea typeface="微软雅黑" panose="020B0503020204020204" pitchFamily="34" charset="-122"/>
              </a:rPr>
              <a:t>的概率</a:t>
            </a:r>
            <a:endParaRPr lang="zh-CN" altLang="en-US" sz="1800" dirty="0">
              <a:effectLst>
                <a:glow rad="127000">
                  <a:schemeClr val="bg1"/>
                </a:glow>
              </a:effectLst>
              <a:latin typeface="微软雅黑" panose="020B0503020204020204" pitchFamily="34" charset="-122"/>
              <a:ea typeface="微软雅黑" panose="020B0503020204020204" pitchFamily="34" charset="-122"/>
            </a:endParaRPr>
          </a:p>
        </p:txBody>
      </p:sp>
      <p:sp>
        <p:nvSpPr>
          <p:cNvPr id="13" name="Oval 12"/>
          <p:cNvSpPr/>
          <p:nvPr/>
        </p:nvSpPr>
        <p:spPr>
          <a:xfrm>
            <a:off x="5227067" y="3279861"/>
            <a:ext cx="504000" cy="504000"/>
          </a:xfrm>
          <a:prstGeom prst="ellipse">
            <a:avLst/>
          </a:prstGeom>
          <a:noFill/>
          <a:ln w="57150">
            <a:solidFill>
              <a:srgbClr val="FF006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内容占位符 2"/>
          <p:cNvSpPr txBox="1">
            <a:spLocks/>
          </p:cNvSpPr>
          <p:nvPr/>
        </p:nvSpPr>
        <p:spPr>
          <a:xfrm>
            <a:off x="4498353" y="1567224"/>
            <a:ext cx="4307319" cy="9200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altLang="zh-CN" sz="2200" b="1" dirty="0">
              <a:solidFill>
                <a:srgbClr val="FF0066"/>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1754" y="2538808"/>
            <a:ext cx="1919251" cy="746375"/>
          </a:xfrm>
          <a:prstGeom prst="rect">
            <a:avLst/>
          </a:prstGeom>
        </p:spPr>
      </p:pic>
      <p:cxnSp>
        <p:nvCxnSpPr>
          <p:cNvPr id="5" name="Straight Arrow Connector 4"/>
          <p:cNvCxnSpPr>
            <a:stCxn id="263" idx="3"/>
            <a:endCxn id="3" idx="1"/>
          </p:cNvCxnSpPr>
          <p:nvPr/>
        </p:nvCxnSpPr>
        <p:spPr>
          <a:xfrm>
            <a:off x="1129655" y="2906130"/>
            <a:ext cx="612099" cy="5866"/>
          </a:xfrm>
          <a:prstGeom prst="straightConnector1">
            <a:avLst/>
          </a:prstGeom>
          <a:ln w="571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3" idx="2"/>
            <a:endCxn id="89" idx="3"/>
          </p:cNvCxnSpPr>
          <p:nvPr/>
        </p:nvCxnSpPr>
        <p:spPr>
          <a:xfrm flipH="1">
            <a:off x="1027774" y="3285183"/>
            <a:ext cx="1673606" cy="11808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3" idx="2"/>
            <a:endCxn id="92" idx="3"/>
          </p:cNvCxnSpPr>
          <p:nvPr/>
        </p:nvCxnSpPr>
        <p:spPr>
          <a:xfrm flipH="1">
            <a:off x="1180174" y="3285183"/>
            <a:ext cx="1521206" cy="13332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3" idx="2"/>
            <a:endCxn id="95" idx="3"/>
          </p:cNvCxnSpPr>
          <p:nvPr/>
        </p:nvCxnSpPr>
        <p:spPr>
          <a:xfrm flipH="1">
            <a:off x="1332574" y="3285183"/>
            <a:ext cx="1368806" cy="14856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3" idx="2"/>
            <a:endCxn id="98" idx="3"/>
          </p:cNvCxnSpPr>
          <p:nvPr/>
        </p:nvCxnSpPr>
        <p:spPr>
          <a:xfrm flipH="1">
            <a:off x="1484974" y="3285183"/>
            <a:ext cx="1216406" cy="16380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3" idx="2"/>
            <a:endCxn id="101" idx="3"/>
          </p:cNvCxnSpPr>
          <p:nvPr/>
        </p:nvCxnSpPr>
        <p:spPr>
          <a:xfrm flipH="1">
            <a:off x="1637374" y="3285183"/>
            <a:ext cx="1064006" cy="17904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3" idx="2"/>
            <a:endCxn id="198" idx="3"/>
          </p:cNvCxnSpPr>
          <p:nvPr/>
        </p:nvCxnSpPr>
        <p:spPr>
          <a:xfrm flipH="1">
            <a:off x="1929575" y="3285183"/>
            <a:ext cx="771805" cy="11808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3" idx="2"/>
            <a:endCxn id="196" idx="3"/>
          </p:cNvCxnSpPr>
          <p:nvPr/>
        </p:nvCxnSpPr>
        <p:spPr>
          <a:xfrm flipH="1">
            <a:off x="2081975" y="3285183"/>
            <a:ext cx="619405" cy="13332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3" idx="2"/>
            <a:endCxn id="194" idx="3"/>
          </p:cNvCxnSpPr>
          <p:nvPr/>
        </p:nvCxnSpPr>
        <p:spPr>
          <a:xfrm flipH="1">
            <a:off x="2234375" y="3285183"/>
            <a:ext cx="467005" cy="14856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3" idx="2"/>
            <a:endCxn id="192" idx="3"/>
          </p:cNvCxnSpPr>
          <p:nvPr/>
        </p:nvCxnSpPr>
        <p:spPr>
          <a:xfrm flipH="1">
            <a:off x="2386775" y="3285183"/>
            <a:ext cx="314605" cy="16380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3" idx="2"/>
            <a:endCxn id="190" idx="3"/>
          </p:cNvCxnSpPr>
          <p:nvPr/>
        </p:nvCxnSpPr>
        <p:spPr>
          <a:xfrm flipH="1">
            <a:off x="2539175" y="3285183"/>
            <a:ext cx="162205" cy="17904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a:stCxn id="3" idx="2"/>
            <a:endCxn id="219" idx="3"/>
          </p:cNvCxnSpPr>
          <p:nvPr/>
        </p:nvCxnSpPr>
        <p:spPr>
          <a:xfrm>
            <a:off x="2701380" y="3285183"/>
            <a:ext cx="52629" cy="11808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stCxn id="3" idx="2"/>
            <a:endCxn id="217" idx="3"/>
          </p:cNvCxnSpPr>
          <p:nvPr/>
        </p:nvCxnSpPr>
        <p:spPr>
          <a:xfrm>
            <a:off x="2701380" y="3285183"/>
            <a:ext cx="205029" cy="13332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3" idx="2"/>
            <a:endCxn id="215" idx="3"/>
          </p:cNvCxnSpPr>
          <p:nvPr/>
        </p:nvCxnSpPr>
        <p:spPr>
          <a:xfrm>
            <a:off x="2701380" y="3285183"/>
            <a:ext cx="357429" cy="14856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stCxn id="3" idx="2"/>
            <a:endCxn id="213" idx="3"/>
          </p:cNvCxnSpPr>
          <p:nvPr/>
        </p:nvCxnSpPr>
        <p:spPr>
          <a:xfrm>
            <a:off x="2701380" y="3285183"/>
            <a:ext cx="509829" cy="16380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3" idx="2"/>
            <a:endCxn id="211" idx="3"/>
          </p:cNvCxnSpPr>
          <p:nvPr/>
        </p:nvCxnSpPr>
        <p:spPr>
          <a:xfrm>
            <a:off x="2701380" y="3285183"/>
            <a:ext cx="662229" cy="17904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3" idx="2"/>
            <a:endCxn id="240" idx="3"/>
          </p:cNvCxnSpPr>
          <p:nvPr/>
        </p:nvCxnSpPr>
        <p:spPr>
          <a:xfrm>
            <a:off x="2701380" y="3285183"/>
            <a:ext cx="929839" cy="11808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a:stCxn id="3" idx="2"/>
            <a:endCxn id="238" idx="3"/>
          </p:cNvCxnSpPr>
          <p:nvPr/>
        </p:nvCxnSpPr>
        <p:spPr>
          <a:xfrm>
            <a:off x="2701380" y="3285183"/>
            <a:ext cx="1082239" cy="13332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a:stCxn id="3" idx="2"/>
            <a:endCxn id="236" idx="3"/>
          </p:cNvCxnSpPr>
          <p:nvPr/>
        </p:nvCxnSpPr>
        <p:spPr>
          <a:xfrm>
            <a:off x="2701380" y="3285183"/>
            <a:ext cx="1234639" cy="14856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a:stCxn id="3" idx="2"/>
            <a:endCxn id="234" idx="3"/>
          </p:cNvCxnSpPr>
          <p:nvPr/>
        </p:nvCxnSpPr>
        <p:spPr>
          <a:xfrm>
            <a:off x="2701380" y="3285183"/>
            <a:ext cx="1387039" cy="16380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3" idx="2"/>
            <a:endCxn id="232" idx="3"/>
          </p:cNvCxnSpPr>
          <p:nvPr/>
        </p:nvCxnSpPr>
        <p:spPr>
          <a:xfrm>
            <a:off x="2701380" y="3285183"/>
            <a:ext cx="1539439" cy="1790468"/>
          </a:xfrm>
          <a:prstGeom prst="straightConnector1">
            <a:avLst/>
          </a:prstGeom>
          <a:ln w="38100">
            <a:solidFill>
              <a:srgbClr val="3B5997"/>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263" name="Picture 262"/>
          <p:cNvPicPr>
            <a:picLocks noChangeAspect="1"/>
          </p:cNvPicPr>
          <p:nvPr/>
        </p:nvPicPr>
        <p:blipFill>
          <a:blip r:embed="rId7"/>
          <a:stretch>
            <a:fillRect/>
          </a:stretch>
        </p:blipFill>
        <p:spPr>
          <a:xfrm>
            <a:off x="553655" y="2618321"/>
            <a:ext cx="576000" cy="575618"/>
          </a:xfrm>
          <a:prstGeom prst="rect">
            <a:avLst/>
          </a:prstGeom>
        </p:spPr>
      </p:pic>
      <p:sp>
        <p:nvSpPr>
          <p:cNvPr id="265" name="TextBox 264"/>
          <p:cNvSpPr txBox="1"/>
          <p:nvPr/>
        </p:nvSpPr>
        <p:spPr>
          <a:xfrm>
            <a:off x="531882" y="5648737"/>
            <a:ext cx="390803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来源</a:t>
            </a:r>
            <a:r>
              <a:rPr lang="en-US" altLang="zh-CN" dirty="0">
                <a:latin typeface="微软雅黑" panose="020B0503020204020204" pitchFamily="34" charset="-122"/>
                <a:ea typeface="微软雅黑" panose="020B0503020204020204" pitchFamily="34" charset="-122"/>
              </a:rPr>
              <a:t>: Tales of the tail. SoCC 2014</a:t>
            </a:r>
            <a:endParaRPr lang="en-US" dirty="0">
              <a:latin typeface="微软雅黑" panose="020B0503020204020204" pitchFamily="34" charset="-122"/>
              <a:ea typeface="微软雅黑" panose="020B0503020204020204" pitchFamily="34" charset="-122"/>
            </a:endParaRPr>
          </a:p>
        </p:txBody>
      </p:sp>
      <p:sp>
        <p:nvSpPr>
          <p:cNvPr id="103" name="Rectangle 102"/>
          <p:cNvSpPr/>
          <p:nvPr/>
        </p:nvSpPr>
        <p:spPr>
          <a:xfrm>
            <a:off x="495570" y="3411630"/>
            <a:ext cx="1600436" cy="400110"/>
          </a:xfrm>
          <a:prstGeom prst="rect">
            <a:avLst/>
          </a:prstGeom>
        </p:spPr>
        <p:txBody>
          <a:bodyPr wrap="square">
            <a:spAutoFit/>
          </a:bodyPr>
          <a:lstStyle/>
          <a:p>
            <a:r>
              <a:rPr lang="zh-CN" altLang="en-US" sz="2000" b="1" dirty="0">
                <a:solidFill>
                  <a:srgbClr val="FF0066"/>
                </a:solidFill>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关键路径长</a:t>
            </a:r>
            <a:endParaRPr lang="zh-CN" altLang="en-US" sz="1800" b="1" dirty="0">
              <a:solidFill>
                <a:srgbClr val="FF0066"/>
              </a:solidFill>
              <a:effectLst>
                <a:glow rad="127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05" name="Straight Arrow Connector 104"/>
          <p:cNvCxnSpPr/>
          <p:nvPr/>
        </p:nvCxnSpPr>
        <p:spPr>
          <a:xfrm>
            <a:off x="840296" y="4795862"/>
            <a:ext cx="3060462" cy="0"/>
          </a:xfrm>
          <a:prstGeom prst="straightConnector1">
            <a:avLst/>
          </a:prstGeom>
          <a:ln w="38100">
            <a:solidFill>
              <a:srgbClr val="FF0066"/>
            </a:solidFill>
            <a:tailEnd type="arrow" w="lg" len="lg"/>
          </a:ln>
          <a:effectLst>
            <a:glow rad="127000">
              <a:schemeClr val="bg1"/>
            </a:glow>
          </a:effectLst>
        </p:spPr>
        <p:style>
          <a:lnRef idx="1">
            <a:schemeClr val="accent1"/>
          </a:lnRef>
          <a:fillRef idx="0">
            <a:schemeClr val="accent1"/>
          </a:fillRef>
          <a:effectRef idx="0">
            <a:schemeClr val="accent1"/>
          </a:effectRef>
          <a:fontRef idx="minor">
            <a:schemeClr val="tx1"/>
          </a:fontRef>
        </p:style>
      </p:cxnSp>
      <p:sp>
        <p:nvSpPr>
          <p:cNvPr id="127" name="Rectangle 126"/>
          <p:cNvSpPr/>
          <p:nvPr/>
        </p:nvSpPr>
        <p:spPr>
          <a:xfrm>
            <a:off x="1686725" y="4285854"/>
            <a:ext cx="1704899" cy="400110"/>
          </a:xfrm>
          <a:prstGeom prst="rect">
            <a:avLst/>
          </a:prstGeom>
          <a:effectLst>
            <a:glow rad="254000">
              <a:schemeClr val="bg1"/>
            </a:glow>
          </a:effectLst>
        </p:spPr>
        <p:txBody>
          <a:bodyPr wrap="square">
            <a:spAutoFit/>
          </a:bodyPr>
          <a:lstStyle/>
          <a:p>
            <a:pPr algn="ctr"/>
            <a:r>
              <a:rPr lang="zh-CN" altLang="en-US" sz="2000" b="1" dirty="0">
                <a:solidFill>
                  <a:srgbClr val="FF0066"/>
                </a:solidFill>
                <a:effectLst>
                  <a:glow rad="254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扇出度高</a:t>
            </a:r>
            <a:endParaRPr lang="en-US" altLang="zh-CN" sz="2000" b="1" dirty="0">
              <a:solidFill>
                <a:srgbClr val="FF0066"/>
              </a:solidFill>
              <a:effectLst>
                <a:glow rad="254000">
                  <a:schemeClr val="bg1"/>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6" name="Slide Number Placeholder 3"/>
          <p:cNvSpPr txBox="1">
            <a:spLocks/>
          </p:cNvSpPr>
          <p:nvPr/>
        </p:nvSpPr>
        <p:spPr>
          <a:xfrm>
            <a:off x="8532488" y="6376243"/>
            <a:ext cx="432000" cy="365125"/>
          </a:xfrm>
          <a:prstGeom prst="rect">
            <a:avLst/>
          </a:prstGeom>
        </p:spPr>
        <p:txBody>
          <a:bodyPr vert="horz" wrap="none"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9A1D82-A967-4BC1-A576-AD1CE0B149C9}" type="slidenum">
              <a:rPr lang="zh-CN" altLang="en-US" sz="1800" smtClean="0">
                <a:solidFill>
                  <a:schemeClr val="tx1"/>
                </a:solidFill>
                <a:latin typeface="Century Gothic" pitchFamily="34" charset="0"/>
              </a:rPr>
              <a:pPr/>
              <a:t>14</a:t>
            </a:fld>
            <a:endParaRPr lang="zh-CN" altLang="en-US" sz="1800">
              <a:solidFill>
                <a:schemeClr val="tx1"/>
              </a:solidFill>
              <a:latin typeface="Century Gothic" pitchFamily="34" charset="0"/>
            </a:endParaRPr>
          </a:p>
        </p:txBody>
      </p:sp>
      <p:sp>
        <p:nvSpPr>
          <p:cNvPr id="108" name="标题 1"/>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Microsoft YaHei" panose="020B0503020204020204" pitchFamily="34" charset="-122"/>
                <a:ea typeface="Microsoft YaHei" panose="020B0503020204020204" pitchFamily="34" charset="-122"/>
              </a:rPr>
              <a:t>挑战</a:t>
            </a:r>
            <a:r>
              <a:rPr lang="en-US" altLang="zh-CN" sz="3600" b="1" dirty="0">
                <a:latin typeface="Microsoft YaHei" panose="020B0503020204020204" pitchFamily="34" charset="-122"/>
                <a:ea typeface="Microsoft YaHei" panose="020B0503020204020204" pitchFamily="34" charset="-122"/>
              </a:rPr>
              <a:t>2</a:t>
            </a:r>
            <a:r>
              <a:rPr lang="zh-CN" altLang="en-US" sz="3600" dirty="0">
                <a:latin typeface="Microsoft YaHei" panose="020B0503020204020204" pitchFamily="34" charset="-122"/>
                <a:ea typeface="Microsoft YaHei" panose="020B0503020204020204" pitchFamily="34" charset="-122"/>
              </a:rPr>
              <a:t>：协作失衡</a:t>
            </a:r>
            <a:endParaRPr lang="zh-CN" altLang="en-US" sz="3600" b="1" dirty="0">
              <a:latin typeface="Microsoft YaHei" panose="020B0503020204020204" pitchFamily="34" charset="-122"/>
              <a:ea typeface="Microsoft YaHei" panose="020B0503020204020204" pitchFamily="34" charset="-122"/>
            </a:endParaRPr>
          </a:p>
        </p:txBody>
      </p:sp>
      <p:sp>
        <p:nvSpPr>
          <p:cNvPr id="109" name="Rectangle 5">
            <a:extLst>
              <a:ext uri="{FF2B5EF4-FFF2-40B4-BE49-F238E27FC236}">
                <a16:creationId xmlns:a16="http://schemas.microsoft.com/office/drawing/2014/main" id="{8753AC55-41C5-B541-A58E-D6860FD0FD75}"/>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10" name="Rectangle 109"/>
          <p:cNvSpPr/>
          <p:nvPr/>
        </p:nvSpPr>
        <p:spPr>
          <a:xfrm>
            <a:off x="243201" y="1252319"/>
            <a:ext cx="4243911" cy="830997"/>
          </a:xfrm>
          <a:prstGeom prst="rect">
            <a:avLst/>
          </a:prstGeom>
          <a:solidFill>
            <a:schemeClr val="accent4">
              <a:lumMod val="20000"/>
              <a:lumOff val="80000"/>
            </a:schemeClr>
          </a:solidFill>
          <a:ln w="28575">
            <a:solidFill>
              <a:schemeClr val="tx1"/>
            </a:solidFill>
          </a:ln>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典型</a:t>
            </a:r>
            <a:r>
              <a:rPr lang="en-US" altLang="zh-CN" sz="2400" dirty="0">
                <a:latin typeface="微软雅黑" panose="020B0503020204020204" pitchFamily="34" charset="-122"/>
                <a:ea typeface="微软雅黑" panose="020B0503020204020204" pitchFamily="34" charset="-122"/>
              </a:rPr>
              <a:t>Bing</a:t>
            </a:r>
            <a:r>
              <a:rPr lang="zh-CN" altLang="en-US" sz="2400" dirty="0">
                <a:latin typeface="微软雅黑" panose="020B0503020204020204" pitchFamily="34" charset="-122"/>
                <a:ea typeface="微软雅黑" panose="020B0503020204020204" pitchFamily="34" charset="-122"/>
              </a:rPr>
              <a:t>查询</a:t>
            </a:r>
            <a:r>
              <a:rPr lang="en-US" altLang="zh-CN" sz="2400" dirty="0">
                <a:latin typeface="微软雅黑" panose="020B0503020204020204" pitchFamily="34" charset="-122"/>
                <a:ea typeface="微软雅黑" panose="020B0503020204020204" pitchFamily="34" charset="-122"/>
              </a:rPr>
              <a:t>/Facebook</a:t>
            </a:r>
            <a:r>
              <a:rPr lang="zh-CN" altLang="en-US" sz="2400" dirty="0">
                <a:latin typeface="微软雅黑" panose="020B0503020204020204" pitchFamily="34" charset="-122"/>
                <a:ea typeface="微软雅黑" panose="020B0503020204020204" pitchFamily="34" charset="-122"/>
              </a:rPr>
              <a:t>请求涉及到</a:t>
            </a:r>
            <a:r>
              <a:rPr lang="zh-CN" altLang="en-US" sz="2400" b="1" dirty="0">
                <a:solidFill>
                  <a:srgbClr val="FF0066"/>
                </a:solidFill>
                <a:latin typeface="微软雅黑" panose="020B0503020204020204" pitchFamily="34" charset="-122"/>
                <a:ea typeface="微软雅黑" panose="020B0503020204020204" pitchFamily="34" charset="-122"/>
              </a:rPr>
              <a:t>数千个</a:t>
            </a:r>
            <a:r>
              <a:rPr lang="zh-CN" altLang="en-US" sz="2400" dirty="0">
                <a:latin typeface="微软雅黑" panose="020B0503020204020204" pitchFamily="34" charset="-122"/>
                <a:ea typeface="微软雅黑" panose="020B0503020204020204" pitchFamily="34" charset="-122"/>
              </a:rPr>
              <a:t>数据中心节点</a:t>
            </a:r>
          </a:p>
        </p:txBody>
      </p:sp>
      <p:sp>
        <p:nvSpPr>
          <p:cNvPr id="111" name="Rectangle 110"/>
          <p:cNvSpPr/>
          <p:nvPr/>
        </p:nvSpPr>
        <p:spPr>
          <a:xfrm>
            <a:off x="4617496" y="1252319"/>
            <a:ext cx="4243911" cy="830997"/>
          </a:xfrm>
          <a:prstGeom prst="rect">
            <a:avLst/>
          </a:prstGeom>
          <a:solidFill>
            <a:schemeClr val="accent4">
              <a:lumMod val="20000"/>
              <a:lumOff val="80000"/>
            </a:schemeClr>
          </a:solidFill>
          <a:ln w="28575">
            <a:solidFill>
              <a:schemeClr val="tx1"/>
            </a:solidFill>
          </a:ln>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FF0066"/>
                </a:solidFill>
                <a:latin typeface="微软雅黑" panose="020B0503020204020204" pitchFamily="34" charset="-122"/>
                <a:ea typeface="微软雅黑" panose="020B0503020204020204" pitchFamily="34" charset="-122"/>
              </a:rPr>
              <a:t>木桶效应</a:t>
            </a:r>
            <a:r>
              <a:rPr lang="zh-CN" altLang="en-US" sz="2400" dirty="0">
                <a:latin typeface="微软雅黑" panose="020B0503020204020204" pitchFamily="34" charset="-122"/>
                <a:ea typeface="微软雅黑" panose="020B0503020204020204" pitchFamily="34" charset="-122"/>
              </a:rPr>
              <a:t>”：单节点突发高</a:t>
            </a:r>
            <a:br>
              <a:rPr lang="zh-CN" altLang="en-US"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时延以</a:t>
            </a:r>
            <a:r>
              <a:rPr lang="zh-CN" altLang="en-US" sz="2400" b="1" dirty="0">
                <a:solidFill>
                  <a:srgbClr val="FF0066"/>
                </a:solidFill>
                <a:latin typeface="微软雅黑" panose="020B0503020204020204" pitchFamily="34" charset="-122"/>
                <a:ea typeface="微软雅黑" panose="020B0503020204020204" pitchFamily="34" charset="-122"/>
              </a:rPr>
              <a:t>较高概率</a:t>
            </a:r>
            <a:r>
              <a:rPr lang="zh-CN" altLang="en-US" sz="2400" dirty="0">
                <a:latin typeface="微软雅黑" panose="020B0503020204020204" pitchFamily="34" charset="-122"/>
                <a:ea typeface="微软雅黑" panose="020B0503020204020204" pitchFamily="34" charset="-122"/>
              </a:rPr>
              <a:t>增加整体时延</a:t>
            </a:r>
          </a:p>
        </p:txBody>
      </p:sp>
    </p:spTree>
    <p:extLst>
      <p:ext uri="{BB962C8B-B14F-4D97-AF65-F5344CB8AC3E}">
        <p14:creationId xmlns:p14="http://schemas.microsoft.com/office/powerpoint/2010/main" val="62103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nodePh="1">
                                  <p:stCondLst>
                                    <p:cond delay="0"/>
                                  </p:stCondLst>
                                  <p:endCondLst>
                                    <p:cond evt="begin" delay="0">
                                      <p:tn val="15"/>
                                    </p:cond>
                                  </p:end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C2089-2362-7C4B-B05F-0C9D533A9B02}"/>
              </a:ext>
            </a:extLst>
          </p:cNvPr>
          <p:cNvSpPr>
            <a:spLocks noGrp="1"/>
          </p:cNvSpPr>
          <p:nvPr>
            <p:ph type="title"/>
          </p:nvPr>
        </p:nvSpPr>
        <p:spPr/>
        <p:txBody>
          <a:bodyPr/>
          <a:lstStyle/>
          <a:p>
            <a:r>
              <a:rPr kumimoji="1" lang="zh-Hans" altLang="en-US" dirty="0"/>
              <a:t>大纲</a:t>
            </a:r>
            <a:endParaRPr kumimoji="1" lang="zh-CN" altLang="en-US" dirty="0"/>
          </a:p>
        </p:txBody>
      </p:sp>
      <p:sp>
        <p:nvSpPr>
          <p:cNvPr id="3" name="内容占位符 2">
            <a:extLst>
              <a:ext uri="{FF2B5EF4-FFF2-40B4-BE49-F238E27FC236}">
                <a16:creationId xmlns:a16="http://schemas.microsoft.com/office/drawing/2014/main" id="{09DEB5EF-95EC-1646-B530-716B86FCDFD2}"/>
              </a:ext>
            </a:extLst>
          </p:cNvPr>
          <p:cNvSpPr>
            <a:spLocks noGrp="1"/>
          </p:cNvSpPr>
          <p:nvPr>
            <p:ph idx="1"/>
          </p:nvPr>
        </p:nvSpPr>
        <p:spPr>
          <a:xfrm>
            <a:off x="623455" y="1565564"/>
            <a:ext cx="7891895" cy="4611399"/>
          </a:xfrm>
        </p:spPr>
        <p:txBody>
          <a:bodyPr>
            <a:normAutofit/>
          </a:bodyPr>
          <a:lstStyle/>
          <a:p>
            <a:r>
              <a:rPr kumimoji="1" lang="zh-CN" altLang="en-US" sz="2800" dirty="0"/>
              <a:t>操作系统的演化：从单机到数据中心</a:t>
            </a:r>
            <a:endParaRPr kumimoji="1" lang="en-US" altLang="zh-CN" sz="2800" dirty="0"/>
          </a:p>
          <a:p>
            <a:endParaRPr kumimoji="1" lang="en-US" altLang="zh-CN" sz="2800" dirty="0"/>
          </a:p>
          <a:p>
            <a:r>
              <a:rPr kumimoji="1" lang="zh-CN" altLang="en-US" sz="2800" dirty="0"/>
              <a:t>数据中心操作系统挑战：低时延</a:t>
            </a:r>
            <a:endParaRPr kumimoji="1" lang="en-US" altLang="zh-Hans" sz="2800" dirty="0"/>
          </a:p>
          <a:p>
            <a:endParaRPr kumimoji="1" lang="en-US" altLang="zh-CN" sz="2800" dirty="0"/>
          </a:p>
          <a:p>
            <a:r>
              <a:rPr kumimoji="1" lang="zh-CN" altLang="en-US" sz="2800" b="1" dirty="0"/>
              <a:t>低时延数据中心操作系统：基于原位计算</a:t>
            </a:r>
            <a:endParaRPr kumimoji="1" lang="en-US" altLang="zh-CN" sz="2800" b="1" dirty="0"/>
          </a:p>
          <a:p>
            <a:pPr marL="0" indent="0">
              <a:buNone/>
            </a:pPr>
            <a:endParaRPr kumimoji="1" lang="en-US" altLang="zh-Hans" sz="2800" dirty="0"/>
          </a:p>
          <a:p>
            <a:r>
              <a:rPr kumimoji="1" lang="zh-CN" altLang="en-US" sz="2800" dirty="0"/>
              <a:t>展望：软硬件垂直整合</a:t>
            </a:r>
            <a:endParaRPr kumimoji="1" lang="en-US" altLang="zh-Hans" sz="2800" dirty="0"/>
          </a:p>
        </p:txBody>
      </p:sp>
    </p:spTree>
    <p:extLst>
      <p:ext uri="{BB962C8B-B14F-4D97-AF65-F5344CB8AC3E}">
        <p14:creationId xmlns:p14="http://schemas.microsoft.com/office/powerpoint/2010/main" val="1771970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95887" y="2733984"/>
            <a:ext cx="4352226" cy="2413000"/>
            <a:chOff x="2402040" y="1961299"/>
            <a:chExt cx="4352226" cy="2413000"/>
          </a:xfrm>
        </p:grpSpPr>
        <p:pic>
          <p:nvPicPr>
            <p:cNvPr id="1026" name="Picture 2" descr="Related image">
              <a:extLst>
                <a:ext uri="{FF2B5EF4-FFF2-40B4-BE49-F238E27FC236}">
                  <a16:creationId xmlns:a16="http://schemas.microsoft.com/office/drawing/2014/main" id="{5B8E9DE1-8E73-2F48-82B6-F907BFEA7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493" y="1961299"/>
              <a:ext cx="4064000" cy="2413000"/>
            </a:xfrm>
            <a:prstGeom prst="rect">
              <a:avLst/>
            </a:prstGeom>
            <a:noFill/>
            <a:extLst>
              <a:ext uri="{909E8E84-426E-40DD-AFC4-6F175D3DCCD1}">
                <a14:hiddenFill xmlns:a14="http://schemas.microsoft.com/office/drawing/2010/main">
                  <a:solidFill>
                    <a:srgbClr val="FFFFFF"/>
                  </a:solidFill>
                </a14:hiddenFill>
              </a:ext>
            </a:extLst>
          </p:spPr>
        </p:pic>
        <p:sp>
          <p:nvSpPr>
            <p:cNvPr id="17" name="Regular Pentagon 16">
              <a:extLst>
                <a:ext uri="{FF2B5EF4-FFF2-40B4-BE49-F238E27FC236}">
                  <a16:creationId xmlns:a16="http://schemas.microsoft.com/office/drawing/2014/main" id="{1FFCAD04-F735-DF42-A0EC-067A07873B67}"/>
                </a:ext>
              </a:extLst>
            </p:cNvPr>
            <p:cNvSpPr/>
            <p:nvPr/>
          </p:nvSpPr>
          <p:spPr>
            <a:xfrm>
              <a:off x="2402040" y="2015087"/>
              <a:ext cx="1797804" cy="733611"/>
            </a:xfrm>
            <a:prstGeom prst="pent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latin typeface="微软雅黑" panose="020B0503020204020204" pitchFamily="34" charset="-122"/>
                  <a:ea typeface="微软雅黑" panose="020B0503020204020204" pitchFamily="34" charset="-122"/>
                </a:rPr>
                <a:t>迁移</a:t>
              </a:r>
              <a:r>
                <a:rPr lang="zh-CN" altLang="en-US" b="1" dirty="0">
                  <a:solidFill>
                    <a:srgbClr val="FF0066"/>
                  </a:solidFill>
                  <a:latin typeface="微软雅黑" panose="020B0503020204020204" pitchFamily="34" charset="-122"/>
                  <a:ea typeface="微软雅黑" panose="020B0503020204020204" pitchFamily="34" charset="-122"/>
                </a:rPr>
                <a:t>计算</a:t>
              </a:r>
              <a:endParaRPr lang="en-US" b="1" dirty="0">
                <a:solidFill>
                  <a:srgbClr val="FF0066"/>
                </a:solidFill>
                <a:latin typeface="微软雅黑" panose="020B0503020204020204" pitchFamily="34" charset="-122"/>
                <a:ea typeface="微软雅黑" panose="020B0503020204020204" pitchFamily="34" charset="-122"/>
              </a:endParaRPr>
            </a:p>
          </p:txBody>
        </p:sp>
        <p:sp>
          <p:nvSpPr>
            <p:cNvPr id="19" name="Regular Pentagon 18">
              <a:extLst>
                <a:ext uri="{FF2B5EF4-FFF2-40B4-BE49-F238E27FC236}">
                  <a16:creationId xmlns:a16="http://schemas.microsoft.com/office/drawing/2014/main" id="{1BB5C337-9385-FB43-B459-4280DCE85C43}"/>
                </a:ext>
              </a:extLst>
            </p:cNvPr>
            <p:cNvSpPr/>
            <p:nvPr/>
          </p:nvSpPr>
          <p:spPr>
            <a:xfrm>
              <a:off x="5056156" y="2015087"/>
              <a:ext cx="1698110" cy="733611"/>
            </a:xfrm>
            <a:prstGeom prst="pentag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迁移</a:t>
              </a:r>
              <a:r>
                <a:rPr lang="zh-CN" altLang="en-US" b="1" dirty="0">
                  <a:solidFill>
                    <a:srgbClr val="FF0066"/>
                  </a:solidFill>
                  <a:latin typeface="微软雅黑" panose="020B0503020204020204" pitchFamily="34" charset="-122"/>
                  <a:ea typeface="微软雅黑" panose="020B0503020204020204" pitchFamily="34" charset="-122"/>
                </a:rPr>
                <a:t>数据</a:t>
              </a:r>
              <a:endParaRPr lang="en-US" b="1" dirty="0">
                <a:solidFill>
                  <a:srgbClr val="FF0066"/>
                </a:solidFill>
                <a:latin typeface="微软雅黑" panose="020B0503020204020204" pitchFamily="34" charset="-122"/>
                <a:ea typeface="微软雅黑" panose="020B0503020204020204" pitchFamily="34" charset="-122"/>
              </a:endParaRPr>
            </a:p>
          </p:txBody>
        </p:sp>
      </p:grpSp>
      <p:sp>
        <p:nvSpPr>
          <p:cNvPr id="15" name="TextBox 14">
            <a:extLst>
              <a:ext uri="{FF2B5EF4-FFF2-40B4-BE49-F238E27FC236}">
                <a16:creationId xmlns:a16="http://schemas.microsoft.com/office/drawing/2014/main" id="{9A5AC271-A77A-A841-84FC-D2583EA3A118}"/>
              </a:ext>
            </a:extLst>
          </p:cNvPr>
          <p:cNvSpPr txBox="1"/>
          <p:nvPr/>
        </p:nvSpPr>
        <p:spPr>
          <a:xfrm>
            <a:off x="2952000" y="2047926"/>
            <a:ext cx="3240000" cy="461665"/>
          </a:xfrm>
          <a:prstGeom prst="rect">
            <a:avLst/>
          </a:prstGeom>
          <a:solidFill>
            <a:schemeClr val="accent4">
              <a:lumMod val="20000"/>
              <a:lumOff val="80000"/>
            </a:schemeClr>
          </a:solidFill>
          <a:ln w="28575">
            <a:solidFill>
              <a:schemeClr val="tx1"/>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关键因素：</a:t>
            </a:r>
            <a:r>
              <a:rPr lang="zh-CN" altLang="en-US" sz="2400" b="1" dirty="0">
                <a:solidFill>
                  <a:srgbClr val="FF0066"/>
                </a:solidFill>
                <a:latin typeface="微软雅黑" panose="020B0503020204020204" pitchFamily="34" charset="-122"/>
                <a:ea typeface="微软雅黑" panose="020B0503020204020204" pitchFamily="34" charset="-122"/>
              </a:rPr>
              <a:t>开销</a:t>
            </a:r>
            <a:endParaRPr lang="en-US" sz="2400" b="1" dirty="0">
              <a:solidFill>
                <a:srgbClr val="FF0066"/>
              </a:solidFill>
              <a:latin typeface="微软雅黑" panose="020B0503020204020204" pitchFamily="34" charset="-122"/>
              <a:ea typeface="微软雅黑" panose="020B0503020204020204" pitchFamily="34" charset="-122"/>
            </a:endParaRPr>
          </a:p>
        </p:txBody>
      </p:sp>
      <p:sp>
        <p:nvSpPr>
          <p:cNvPr id="18" name="Slide Number Placeholder 3"/>
          <p:cNvSpPr>
            <a:spLocks noGrp="1"/>
          </p:cNvSpPr>
          <p:nvPr>
            <p:ph type="sldNum" sz="quarter" idx="12"/>
          </p:nvPr>
        </p:nvSpPr>
        <p:spPr>
          <a:xfrm>
            <a:off x="8532488" y="6376243"/>
            <a:ext cx="432000" cy="365125"/>
          </a:xfrm>
        </p:spPr>
        <p:txBody>
          <a:bodyPr wrap="none"/>
          <a:lstStyle/>
          <a:p>
            <a:fld id="{BF9A1D82-A967-4BC1-A576-AD1CE0B149C9}" type="slidenum">
              <a:rPr lang="zh-CN" altLang="en-US" sz="1800" smtClean="0">
                <a:solidFill>
                  <a:schemeClr val="tx1"/>
                </a:solidFill>
                <a:latin typeface="Century Gothic" pitchFamily="34" charset="0"/>
              </a:rPr>
              <a:t>16</a:t>
            </a:fld>
            <a:endParaRPr lang="zh-CN" altLang="en-US" sz="1800">
              <a:solidFill>
                <a:schemeClr val="tx1"/>
              </a:solidFill>
              <a:latin typeface="Century Gothic" pitchFamily="34" charset="0"/>
            </a:endParaRPr>
          </a:p>
        </p:txBody>
      </p:sp>
      <p:sp>
        <p:nvSpPr>
          <p:cNvPr id="11"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Microsoft YaHei" panose="020B0503020204020204" pitchFamily="34" charset="-122"/>
                <a:ea typeface="Microsoft YaHei" panose="020B0503020204020204" pitchFamily="34" charset="-122"/>
              </a:rPr>
              <a:t>计算范式演化</a:t>
            </a:r>
            <a:r>
              <a:rPr lang="zh-Hans" altLang="en-US" sz="3600" dirty="0">
                <a:latin typeface="Microsoft YaHei" panose="020B0503020204020204" pitchFamily="34" charset="-122"/>
                <a:ea typeface="Microsoft YaHei" panose="020B0503020204020204" pitchFamily="34" charset="-122"/>
              </a:rPr>
              <a:t>：</a:t>
            </a:r>
            <a:r>
              <a:rPr lang="zh-CN" altLang="en-US" sz="3600" dirty="0">
                <a:latin typeface="Microsoft YaHei" panose="020B0503020204020204" pitchFamily="34" charset="-122"/>
                <a:ea typeface="Microsoft YaHei" panose="020B0503020204020204" pitchFamily="34" charset="-122"/>
              </a:rPr>
              <a:t>计算与数据协同</a:t>
            </a:r>
            <a:endParaRPr lang="zh-CN" altLang="en-US" sz="3600" b="1" dirty="0">
              <a:latin typeface="Microsoft YaHei" panose="020B0503020204020204" pitchFamily="34" charset="-122"/>
              <a:ea typeface="Microsoft YaHei" panose="020B0503020204020204" pitchFamily="34" charset="-122"/>
            </a:endParaRPr>
          </a:p>
        </p:txBody>
      </p:sp>
      <p:sp>
        <p:nvSpPr>
          <p:cNvPr id="14"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2" name="Content Placeholder 5">
            <a:extLst>
              <a:ext uri="{FF2B5EF4-FFF2-40B4-BE49-F238E27FC236}">
                <a16:creationId xmlns:a16="http://schemas.microsoft.com/office/drawing/2014/main" id="{03EB42EC-9C89-5642-88EF-F2EA91915A71}"/>
              </a:ext>
            </a:extLst>
          </p:cNvPr>
          <p:cNvSpPr>
            <a:spLocks noGrp="1"/>
          </p:cNvSpPr>
          <p:nvPr>
            <p:ph idx="1"/>
          </p:nvPr>
        </p:nvSpPr>
        <p:spPr>
          <a:xfrm>
            <a:off x="246888" y="2423293"/>
            <a:ext cx="2381449" cy="1398668"/>
          </a:xfrm>
        </p:spPr>
        <p:txBody>
          <a:bodyPr>
            <a:normAutofit/>
          </a:bodyPr>
          <a:lstStyle/>
          <a:p>
            <a:pPr marL="447675" lvl="1" indent="-355600">
              <a:lnSpc>
                <a:spcPct val="100000"/>
              </a:lnSpc>
              <a:buClr>
                <a:srgbClr val="FF0066"/>
              </a:buClr>
              <a:buSzPct val="80000"/>
              <a:buFont typeface="Century Gothic" panose="020B0502020202020204" pitchFamily="34" charset="0"/>
              <a:buChar char="►"/>
            </a:pPr>
            <a:r>
              <a:rPr lang="zh-CN" altLang="en-US" sz="2000" b="1" dirty="0">
                <a:solidFill>
                  <a:srgbClr val="FF0066"/>
                </a:solidFill>
                <a:latin typeface="微软雅黑" panose="020B0503020204020204" pitchFamily="34" charset="-122"/>
                <a:ea typeface="微软雅黑" panose="020B0503020204020204" pitchFamily="34" charset="-122"/>
              </a:rPr>
              <a:t>吞吐</a:t>
            </a:r>
            <a:r>
              <a:rPr lang="zh-CN" altLang="en-US" sz="2000" b="1" dirty="0">
                <a:latin typeface="微软雅黑" panose="020B0503020204020204" pitchFamily="34" charset="-122"/>
                <a:ea typeface="微软雅黑" panose="020B0503020204020204" pitchFamily="34" charset="-122"/>
              </a:rPr>
              <a:t>优先</a:t>
            </a:r>
            <a:endParaRPr lang="en-US" altLang="zh-CN" sz="2000" b="1" dirty="0">
              <a:latin typeface="微软雅黑" panose="020B0503020204020204" pitchFamily="34" charset="-122"/>
              <a:ea typeface="微软雅黑" panose="020B0503020204020204" pitchFamily="34" charset="-122"/>
            </a:endParaRPr>
          </a:p>
          <a:p>
            <a:pPr marL="447675" lvl="1" indent="-355600">
              <a:lnSpc>
                <a:spcPct val="100000"/>
              </a:lnSpc>
              <a:buClr>
                <a:srgbClr val="FF0066"/>
              </a:buClr>
              <a:buSzPct val="80000"/>
              <a:buFont typeface="Century Gothic" panose="020B0502020202020204" pitchFamily="34" charset="0"/>
              <a:buChar char="►"/>
            </a:pPr>
            <a:r>
              <a:rPr lang="zh-CN" altLang="en-US" sz="2000" b="1" dirty="0">
                <a:latin typeface="微软雅黑" panose="020B0503020204020204" pitchFamily="34" charset="-122"/>
                <a:ea typeface="微软雅黑" panose="020B0503020204020204" pitchFamily="34" charset="-122"/>
              </a:rPr>
              <a:t>数据</a:t>
            </a:r>
            <a:r>
              <a:rPr lang="zh-CN" altLang="en-US" sz="2000" b="1" dirty="0">
                <a:solidFill>
                  <a:srgbClr val="FF0066"/>
                </a:solidFill>
                <a:latin typeface="微软雅黑" panose="020B0503020204020204" pitchFamily="34" charset="-122"/>
                <a:ea typeface="微软雅黑" panose="020B0503020204020204" pitchFamily="34" charset="-122"/>
              </a:rPr>
              <a:t>规模大</a:t>
            </a:r>
            <a:endParaRPr lang="en-US" altLang="zh-CN" sz="2000" b="1" dirty="0">
              <a:solidFill>
                <a:srgbClr val="FF0066"/>
              </a:solidFill>
              <a:latin typeface="微软雅黑" panose="020B0503020204020204" pitchFamily="34" charset="-122"/>
              <a:ea typeface="微软雅黑" panose="020B0503020204020204" pitchFamily="34" charset="-122"/>
            </a:endParaRPr>
          </a:p>
          <a:p>
            <a:pPr marL="447675" lvl="1" indent="-355600">
              <a:lnSpc>
                <a:spcPct val="100000"/>
              </a:lnSpc>
              <a:buClr>
                <a:srgbClr val="FF0066"/>
              </a:buClr>
              <a:buSzPct val="80000"/>
              <a:buFont typeface="Century Gothic" panose="020B0502020202020204" pitchFamily="34" charset="0"/>
              <a:buChar char="►"/>
            </a:pPr>
            <a:r>
              <a:rPr lang="zh-CN" altLang="en-US" sz="2000" b="1" dirty="0">
                <a:solidFill>
                  <a:srgbClr val="FF0066"/>
                </a:solidFill>
                <a:latin typeface="微软雅黑" panose="020B0503020204020204" pitchFamily="34" charset="-122"/>
                <a:ea typeface="微软雅黑" panose="020B0503020204020204" pitchFamily="34" charset="-122"/>
              </a:rPr>
              <a:t>局部性</a:t>
            </a:r>
            <a:r>
              <a:rPr lang="zh-CN" altLang="en-US" sz="2000" b="1" dirty="0">
                <a:latin typeface="微软雅黑" panose="020B0503020204020204" pitchFamily="34" charset="-122"/>
                <a:ea typeface="微软雅黑" panose="020B0503020204020204" pitchFamily="34" charset="-122"/>
              </a:rPr>
              <a:t>强</a:t>
            </a:r>
            <a:endParaRPr lang="en-US" altLang="zh-CN" sz="2300" b="1" dirty="0">
              <a:latin typeface="微软雅黑" panose="020B0503020204020204" pitchFamily="34" charset="-122"/>
              <a:ea typeface="微软雅黑" panose="020B0503020204020204" pitchFamily="34" charset="-122"/>
            </a:endParaRPr>
          </a:p>
        </p:txBody>
      </p:sp>
      <p:sp>
        <p:nvSpPr>
          <p:cNvPr id="23" name="Content Placeholder 5">
            <a:extLst>
              <a:ext uri="{FF2B5EF4-FFF2-40B4-BE49-F238E27FC236}">
                <a16:creationId xmlns:a16="http://schemas.microsoft.com/office/drawing/2014/main" id="{03EB42EC-9C89-5642-88EF-F2EA91915A71}"/>
              </a:ext>
            </a:extLst>
          </p:cNvPr>
          <p:cNvSpPr txBox="1">
            <a:spLocks/>
          </p:cNvSpPr>
          <p:nvPr/>
        </p:nvSpPr>
        <p:spPr>
          <a:xfrm>
            <a:off x="6836793" y="2423294"/>
            <a:ext cx="2307208" cy="1398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lvl="1" indent="-355600">
              <a:lnSpc>
                <a:spcPct val="100000"/>
              </a:lnSpc>
              <a:buClr>
                <a:srgbClr val="FF0066"/>
              </a:buClr>
              <a:buSzPct val="80000"/>
              <a:buFont typeface="Century Gothic" panose="020B0502020202020204" pitchFamily="34" charset="0"/>
              <a:buChar char="►"/>
            </a:pPr>
            <a:r>
              <a:rPr lang="zh-CN" altLang="en-US" sz="2000" b="1" dirty="0">
                <a:solidFill>
                  <a:srgbClr val="FF0066"/>
                </a:solidFill>
                <a:latin typeface="微软雅黑" panose="020B0503020204020204" pitchFamily="34" charset="-122"/>
                <a:ea typeface="微软雅黑" panose="020B0503020204020204" pitchFamily="34" charset="-122"/>
              </a:rPr>
              <a:t>时延</a:t>
            </a:r>
            <a:r>
              <a:rPr lang="zh-CN" altLang="en-US" sz="2000" b="1" dirty="0">
                <a:latin typeface="微软雅黑" panose="020B0503020204020204" pitchFamily="34" charset="-122"/>
                <a:ea typeface="微软雅黑" panose="020B0503020204020204" pitchFamily="34" charset="-122"/>
              </a:rPr>
              <a:t>优先</a:t>
            </a:r>
            <a:endParaRPr lang="en-US" altLang="zh-CN" sz="2000" b="1" dirty="0">
              <a:latin typeface="微软雅黑" panose="020B0503020204020204" pitchFamily="34" charset="-122"/>
              <a:ea typeface="微软雅黑" panose="020B0503020204020204" pitchFamily="34" charset="-122"/>
            </a:endParaRPr>
          </a:p>
          <a:p>
            <a:pPr marL="447675" lvl="1" indent="-355600">
              <a:lnSpc>
                <a:spcPct val="100000"/>
              </a:lnSpc>
              <a:buClr>
                <a:srgbClr val="FF0066"/>
              </a:buClr>
              <a:buSzPct val="80000"/>
              <a:buFont typeface="Century Gothic" panose="020B0502020202020204" pitchFamily="34" charset="0"/>
              <a:buChar char="►"/>
            </a:pPr>
            <a:r>
              <a:rPr lang="zh-CN" altLang="en-US" sz="2000" b="1" dirty="0">
                <a:solidFill>
                  <a:srgbClr val="FF0066"/>
                </a:solidFill>
                <a:latin typeface="微软雅黑" panose="020B0503020204020204" pitchFamily="34" charset="-122"/>
                <a:ea typeface="微软雅黑" panose="020B0503020204020204" pitchFamily="34" charset="-122"/>
              </a:rPr>
              <a:t>高并发</a:t>
            </a:r>
            <a:r>
              <a:rPr lang="zh-CN" altLang="en-US" sz="2000" b="1" dirty="0">
                <a:latin typeface="微软雅黑" panose="020B0503020204020204" pitchFamily="34" charset="-122"/>
                <a:ea typeface="微软雅黑" panose="020B0503020204020204" pitchFamily="34" charset="-122"/>
              </a:rPr>
              <a:t>任务</a:t>
            </a:r>
            <a:endParaRPr lang="en-US" altLang="zh-CN" sz="2000" b="1" dirty="0">
              <a:solidFill>
                <a:srgbClr val="FF0066"/>
              </a:solidFill>
              <a:latin typeface="微软雅黑" panose="020B0503020204020204" pitchFamily="34" charset="-122"/>
              <a:ea typeface="微软雅黑" panose="020B0503020204020204" pitchFamily="34" charset="-122"/>
            </a:endParaRPr>
          </a:p>
          <a:p>
            <a:pPr marL="447675" lvl="1" indent="-355600">
              <a:lnSpc>
                <a:spcPct val="100000"/>
              </a:lnSpc>
              <a:buClr>
                <a:srgbClr val="FF0066"/>
              </a:buClr>
              <a:buSzPct val="80000"/>
              <a:buFont typeface="Century Gothic" panose="020B0502020202020204" pitchFamily="34" charset="0"/>
              <a:buChar char="►"/>
            </a:pPr>
            <a:r>
              <a:rPr lang="zh-CN" altLang="en-US" sz="2000" b="1" dirty="0">
                <a:solidFill>
                  <a:srgbClr val="FF0066"/>
                </a:solidFill>
                <a:latin typeface="微软雅黑" panose="020B0503020204020204" pitchFamily="34" charset="-122"/>
                <a:ea typeface="微软雅黑" panose="020B0503020204020204" pitchFamily="34" charset="-122"/>
              </a:rPr>
              <a:t>随机性</a:t>
            </a:r>
            <a:r>
              <a:rPr lang="zh-CN" altLang="en-US" sz="2000" b="1" dirty="0">
                <a:latin typeface="微软雅黑" panose="020B0503020204020204" pitchFamily="34" charset="-122"/>
                <a:ea typeface="微软雅黑" panose="020B0503020204020204" pitchFamily="34" charset="-122"/>
              </a:rPr>
              <a:t>强</a:t>
            </a:r>
            <a:endParaRPr lang="en-US" altLang="zh-CN" sz="2300" b="1" dirty="0">
              <a:latin typeface="微软雅黑" panose="020B0503020204020204" pitchFamily="34" charset="-122"/>
              <a:ea typeface="微软雅黑" panose="020B0503020204020204" pitchFamily="34" charset="-122"/>
            </a:endParaRPr>
          </a:p>
        </p:txBody>
      </p:sp>
      <p:sp>
        <p:nvSpPr>
          <p:cNvPr id="24" name="TextBox 23">
            <a:extLst>
              <a:ext uri="{FF2B5EF4-FFF2-40B4-BE49-F238E27FC236}">
                <a16:creationId xmlns:a16="http://schemas.microsoft.com/office/drawing/2014/main" id="{1FFD1F6B-BE5D-3E40-B4DF-D6260673829C}"/>
              </a:ext>
            </a:extLst>
          </p:cNvPr>
          <p:cNvSpPr txBox="1"/>
          <p:nvPr/>
        </p:nvSpPr>
        <p:spPr>
          <a:xfrm>
            <a:off x="186294" y="3782497"/>
            <a:ext cx="1999281" cy="461665"/>
          </a:xfrm>
          <a:prstGeom prst="rect">
            <a:avLst/>
          </a:prstGeom>
          <a:noFill/>
          <a:ln>
            <a:solidFill>
              <a:schemeClr val="tx1"/>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大数据时代</a:t>
            </a:r>
            <a:endParaRPr lang="en-US" sz="2400" b="1" dirty="0">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1FFD1F6B-BE5D-3E40-B4DF-D6260673829C}"/>
              </a:ext>
            </a:extLst>
          </p:cNvPr>
          <p:cNvSpPr txBox="1"/>
          <p:nvPr/>
        </p:nvSpPr>
        <p:spPr>
          <a:xfrm>
            <a:off x="6758068" y="3782304"/>
            <a:ext cx="1999281" cy="461665"/>
          </a:xfrm>
          <a:prstGeom prst="rect">
            <a:avLst/>
          </a:prstGeom>
          <a:noFill/>
          <a:ln>
            <a:solidFill>
              <a:schemeClr val="tx1"/>
            </a:solidFill>
          </a:ln>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低时延计算</a:t>
            </a:r>
            <a:r>
              <a:rPr lang="en-US" altLang="zh-CN" sz="2400" b="1" dirty="0">
                <a:solidFill>
                  <a:srgbClr val="FF0066"/>
                </a:solidFill>
                <a:latin typeface="微软雅黑" panose="020B0503020204020204" pitchFamily="34" charset="-122"/>
                <a:ea typeface="微软雅黑" panose="020B0503020204020204" pitchFamily="34" charset="-122"/>
              </a:rPr>
              <a:t>?</a:t>
            </a:r>
            <a:endParaRPr lang="en-US" sz="2400" b="1" dirty="0">
              <a:solidFill>
                <a:srgbClr val="FF006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1591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C541-7CB1-3D4F-BDEA-7E90B1D78665}"/>
              </a:ext>
            </a:extLst>
          </p:cNvPr>
          <p:cNvSpPr>
            <a:spLocks noGrp="1"/>
          </p:cNvSpPr>
          <p:nvPr>
            <p:ph type="title"/>
          </p:nvPr>
        </p:nvSpPr>
        <p:spPr>
          <a:xfrm>
            <a:off x="374393" y="6485"/>
            <a:ext cx="8309050" cy="1325563"/>
          </a:xfrm>
        </p:spPr>
        <p:txBody>
          <a:bodyPr/>
          <a:lstStyle/>
          <a:p>
            <a:r>
              <a:rPr lang="zh-CN" altLang="en-US" dirty="0"/>
              <a:t>非易失内存：改变持久化的界限</a:t>
            </a:r>
            <a:endParaRPr lang="en-US" dirty="0"/>
          </a:p>
        </p:txBody>
      </p:sp>
      <p:pic>
        <p:nvPicPr>
          <p:cNvPr id="8" name="Picture 7">
            <a:extLst>
              <a:ext uri="{FF2B5EF4-FFF2-40B4-BE49-F238E27FC236}">
                <a16:creationId xmlns:a16="http://schemas.microsoft.com/office/drawing/2014/main" id="{AB132B7D-8029-2E44-AE20-6F6E0CE36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128" y="1332048"/>
            <a:ext cx="6237581" cy="5064543"/>
          </a:xfrm>
          <a:prstGeom prst="rect">
            <a:avLst/>
          </a:prstGeom>
        </p:spPr>
      </p:pic>
      <p:sp>
        <p:nvSpPr>
          <p:cNvPr id="9" name="TextBox 8">
            <a:extLst>
              <a:ext uri="{FF2B5EF4-FFF2-40B4-BE49-F238E27FC236}">
                <a16:creationId xmlns:a16="http://schemas.microsoft.com/office/drawing/2014/main" id="{89BF377D-8496-AF4C-A4AE-6448697F2F53}"/>
              </a:ext>
            </a:extLst>
          </p:cNvPr>
          <p:cNvSpPr txBox="1"/>
          <p:nvPr/>
        </p:nvSpPr>
        <p:spPr>
          <a:xfrm>
            <a:off x="206300" y="6211669"/>
            <a:ext cx="8645236" cy="646331"/>
          </a:xfrm>
          <a:prstGeom prst="rect">
            <a:avLst/>
          </a:prstGeom>
          <a:noFill/>
        </p:spPr>
        <p:txBody>
          <a:bodyPr wrap="square" rtlCol="0">
            <a:spAutoFit/>
          </a:bodyPr>
          <a:lstStyle/>
          <a:p>
            <a:r>
              <a:rPr lang="en-US" dirty="0"/>
              <a:t>Source: https://</a:t>
            </a:r>
            <a:r>
              <a:rPr lang="en-US" dirty="0" err="1"/>
              <a:t>www.myce.com</a:t>
            </a:r>
            <a:r>
              <a:rPr lang="en-US" dirty="0"/>
              <a:t>/news/intel-reveals-3dxpoint-based-optane-persistent-memory-that-fits-in-ddr4-slots-84373/</a:t>
            </a:r>
          </a:p>
        </p:txBody>
      </p:sp>
    </p:spTree>
    <p:extLst>
      <p:ext uri="{BB962C8B-B14F-4D97-AF65-F5344CB8AC3E}">
        <p14:creationId xmlns:p14="http://schemas.microsoft.com/office/powerpoint/2010/main" val="1663643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504" y="6413266"/>
            <a:ext cx="8245097" cy="369332"/>
          </a:xfrm>
          <a:prstGeom prst="rect">
            <a:avLst/>
          </a:prstGeom>
        </p:spPr>
        <p:txBody>
          <a:bodyPr wrap="square">
            <a:spAutoFit/>
          </a:bodyPr>
          <a:lstStyle/>
          <a:p>
            <a:pPr marL="1079500" indent="-1079500"/>
            <a:r>
              <a:rPr lang="fr-FR" altLang="zh-CN" baseline="30000" dirty="0">
                <a:solidFill>
                  <a:srgbClr val="FF0066"/>
                </a:solidFill>
              </a:rPr>
              <a:t>1</a:t>
            </a:r>
            <a:r>
              <a:rPr lang="fr-FR" altLang="zh-CN" b="1" baseline="30000" dirty="0">
                <a:solidFill>
                  <a:srgbClr val="FF0066"/>
                </a:solidFill>
              </a:rPr>
              <a:t> </a:t>
            </a:r>
            <a:r>
              <a:rPr lang="fr-FR" altLang="zh-CN" dirty="0" err="1"/>
              <a:t>Mellanox</a:t>
            </a:r>
            <a:r>
              <a:rPr lang="fr-FR" altLang="zh-CN" dirty="0"/>
              <a:t> ConnectX-3 MCX353A 56Gbps InfiniBand NIC</a:t>
            </a:r>
            <a:endParaRPr lang="zh-CN" altLang="en-US" dirty="0"/>
          </a:p>
        </p:txBody>
      </p:sp>
      <p:sp>
        <p:nvSpPr>
          <p:cNvPr id="7" name="标题 1"/>
          <p:cNvSpPr>
            <a:spLocks noGrp="1"/>
          </p:cNvSpPr>
          <p:nvPr>
            <p:ph type="title"/>
          </p:nvPr>
        </p:nvSpPr>
        <p:spPr>
          <a:xfrm>
            <a:off x="287391" y="297710"/>
            <a:ext cx="8856000" cy="1023172"/>
          </a:xfrm>
        </p:spPr>
        <p:txBody>
          <a:bodyPr vert="horz" lIns="91440" tIns="45720" rIns="91440" bIns="45720" rtlCol="0" anchor="ctr">
            <a:normAutofit/>
          </a:bodyPr>
          <a:lstStyle/>
          <a:p>
            <a:r>
              <a:rPr lang="en-US" altLang="zh-TW" sz="3600" dirty="0">
                <a:effectLst>
                  <a:outerShdw blurRad="38100" dist="38100" dir="2700000" algn="tl">
                    <a:srgbClr val="000000">
                      <a:alpha val="43137"/>
                    </a:srgbClr>
                  </a:outerShdw>
                </a:effectLst>
                <a:latin typeface="Microsoft YaHei" charset="-122"/>
                <a:ea typeface="Microsoft YaHei" charset="-122"/>
                <a:cs typeface="Microsoft YaHei" charset="-122"/>
              </a:rPr>
              <a:t>RDMA</a:t>
            </a:r>
            <a:r>
              <a:rPr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rPr>
              <a:t>：</a:t>
            </a:r>
            <a:r>
              <a:rPr lang="zh-CN" altLang="en-US" sz="3600" dirty="0">
                <a:effectLst>
                  <a:outerShdw blurRad="38100" dist="38100" dir="2700000" algn="tl">
                    <a:srgbClr val="000000">
                      <a:alpha val="43137"/>
                    </a:srgbClr>
                  </a:outerShdw>
                </a:effectLst>
              </a:rPr>
              <a:t>提供纳秒级、</a:t>
            </a:r>
            <a:r>
              <a:rPr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rPr>
              <a:t>高吞吐网络访问</a:t>
            </a:r>
            <a:endParaRPr lang="zh-TW" altLang="en-US" sz="3600" dirty="0">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
        <p:nvSpPr>
          <p:cNvPr id="3" name="Rectangle 2"/>
          <p:cNvSpPr/>
          <p:nvPr/>
        </p:nvSpPr>
        <p:spPr>
          <a:xfrm>
            <a:off x="732552" y="1281397"/>
            <a:ext cx="7794760" cy="2086725"/>
          </a:xfrm>
          <a:prstGeom prst="rect">
            <a:avLst/>
          </a:prstGeom>
        </p:spPr>
        <p:txBody>
          <a:bodyPr wrap="square">
            <a:spAutoFit/>
          </a:bodyPr>
          <a:lstStyle/>
          <a:p>
            <a:pPr marL="401638" lvl="1" indent="-381000">
              <a:spcBef>
                <a:spcPct val="20000"/>
              </a:spcBef>
              <a:buClr>
                <a:srgbClr val="FF0066"/>
              </a:buClr>
              <a:buFont typeface="Verdana" pitchFamily="34" charset="0"/>
              <a:buChar char="□"/>
              <a:defRPr/>
            </a:pPr>
            <a:r>
              <a:rPr lang="zh-CN" altLang="en-US" sz="2400" u="sng" dirty="0">
                <a:latin typeface="Microsoft YaHei" charset="-122"/>
                <a:ea typeface="Microsoft YaHei" charset="-122"/>
                <a:cs typeface="Microsoft YaHei" charset="-122"/>
              </a:rPr>
              <a:t>接口</a:t>
            </a:r>
            <a:r>
              <a:rPr lang="en-US" altLang="zh-CN" sz="2400" dirty="0">
                <a:latin typeface="Microsoft YaHei" charset="-122"/>
                <a:ea typeface="Microsoft YaHei" charset="-122"/>
                <a:cs typeface="Microsoft YaHei" charset="-122"/>
              </a:rPr>
              <a:t>: </a:t>
            </a:r>
            <a:r>
              <a:rPr lang="en-US" altLang="zh-CN" sz="2400" dirty="0" err="1">
                <a:latin typeface="Microsoft YaHei" charset="-122"/>
                <a:ea typeface="Microsoft YaHei" charset="-122"/>
                <a:cs typeface="Microsoft YaHei" charset="-122"/>
              </a:rPr>
              <a:t>IPoIB</a:t>
            </a:r>
            <a:r>
              <a:rPr lang="en-US" altLang="zh-CN" sz="2400" dirty="0">
                <a:latin typeface="Microsoft YaHei" charset="-122"/>
                <a:ea typeface="Microsoft YaHei" charset="-122"/>
                <a:cs typeface="Microsoft YaHei" charset="-122"/>
              </a:rPr>
              <a:t>, SEND/RECV Verbs, and </a:t>
            </a:r>
            <a:br>
              <a:rPr lang="en-US" altLang="zh-CN" sz="2400" dirty="0">
                <a:latin typeface="Microsoft YaHei" charset="-122"/>
                <a:ea typeface="Microsoft YaHei" charset="-122"/>
                <a:cs typeface="Microsoft YaHei" charset="-122"/>
              </a:rPr>
            </a:br>
            <a:r>
              <a:rPr lang="en-US" altLang="zh-CN" sz="2400" dirty="0">
                <a:latin typeface="Microsoft YaHei" charset="-122"/>
                <a:ea typeface="Microsoft YaHei" charset="-122"/>
                <a:cs typeface="Microsoft YaHei" charset="-122"/>
              </a:rPr>
              <a:t>         </a:t>
            </a:r>
            <a:r>
              <a:rPr lang="en-US" altLang="zh-CN" sz="2400" dirty="0">
                <a:solidFill>
                  <a:srgbClr val="FF0066"/>
                </a:solidFill>
                <a:latin typeface="Microsoft YaHei" charset="-122"/>
                <a:ea typeface="Microsoft YaHei" charset="-122"/>
                <a:cs typeface="Microsoft YaHei" charset="-122"/>
              </a:rPr>
              <a:t>one-sided RDMA </a:t>
            </a:r>
            <a:r>
              <a:rPr lang="en-US" altLang="zh-CN" sz="2400" dirty="0">
                <a:solidFill>
                  <a:srgbClr val="000000"/>
                </a:solidFill>
                <a:latin typeface="Microsoft YaHei" charset="-122"/>
                <a:ea typeface="Microsoft YaHei" charset="-122"/>
                <a:cs typeface="Microsoft YaHei" charset="-122"/>
              </a:rPr>
              <a:t>(READ/WRITE/CAS) </a:t>
            </a:r>
            <a:r>
              <a:rPr lang="zh-CN" altLang="en-US" sz="2400" dirty="0">
                <a:solidFill>
                  <a:srgbClr val="000000"/>
                </a:solidFill>
                <a:latin typeface="Microsoft YaHei" charset="-122"/>
                <a:ea typeface="Microsoft YaHei" charset="-122"/>
                <a:cs typeface="Microsoft YaHei" charset="-122"/>
              </a:rPr>
              <a:t>等</a:t>
            </a:r>
            <a:endParaRPr lang="en-US" altLang="zh-CN" sz="2400" dirty="0">
              <a:latin typeface="Microsoft YaHei" charset="-122"/>
              <a:ea typeface="Microsoft YaHei" charset="-122"/>
              <a:cs typeface="Microsoft YaHei" charset="-122"/>
            </a:endParaRPr>
          </a:p>
          <a:p>
            <a:pPr marL="401638" lvl="1" indent="-381000">
              <a:spcBef>
                <a:spcPct val="20000"/>
              </a:spcBef>
              <a:buClr>
                <a:srgbClr val="FF0066"/>
              </a:buClr>
              <a:buFont typeface="Verdana" pitchFamily="34" charset="0"/>
              <a:buChar char="□"/>
              <a:defRPr/>
            </a:pPr>
            <a:r>
              <a:rPr lang="zh-CN" altLang="en-US" sz="2400" dirty="0">
                <a:latin typeface="Microsoft YaHei" charset="-122"/>
                <a:ea typeface="Microsoft YaHei" charset="-122"/>
                <a:cs typeface="Microsoft YaHei" charset="-122"/>
              </a:rPr>
              <a:t>绕过</a:t>
            </a:r>
            <a:r>
              <a:rPr lang="en-US" altLang="zh-CN" sz="2400" dirty="0">
                <a:latin typeface="Microsoft YaHei" charset="-122"/>
                <a:ea typeface="Microsoft YaHei" charset="-122"/>
                <a:cs typeface="Microsoft YaHei" charset="-122"/>
              </a:rPr>
              <a:t>OS</a:t>
            </a:r>
            <a:r>
              <a:rPr lang="zh-CN" altLang="en-US" sz="2400" dirty="0">
                <a:latin typeface="Microsoft YaHei" charset="-122"/>
                <a:ea typeface="Microsoft YaHei" charset="-122"/>
                <a:cs typeface="Microsoft YaHei" charset="-122"/>
              </a:rPr>
              <a:t>内核</a:t>
            </a:r>
            <a:r>
              <a:rPr lang="en-US" altLang="zh-CN" sz="2400" dirty="0">
                <a:solidFill>
                  <a:srgbClr val="FF0066"/>
                </a:solidFill>
                <a:latin typeface="Microsoft YaHei" charset="-122"/>
                <a:ea typeface="Microsoft YaHei" charset="-122"/>
                <a:cs typeface="Microsoft YaHei" charset="-122"/>
              </a:rPr>
              <a:t>: </a:t>
            </a:r>
            <a:r>
              <a:rPr lang="zh-CN" altLang="en-US" sz="2400" dirty="0">
                <a:solidFill>
                  <a:srgbClr val="FF0066"/>
                </a:solidFill>
                <a:latin typeface="Microsoft YaHei" charset="-122"/>
                <a:ea typeface="Microsoft YaHei" charset="-122"/>
                <a:cs typeface="Microsoft YaHei" charset="-122"/>
              </a:rPr>
              <a:t>零拷贝</a:t>
            </a:r>
            <a:endParaRPr lang="en-US" altLang="zh-CN" sz="2400" u="sng" dirty="0">
              <a:latin typeface="Microsoft YaHei" charset="-122"/>
              <a:ea typeface="Microsoft YaHei" charset="-122"/>
              <a:cs typeface="Microsoft YaHei" charset="-122"/>
            </a:endParaRPr>
          </a:p>
          <a:p>
            <a:pPr marL="401638" lvl="1" indent="-381000">
              <a:spcBef>
                <a:spcPct val="20000"/>
              </a:spcBef>
              <a:buClr>
                <a:srgbClr val="FF0066"/>
              </a:buClr>
              <a:buFont typeface="Verdana" pitchFamily="34" charset="0"/>
              <a:buChar char="□"/>
              <a:defRPr/>
            </a:pPr>
            <a:r>
              <a:rPr lang="en-US" altLang="zh-CN" sz="2400" u="sng" dirty="0">
                <a:latin typeface="Microsoft YaHei" charset="-122"/>
                <a:ea typeface="Microsoft YaHei" charset="-122"/>
                <a:cs typeface="Microsoft YaHei" charset="-122"/>
              </a:rPr>
              <a:t>Round-trip time</a:t>
            </a:r>
            <a:r>
              <a:rPr lang="en-US" altLang="zh-CN" sz="2400" dirty="0">
                <a:latin typeface="Microsoft YaHei" charset="-122"/>
                <a:ea typeface="Microsoft YaHei" charset="-122"/>
                <a:cs typeface="Microsoft YaHei" charset="-122"/>
              </a:rPr>
              <a:t>: CX-3 </a:t>
            </a:r>
            <a:r>
              <a:rPr lang="en-US" altLang="zh-CN" sz="2400" dirty="0">
                <a:solidFill>
                  <a:srgbClr val="FF0066"/>
                </a:solidFill>
                <a:latin typeface="Microsoft YaHei" charset="-122"/>
                <a:ea typeface="Microsoft YaHei" charset="-122"/>
                <a:cs typeface="Microsoft YaHei" charset="-122"/>
              </a:rPr>
              <a:t>one-sided/ 1~3</a:t>
            </a:r>
            <a:r>
              <a:rPr lang="el-GR" altLang="zh-CN" sz="2400" dirty="0">
                <a:solidFill>
                  <a:srgbClr val="FF0066"/>
                </a:solidFill>
                <a:latin typeface="Microsoft YaHei" charset="-122"/>
                <a:ea typeface="Microsoft YaHei" charset="-122"/>
                <a:cs typeface="Microsoft YaHei" charset="-122"/>
              </a:rPr>
              <a:t>μ</a:t>
            </a:r>
            <a:r>
              <a:rPr lang="en-US" altLang="zh-CN" sz="2400" dirty="0">
                <a:solidFill>
                  <a:srgbClr val="FF0066"/>
                </a:solidFill>
                <a:latin typeface="Microsoft YaHei" charset="-122"/>
                <a:ea typeface="Microsoft YaHei" charset="-122"/>
                <a:cs typeface="Microsoft YaHei" charset="-122"/>
              </a:rPr>
              <a:t>s</a:t>
            </a:r>
            <a:br>
              <a:rPr lang="en-US" altLang="zh-CN" sz="2400" dirty="0">
                <a:latin typeface="Microsoft YaHei" charset="-122"/>
                <a:ea typeface="Microsoft YaHei" charset="-122"/>
                <a:cs typeface="Microsoft YaHei" charset="-122"/>
              </a:rPr>
            </a:br>
            <a:r>
              <a:rPr lang="en-US" altLang="zh-CN" sz="2400" dirty="0">
                <a:latin typeface="Microsoft YaHei" charset="-122"/>
                <a:ea typeface="Microsoft YaHei" charset="-122"/>
                <a:cs typeface="Microsoft YaHei" charset="-122"/>
              </a:rPr>
              <a:t>                            CX-5 one-sided/ 600ns </a:t>
            </a:r>
          </a:p>
        </p:txBody>
      </p:sp>
      <p:pic>
        <p:nvPicPr>
          <p:cNvPr id="10" name="Picture 9"/>
          <p:cNvPicPr>
            <a:picLocks noChangeAspect="1"/>
          </p:cNvPicPr>
          <p:nvPr/>
        </p:nvPicPr>
        <p:blipFill>
          <a:blip r:embed="rId3"/>
          <a:stretch>
            <a:fillRect/>
          </a:stretch>
        </p:blipFill>
        <p:spPr>
          <a:xfrm>
            <a:off x="755576" y="3492352"/>
            <a:ext cx="7608993" cy="2856373"/>
          </a:xfrm>
          <a:prstGeom prst="rect">
            <a:avLst/>
          </a:prstGeom>
        </p:spPr>
      </p:pic>
    </p:spTree>
    <p:extLst>
      <p:ext uri="{BB962C8B-B14F-4D97-AF65-F5344CB8AC3E}">
        <p14:creationId xmlns:p14="http://schemas.microsoft.com/office/powerpoint/2010/main" val="886720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Microsoft YaHei" panose="020B0503020204020204" pitchFamily="34" charset="-122"/>
                <a:ea typeface="Microsoft YaHei" panose="020B0503020204020204" pitchFamily="34" charset="-122"/>
              </a:rPr>
              <a:t>原位计算：面向低时延数据中心的</a:t>
            </a:r>
            <a:r>
              <a:rPr lang="zh-CN" altLang="en-US" sz="3600" b="1" dirty="0">
                <a:latin typeface="Microsoft YaHei" panose="020B0503020204020204" pitchFamily="34" charset="-122"/>
                <a:ea typeface="Microsoft YaHei" panose="020B0503020204020204" pitchFamily="34" charset="-122"/>
              </a:rPr>
              <a:t>计算范式</a:t>
            </a:r>
          </a:p>
        </p:txBody>
      </p:sp>
      <p:sp>
        <p:nvSpPr>
          <p:cNvPr id="5"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8" name="Content Placeholder 5">
            <a:extLst>
              <a:ext uri="{FF2B5EF4-FFF2-40B4-BE49-F238E27FC236}">
                <a16:creationId xmlns:a16="http://schemas.microsoft.com/office/drawing/2014/main" id="{03EB42EC-9C89-5642-88EF-F2EA91915A71}"/>
              </a:ext>
            </a:extLst>
          </p:cNvPr>
          <p:cNvSpPr>
            <a:spLocks noGrp="1"/>
          </p:cNvSpPr>
          <p:nvPr>
            <p:ph idx="1"/>
          </p:nvPr>
        </p:nvSpPr>
        <p:spPr>
          <a:xfrm>
            <a:off x="716754" y="1178103"/>
            <a:ext cx="7789470" cy="3369537"/>
          </a:xfrm>
        </p:spPr>
        <p:txBody>
          <a:bodyPr>
            <a:normAutofit/>
          </a:bodyPr>
          <a:lstStyle/>
          <a:p>
            <a:pPr marL="0" indent="0">
              <a:buNone/>
            </a:pPr>
            <a:r>
              <a:rPr lang="zh-CN" altLang="en-US" sz="2400" b="1" dirty="0">
                <a:latin typeface="微软雅黑" panose="020B0503020204020204" pitchFamily="34" charset="-122"/>
                <a:ea typeface="微软雅黑" panose="020B0503020204020204" pitchFamily="34" charset="-122"/>
              </a:rPr>
              <a:t>数据中心硬件趋势：</a:t>
            </a:r>
            <a:r>
              <a:rPr lang="zh-CN" altLang="en-US" sz="2400" dirty="0">
                <a:latin typeface="微软雅黑" panose="020B0503020204020204" pitchFamily="34" charset="-122"/>
                <a:ea typeface="微软雅黑" panose="020B0503020204020204" pitchFamily="34" charset="-122"/>
              </a:rPr>
              <a:t>走向纳秒级时延</a:t>
            </a:r>
            <a:endParaRPr lang="en-US" altLang="zh-CN" sz="2400" dirty="0">
              <a:latin typeface="微软雅黑" panose="020B0503020204020204" pitchFamily="34" charset="-122"/>
              <a:ea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rPr>
              <a:t>观察</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：迁移数据时延开销显著降低，远程操作接近本地时延</a:t>
            </a:r>
          </a:p>
          <a:p>
            <a:pPr marL="457200" lvl="1" indent="0">
              <a:buNone/>
            </a:pPr>
            <a:r>
              <a:rPr lang="zh-CN" altLang="en-US" sz="2000" dirty="0">
                <a:latin typeface="微软雅黑" panose="020B0503020204020204" pitchFamily="34" charset="-122"/>
                <a:ea typeface="微软雅黑" panose="020B0503020204020204" pitchFamily="34" charset="-122"/>
              </a:rPr>
              <a:t>观察</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迁移计算引入额外的系统调度开销增加时延</a:t>
            </a:r>
          </a:p>
          <a:p>
            <a:pPr marL="0" indent="0">
              <a:buNone/>
            </a:pPr>
            <a:endParaRPr lang="en-US" altLang="zh-CN" sz="800" b="1" dirty="0">
              <a:latin typeface="微软雅黑" panose="020B0503020204020204" pitchFamily="34" charset="-122"/>
              <a:ea typeface="微软雅黑" panose="020B0503020204020204" pitchFamily="34" charset="-122"/>
            </a:endParaRPr>
          </a:p>
          <a:p>
            <a:pPr marL="457200" lvl="1" indent="0">
              <a:buNone/>
            </a:pPr>
            <a:endParaRPr lang="en-US" altLang="zh-CN" sz="2000" b="1" dirty="0">
              <a:solidFill>
                <a:srgbClr val="FF0066"/>
              </a:solidFill>
              <a:latin typeface="微软雅黑" panose="020B0503020204020204" pitchFamily="34" charset="-122"/>
              <a:ea typeface="微软雅黑" panose="020B0503020204020204" pitchFamily="34" charset="-122"/>
            </a:endParaRPr>
          </a:p>
          <a:p>
            <a:pPr marL="0" indent="0">
              <a:buNone/>
            </a:pPr>
            <a:r>
              <a:rPr lang="zh-CN" altLang="en-US" sz="2400" b="1" dirty="0">
                <a:solidFill>
                  <a:srgbClr val="FF0066"/>
                </a:solidFill>
                <a:latin typeface="微软雅黑" panose="020B0503020204020204" pitchFamily="34" charset="-122"/>
                <a:ea typeface="微软雅黑" panose="020B0503020204020204" pitchFamily="34" charset="-122"/>
              </a:rPr>
              <a:t>原位计算</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（数据中心）低时延硬件时代的计算范式</a:t>
            </a:r>
            <a:endParaRPr lang="en-US" altLang="zh-CN" sz="2400" dirty="0">
              <a:latin typeface="微软雅黑" panose="020B0503020204020204" pitchFamily="34" charset="-122"/>
              <a:ea typeface="微软雅黑" panose="020B0503020204020204" pitchFamily="34" charset="-122"/>
            </a:endParaRPr>
          </a:p>
          <a:p>
            <a:pPr marL="714375" lvl="1" indent="-257175">
              <a:lnSpc>
                <a:spcPct val="100000"/>
              </a:lnSpc>
              <a:buSzPct val="80000"/>
              <a:buFont typeface="Century Gothic" panose="020B0502020202020204" pitchFamily="34" charset="0"/>
              <a:buChar char="►"/>
            </a:pPr>
            <a:r>
              <a:rPr lang="zh-CN" altLang="en-US" sz="2000" u="sng" dirty="0">
                <a:latin typeface="微软雅黑" panose="020B0503020204020204" pitchFamily="34" charset="-122"/>
                <a:ea typeface="微软雅黑" panose="020B0503020204020204" pitchFamily="34" charset="-122"/>
              </a:rPr>
              <a:t>原位计算</a:t>
            </a:r>
            <a:r>
              <a:rPr lang="zh-CN" altLang="en-US" sz="2000" dirty="0">
                <a:latin typeface="微软雅黑" panose="020B0503020204020204" pitchFamily="34" charset="-122"/>
                <a:ea typeface="微软雅黑" panose="020B0503020204020204" pitchFamily="34" charset="-122"/>
              </a:rPr>
              <a:t>：迁移数据 </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本地同步计算 </a:t>
            </a:r>
            <a:br>
              <a:rPr lang="en-US" altLang="zh-CN" sz="2000" dirty="0">
                <a:latin typeface="微软雅黑" panose="020B0503020204020204" pitchFamily="34" charset="-122"/>
                <a:ea typeface="微软雅黑" panose="020B0503020204020204" pitchFamily="34" charset="-122"/>
              </a:rPr>
            </a:b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避免不可控系统调度开销</a:t>
            </a:r>
            <a:endParaRPr lang="en-US" sz="2000" dirty="0">
              <a:latin typeface="微软雅黑" panose="020B0503020204020204" pitchFamily="34" charset="-122"/>
              <a:ea typeface="微软雅黑" panose="020B0503020204020204" pitchFamily="34" charset="-122"/>
            </a:endParaRPr>
          </a:p>
        </p:txBody>
      </p:sp>
      <p:sp>
        <p:nvSpPr>
          <p:cNvPr id="9" name="Rounded Rectangle 8">
            <a:extLst>
              <a:ext uri="{FF2B5EF4-FFF2-40B4-BE49-F238E27FC236}">
                <a16:creationId xmlns:a16="http://schemas.microsoft.com/office/drawing/2014/main" id="{652D4E20-2C79-D241-B7F4-F5F753045B5F}"/>
              </a:ext>
            </a:extLst>
          </p:cNvPr>
          <p:cNvSpPr/>
          <p:nvPr/>
        </p:nvSpPr>
        <p:spPr>
          <a:xfrm>
            <a:off x="6713356" y="4022319"/>
            <a:ext cx="1792868" cy="459117"/>
          </a:xfrm>
          <a:prstGeom prst="roundRect">
            <a:avLst>
              <a:gd name="adj" fmla="val 10684"/>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减少</a:t>
            </a:r>
            <a:r>
              <a:rPr lang="zh-CN" altLang="en-US" sz="2000" b="1" dirty="0">
                <a:solidFill>
                  <a:srgbClr val="FF0066"/>
                </a:solidFill>
                <a:latin typeface="微软雅黑" panose="020B0503020204020204" pitchFamily="34" charset="-122"/>
                <a:ea typeface="微软雅黑" panose="020B0503020204020204" pitchFamily="34" charset="-122"/>
              </a:rPr>
              <a:t>任务扇出</a:t>
            </a:r>
            <a:endParaRPr lang="en-US" sz="2000" b="1" dirty="0">
              <a:solidFill>
                <a:srgbClr val="FF0066"/>
              </a:solidFill>
              <a:latin typeface="微软雅黑" panose="020B0503020204020204" pitchFamily="34" charset="-122"/>
              <a:ea typeface="微软雅黑" panose="020B0503020204020204" pitchFamily="34" charset="-122"/>
            </a:endParaRPr>
          </a:p>
        </p:txBody>
      </p:sp>
      <p:sp>
        <p:nvSpPr>
          <p:cNvPr id="10" name="Rounded Rectangle 9">
            <a:extLst>
              <a:ext uri="{FF2B5EF4-FFF2-40B4-BE49-F238E27FC236}">
                <a16:creationId xmlns:a16="http://schemas.microsoft.com/office/drawing/2014/main" id="{652D4E20-2C79-D241-B7F4-F5F753045B5F}"/>
              </a:ext>
            </a:extLst>
          </p:cNvPr>
          <p:cNvSpPr/>
          <p:nvPr/>
        </p:nvSpPr>
        <p:spPr>
          <a:xfrm>
            <a:off x="6713356" y="4637015"/>
            <a:ext cx="1792868" cy="459117"/>
          </a:xfrm>
          <a:prstGeom prst="roundRect">
            <a:avLst>
              <a:gd name="adj" fmla="val 10684"/>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避免</a:t>
            </a:r>
            <a:r>
              <a:rPr lang="zh-CN" altLang="en-US" sz="2000" b="1" dirty="0">
                <a:solidFill>
                  <a:srgbClr val="FF0066"/>
                </a:solidFill>
                <a:latin typeface="微软雅黑" panose="020B0503020204020204" pitchFamily="34" charset="-122"/>
                <a:ea typeface="微软雅黑" panose="020B0503020204020204" pitchFamily="34" charset="-122"/>
              </a:rPr>
              <a:t>木桶效应</a:t>
            </a:r>
            <a:endParaRPr lang="en-US" sz="2000" b="1" dirty="0">
              <a:solidFill>
                <a:srgbClr val="FF0066"/>
              </a:solidFill>
              <a:latin typeface="微软雅黑" panose="020B0503020204020204" pitchFamily="34" charset="-122"/>
              <a:ea typeface="微软雅黑" panose="020B0503020204020204" pitchFamily="34" charset="-122"/>
            </a:endParaRPr>
          </a:p>
        </p:txBody>
      </p:sp>
      <p:grpSp>
        <p:nvGrpSpPr>
          <p:cNvPr id="13" name="Group 12"/>
          <p:cNvGrpSpPr/>
          <p:nvPr/>
        </p:nvGrpSpPr>
        <p:grpSpPr>
          <a:xfrm>
            <a:off x="1764304" y="5489045"/>
            <a:ext cx="5655449" cy="1293348"/>
            <a:chOff x="850017" y="5076589"/>
            <a:chExt cx="5655449" cy="1293348"/>
          </a:xfrm>
        </p:grpSpPr>
        <p:sp>
          <p:nvSpPr>
            <p:cNvPr id="11" name="Rounded Rectangle 10">
              <a:extLst>
                <a:ext uri="{FF2B5EF4-FFF2-40B4-BE49-F238E27FC236}">
                  <a16:creationId xmlns:a16="http://schemas.microsoft.com/office/drawing/2014/main" id="{652D4E20-2C79-D241-B7F4-F5F753045B5F}"/>
                </a:ext>
              </a:extLst>
            </p:cNvPr>
            <p:cNvSpPr/>
            <p:nvPr/>
          </p:nvSpPr>
          <p:spPr>
            <a:xfrm>
              <a:off x="850017" y="5076589"/>
              <a:ext cx="5655449" cy="1293348"/>
            </a:xfrm>
            <a:prstGeom prst="roundRect">
              <a:avLst>
                <a:gd name="adj" fmla="val 10684"/>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600" b="1" dirty="0">
                  <a:solidFill>
                    <a:schemeClr val="tx1"/>
                  </a:solidFill>
                  <a:latin typeface="微软雅黑" panose="020B0503020204020204" pitchFamily="34" charset="-122"/>
                  <a:ea typeface="微软雅黑" panose="020B0503020204020204" pitchFamily="34" charset="-122"/>
                </a:rPr>
                <a:t>挑</a:t>
              </a:r>
              <a:br>
                <a:rPr lang="en-US" altLang="zh-CN" sz="2600" b="1" dirty="0">
                  <a:solidFill>
                    <a:schemeClr val="tx1"/>
                  </a:solidFill>
                  <a:latin typeface="微软雅黑" panose="020B0503020204020204" pitchFamily="34" charset="-122"/>
                  <a:ea typeface="微软雅黑" panose="020B0503020204020204" pitchFamily="34" charset="-122"/>
                </a:rPr>
              </a:br>
              <a:r>
                <a:rPr lang="zh-CN" altLang="en-US" sz="2600" b="1" dirty="0">
                  <a:solidFill>
                    <a:schemeClr val="tx1"/>
                  </a:solidFill>
                  <a:latin typeface="微软雅黑" panose="020B0503020204020204" pitchFamily="34" charset="-122"/>
                  <a:ea typeface="微软雅黑" panose="020B0503020204020204" pitchFamily="34" charset="-122"/>
                </a:rPr>
                <a:t>战</a:t>
              </a:r>
              <a:endParaRPr lang="en-US" sz="2600" b="1" dirty="0">
                <a:solidFill>
                  <a:schemeClr val="tx1"/>
                </a:solidFill>
                <a:latin typeface="微软雅黑" panose="020B0503020204020204" pitchFamily="34" charset="-122"/>
                <a:ea typeface="微软雅黑" panose="020B0503020204020204" pitchFamily="34" charset="-122"/>
              </a:endParaRPr>
            </a:p>
          </p:txBody>
        </p:sp>
        <p:sp>
          <p:nvSpPr>
            <p:cNvPr id="12" name="Rectangle 11"/>
            <p:cNvSpPr/>
            <p:nvPr/>
          </p:nvSpPr>
          <p:spPr>
            <a:xfrm>
              <a:off x="1358832" y="5169608"/>
              <a:ext cx="4865236" cy="1200329"/>
            </a:xfrm>
            <a:prstGeom prst="rect">
              <a:avLst/>
            </a:prstGeom>
          </p:spPr>
          <p:txBody>
            <a:bodyPr wrap="square">
              <a:spAutoFit/>
            </a:bodyPr>
            <a:lstStyle/>
            <a:p>
              <a:pPr>
                <a:lnSpc>
                  <a:spcPct val="120000"/>
                </a:lnSpc>
              </a:pPr>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如何提供硬件资源的</a:t>
              </a:r>
              <a:r>
                <a:rPr lang="zh-CN" altLang="en-US" sz="2000" b="1" dirty="0">
                  <a:solidFill>
                    <a:srgbClr val="FF0066"/>
                  </a:solidFill>
                  <a:latin typeface="微软雅黑" panose="020B0503020204020204" pitchFamily="34" charset="-122"/>
                  <a:ea typeface="微软雅黑" panose="020B0503020204020204" pitchFamily="34" charset="-122"/>
                </a:rPr>
                <a:t>低时延抽象</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如何</a:t>
              </a:r>
              <a:r>
                <a:rPr lang="zh-CN" altLang="en-US" sz="2000" b="1" dirty="0">
                  <a:solidFill>
                    <a:srgbClr val="FF0066"/>
                  </a:solidFill>
                  <a:latin typeface="微软雅黑" panose="020B0503020204020204" pitchFamily="34" charset="-122"/>
                  <a:ea typeface="微软雅黑" panose="020B0503020204020204" pitchFamily="34" charset="-122"/>
                </a:rPr>
                <a:t>平衡划分数据</a:t>
              </a:r>
              <a:r>
                <a:rPr lang="zh-CN" altLang="en-US" sz="2000" dirty="0">
                  <a:latin typeface="微软雅黑" panose="020B0503020204020204" pitchFamily="34" charset="-122"/>
                  <a:ea typeface="微软雅黑" panose="020B0503020204020204" pitchFamily="34" charset="-122"/>
                </a:rPr>
                <a:t>减少数据迁移？</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如何基于高效数据迁移构建</a:t>
              </a:r>
              <a:r>
                <a:rPr lang="zh-CN" altLang="en-US" sz="2000" b="1" dirty="0">
                  <a:solidFill>
                    <a:srgbClr val="FF0066"/>
                  </a:solidFill>
                  <a:latin typeface="微软雅黑" panose="020B0503020204020204" pitchFamily="34" charset="-122"/>
                  <a:ea typeface="微软雅黑" panose="020B0503020204020204" pitchFamily="34" charset="-122"/>
                </a:rPr>
                <a:t>计算框架</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grpSp>
      <p:pic>
        <p:nvPicPr>
          <p:cNvPr id="14" name="Picture 5" descr="C:\Users\sjx\Desktop\图片2.png">
            <a:extLst>
              <a:ext uri="{FF2B5EF4-FFF2-40B4-BE49-F238E27FC236}">
                <a16:creationId xmlns:a16="http://schemas.microsoft.com/office/drawing/2014/main" id="{3B19A275-67A8-2A48-A525-EDA40360B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2" y="3815677"/>
            <a:ext cx="2687488" cy="164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7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C2089-2362-7C4B-B05F-0C9D533A9B02}"/>
              </a:ext>
            </a:extLst>
          </p:cNvPr>
          <p:cNvSpPr>
            <a:spLocks noGrp="1"/>
          </p:cNvSpPr>
          <p:nvPr>
            <p:ph type="title"/>
          </p:nvPr>
        </p:nvSpPr>
        <p:spPr/>
        <p:txBody>
          <a:bodyPr/>
          <a:lstStyle/>
          <a:p>
            <a:r>
              <a:rPr kumimoji="1" lang="zh-Hans" altLang="en-US" dirty="0"/>
              <a:t>大纲</a:t>
            </a:r>
            <a:endParaRPr kumimoji="1" lang="zh-CN" altLang="en-US" dirty="0"/>
          </a:p>
        </p:txBody>
      </p:sp>
      <p:sp>
        <p:nvSpPr>
          <p:cNvPr id="3" name="内容占位符 2">
            <a:extLst>
              <a:ext uri="{FF2B5EF4-FFF2-40B4-BE49-F238E27FC236}">
                <a16:creationId xmlns:a16="http://schemas.microsoft.com/office/drawing/2014/main" id="{09DEB5EF-95EC-1646-B530-716B86FCDFD2}"/>
              </a:ext>
            </a:extLst>
          </p:cNvPr>
          <p:cNvSpPr>
            <a:spLocks noGrp="1"/>
          </p:cNvSpPr>
          <p:nvPr>
            <p:ph idx="1"/>
          </p:nvPr>
        </p:nvSpPr>
        <p:spPr>
          <a:xfrm>
            <a:off x="623455" y="1565564"/>
            <a:ext cx="7891895" cy="4611399"/>
          </a:xfrm>
        </p:spPr>
        <p:txBody>
          <a:bodyPr>
            <a:normAutofit/>
          </a:bodyPr>
          <a:lstStyle/>
          <a:p>
            <a:r>
              <a:rPr kumimoji="1" lang="zh-CN" altLang="en-US" sz="2800" b="1" dirty="0"/>
              <a:t>操作系统的演化：从单机到数据中心</a:t>
            </a:r>
            <a:endParaRPr kumimoji="1" lang="en-US" altLang="zh-CN" sz="2800" b="1" dirty="0"/>
          </a:p>
          <a:p>
            <a:endParaRPr kumimoji="1" lang="en-US" altLang="zh-CN" sz="2800" dirty="0"/>
          </a:p>
          <a:p>
            <a:r>
              <a:rPr kumimoji="1" lang="zh-CN" altLang="en-US" sz="2800" dirty="0"/>
              <a:t>数据中心操作系统挑战：低时延</a:t>
            </a:r>
            <a:endParaRPr kumimoji="1" lang="en-US" altLang="zh-Hans" sz="2800" dirty="0"/>
          </a:p>
          <a:p>
            <a:endParaRPr kumimoji="1" lang="en-US" altLang="zh-CN" sz="2800" dirty="0"/>
          </a:p>
          <a:p>
            <a:r>
              <a:rPr kumimoji="1" lang="zh-CN" altLang="en-US" sz="2800" dirty="0"/>
              <a:t>低时延数据中心操作系统：基于原位计算</a:t>
            </a:r>
            <a:endParaRPr kumimoji="1" lang="en-US" altLang="zh-CN" sz="2800" dirty="0"/>
          </a:p>
          <a:p>
            <a:endParaRPr kumimoji="1" lang="en-US" altLang="zh-Hans" sz="2800" dirty="0"/>
          </a:p>
          <a:p>
            <a:r>
              <a:rPr kumimoji="1" lang="zh-CN" altLang="en-US" sz="2800" dirty="0"/>
              <a:t>展望：软硬件垂直整合</a:t>
            </a:r>
            <a:endParaRPr kumimoji="1" lang="en-US" altLang="zh-Hans" sz="2800" dirty="0"/>
          </a:p>
        </p:txBody>
      </p:sp>
    </p:spTree>
    <p:extLst>
      <p:ext uri="{BB962C8B-B14F-4D97-AF65-F5344CB8AC3E}">
        <p14:creationId xmlns:p14="http://schemas.microsoft.com/office/powerpoint/2010/main" val="2410906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ontent Placeholder 2">
            <a:extLst>
              <a:ext uri="{FF2B5EF4-FFF2-40B4-BE49-F238E27FC236}">
                <a16:creationId xmlns:a16="http://schemas.microsoft.com/office/drawing/2014/main" id="{6B99A520-06AD-E345-AB10-0FF45C40B0E6}"/>
              </a:ext>
            </a:extLst>
          </p:cNvPr>
          <p:cNvSpPr txBox="1">
            <a:spLocks/>
          </p:cNvSpPr>
          <p:nvPr/>
        </p:nvSpPr>
        <p:spPr>
          <a:xfrm>
            <a:off x="4419874" y="1397313"/>
            <a:ext cx="4301502" cy="1422728"/>
          </a:xfrm>
          <a:prstGeom prst="rect">
            <a:avLst/>
          </a:prstGeom>
          <a:solidFill>
            <a:schemeClr val="bg1"/>
          </a:solidFill>
          <a:ln w="12700">
            <a:solidFill>
              <a:schemeClr val="tx1"/>
            </a:solidFill>
          </a:ln>
        </p:spPr>
        <p:txBody>
          <a:bodyPr vert="horz" lIns="91440" tIns="45720" rIns="91440" bIns="7200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10000"/>
              </a:lnSpc>
              <a:spcBef>
                <a:spcPts val="750"/>
              </a:spcBef>
              <a:spcAft>
                <a:spcPts val="0"/>
              </a:spcAft>
              <a:buClrTx/>
              <a:buSzTx/>
              <a:buNone/>
              <a:tabLst/>
              <a:defRPr/>
            </a:pPr>
            <a:r>
              <a:rPr lang="zh-CN" altLang="en-US" sz="2200" dirty="0">
                <a:solidFill>
                  <a:srgbClr val="FF0066"/>
                </a:solidFill>
                <a:latin typeface="微软雅黑" panose="020B0503020204020204" pitchFamily="34" charset="-122"/>
                <a:ea typeface="微软雅黑" panose="020B0503020204020204" pitchFamily="34" charset="-122"/>
              </a:rPr>
              <a:t>原位</a:t>
            </a:r>
            <a:r>
              <a:rPr kumimoji="0" lang="zh-CN" altLang="en-US" sz="2200" b="0" i="0" u="none" strike="noStrike" kern="120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rPr>
              <a:t>计算</a:t>
            </a:r>
            <a:r>
              <a:rPr lang="zh-CN" altLang="en-US" sz="2200" noProof="0" dirty="0">
                <a:solidFill>
                  <a:srgbClr val="FF0066"/>
                </a:solidFill>
                <a:latin typeface="微软雅黑" panose="020B0503020204020204" pitchFamily="34" charset="-122"/>
                <a:ea typeface="微软雅黑" panose="020B0503020204020204" pitchFamily="34" charset="-122"/>
              </a:rPr>
              <a:t>框架</a:t>
            </a:r>
            <a:endParaRPr kumimoji="0" lang="en-US" altLang="zh-CN" sz="2200" b="0" i="0" u="none" strike="noStrike" kern="120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endParaRPr>
          </a:p>
          <a:p>
            <a:pPr marL="342900" marR="0" lvl="1" indent="0" algn="l" defTabSz="685800" rtl="0" eaLnBrk="1" fontAlgn="auto" latinLnBrk="0" hangingPunct="1">
              <a:lnSpc>
                <a:spcPct val="110000"/>
              </a:lnSpc>
              <a:spcBef>
                <a:spcPts val="375"/>
              </a:spcBef>
              <a:spcAft>
                <a:spcPts val="0"/>
              </a:spcAft>
              <a:buClrTx/>
              <a:buSzTx/>
              <a:buNone/>
              <a:tabLst/>
              <a:defRPr/>
            </a:pPr>
            <a:r>
              <a:rPr lang="zh-CN" altLang="en-US" noProof="0" dirty="0">
                <a:solidFill>
                  <a:sysClr val="windowText" lastClr="000000"/>
                </a:solidFill>
                <a:latin typeface="微软雅黑" panose="020B0503020204020204" pitchFamily="34" charset="-122"/>
                <a:ea typeface="微软雅黑" panose="020B0503020204020204" pitchFamily="34" charset="-122"/>
              </a:rPr>
              <a:t>基于</a:t>
            </a:r>
            <a:r>
              <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RDMA</a:t>
            </a: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等的数据快速拉取，支持极低时延计算 </a:t>
            </a:r>
            <a:r>
              <a:rPr kumimoji="0" lang="en-US" altLang="zh-CN"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kumimoji="0" lang="en-US" altLang="zh-CN"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Verdana" pitchFamily="34" charset="0"/>
              </a:rPr>
              <a:t>SOSP15, EuroSys</a:t>
            </a:r>
            <a:r>
              <a:rPr lang="en-US" altLang="zh-CN" dirty="0">
                <a:solidFill>
                  <a:srgbClr val="0070C0"/>
                </a:solidFill>
                <a:latin typeface="微软雅黑" panose="020B0503020204020204" pitchFamily="34" charset="-122"/>
                <a:ea typeface="微软雅黑" panose="020B0503020204020204" pitchFamily="34" charset="-122"/>
                <a:cs typeface="Verdana" pitchFamily="34" charset="0"/>
              </a:rPr>
              <a:t>1</a:t>
            </a:r>
            <a:r>
              <a:rPr kumimoji="0" lang="en-US" altLang="zh-CN"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Verdana" pitchFamily="34" charset="0"/>
              </a:rPr>
              <a:t>6, SOSP17, OSDI18</a:t>
            </a:r>
            <a:r>
              <a:rPr lang="en-US" altLang="zh-CN" noProof="0" dirty="0">
                <a:solidFill>
                  <a:srgbClr val="0070C0"/>
                </a:solidFill>
                <a:latin typeface="微软雅黑" panose="020B0503020204020204" pitchFamily="34" charset="-122"/>
                <a:ea typeface="微软雅黑" panose="020B0503020204020204" pitchFamily="34" charset="-122"/>
                <a:cs typeface="Verdana" pitchFamily="34" charset="0"/>
              </a:rPr>
              <a:t>, ACM TOCS</a:t>
            </a:r>
            <a:r>
              <a:rPr kumimoji="0" lang="zh-CN" altLang="en-US"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Verdana" pitchFamily="34" charset="0"/>
              </a:rPr>
              <a:t>等</a:t>
            </a:r>
            <a:r>
              <a:rPr kumimoji="0" lang="en-US" altLang="zh-CN"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Verdana" pitchFamily="34" charset="0"/>
              </a:rPr>
              <a:t>)</a:t>
            </a:r>
          </a:p>
        </p:txBody>
      </p:sp>
      <p:sp>
        <p:nvSpPr>
          <p:cNvPr id="23"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Microsoft YaHei" panose="020B0503020204020204" pitchFamily="34" charset="-122"/>
                <a:ea typeface="Microsoft YaHei" panose="020B0503020204020204" pitchFamily="34" charset="-122"/>
              </a:rPr>
              <a:t>近期工作</a:t>
            </a:r>
            <a:r>
              <a:rPr lang="zh-CN" altLang="en-US" sz="3600" dirty="0">
                <a:latin typeface="Microsoft YaHei" panose="020B0503020204020204" pitchFamily="34" charset="-122"/>
                <a:ea typeface="Microsoft YaHei" panose="020B0503020204020204" pitchFamily="34" charset="-122"/>
              </a:rPr>
              <a:t>：低时延数据中心操作系统</a:t>
            </a:r>
          </a:p>
        </p:txBody>
      </p:sp>
      <p:sp>
        <p:nvSpPr>
          <p:cNvPr id="24"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7" name="矩形 19"/>
          <p:cNvSpPr/>
          <p:nvPr/>
        </p:nvSpPr>
        <p:spPr>
          <a:xfrm>
            <a:off x="365283" y="2015972"/>
            <a:ext cx="3755367" cy="400110"/>
          </a:xfrm>
          <a:prstGeom prst="rect">
            <a:avLst/>
          </a:prstGeom>
          <a:solidFill>
            <a:srgbClr val="305C9F"/>
          </a:solid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时延敏感应用</a:t>
            </a:r>
          </a:p>
        </p:txBody>
      </p:sp>
      <p:sp>
        <p:nvSpPr>
          <p:cNvPr id="28" name="TextBox 27"/>
          <p:cNvSpPr txBox="1"/>
          <p:nvPr/>
        </p:nvSpPr>
        <p:spPr>
          <a:xfrm>
            <a:off x="365283" y="5411777"/>
            <a:ext cx="3755368" cy="400110"/>
          </a:xfrm>
          <a:prstGeom prst="rect">
            <a:avLst/>
          </a:prstGeom>
          <a:solidFill>
            <a:srgbClr val="305C9F"/>
          </a:solid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数据中心硬件</a:t>
            </a:r>
            <a:endParaRPr lang="en-US" sz="2000" dirty="0">
              <a:solidFill>
                <a:schemeClr val="bg1"/>
              </a:solidFill>
              <a:latin typeface="微软雅黑" panose="020B0503020204020204" pitchFamily="34" charset="-122"/>
              <a:ea typeface="微软雅黑" panose="020B0503020204020204" pitchFamily="34" charset="-122"/>
            </a:endParaRPr>
          </a:p>
        </p:txBody>
      </p:sp>
      <p:sp>
        <p:nvSpPr>
          <p:cNvPr id="29" name="Rectangle 28"/>
          <p:cNvSpPr/>
          <p:nvPr/>
        </p:nvSpPr>
        <p:spPr>
          <a:xfrm>
            <a:off x="772651" y="2523805"/>
            <a:ext cx="3348000" cy="2770498"/>
          </a:xfrm>
          <a:prstGeom prst="rect">
            <a:avLst/>
          </a:prstGeom>
          <a:noFill/>
          <a:ln w="38100">
            <a:solidFill>
              <a:srgbClr val="305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1" name="Group 30"/>
          <p:cNvGrpSpPr/>
          <p:nvPr/>
        </p:nvGrpSpPr>
        <p:grpSpPr>
          <a:xfrm>
            <a:off x="898651" y="4132374"/>
            <a:ext cx="1260000" cy="1044000"/>
            <a:chOff x="3274301" y="4594258"/>
            <a:chExt cx="1260000" cy="1044000"/>
          </a:xfrm>
          <a:solidFill>
            <a:srgbClr val="305C9F"/>
          </a:solidFill>
        </p:grpSpPr>
        <p:sp>
          <p:nvSpPr>
            <p:cNvPr id="39" name="圆角矩形 15"/>
            <p:cNvSpPr/>
            <p:nvPr/>
          </p:nvSpPr>
          <p:spPr bwMode="auto">
            <a:xfrm>
              <a:off x="3274301" y="4594258"/>
              <a:ext cx="1260000" cy="1044000"/>
            </a:xfrm>
            <a:prstGeom prst="roundRect">
              <a:avLst>
                <a:gd name="adj" fmla="val 12306"/>
              </a:avLst>
            </a:prstGeom>
            <a:solidFill>
              <a:srgbClr val="FF0066"/>
            </a:solidFill>
            <a:ln>
              <a:solidFill>
                <a:schemeClr val="tx1"/>
              </a:solidFill>
            </a:ln>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sz="2000" b="1">
                <a:latin typeface="微软雅黑" panose="020B0503020204020204" pitchFamily="34" charset="-122"/>
                <a:ea typeface="微软雅黑" panose="020B0503020204020204" pitchFamily="34" charset="-122"/>
              </a:endParaRPr>
            </a:p>
          </p:txBody>
        </p:sp>
        <p:sp>
          <p:nvSpPr>
            <p:cNvPr id="40" name="圆角矩形 16"/>
            <p:cNvSpPr/>
            <p:nvPr/>
          </p:nvSpPr>
          <p:spPr bwMode="auto">
            <a:xfrm>
              <a:off x="3382301" y="5167903"/>
              <a:ext cx="1044000" cy="360000"/>
            </a:xfrm>
            <a:prstGeom prst="roundRect">
              <a:avLst/>
            </a:prstGeom>
            <a:solidFill>
              <a:srgbClr val="FF0066"/>
            </a:solidFill>
            <a:ln w="28575"/>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zh-CN" sz="1600" b="1" dirty="0">
                  <a:solidFill>
                    <a:schemeClr val="bg1"/>
                  </a:solidFill>
                  <a:latin typeface="微软雅黑" pitchFamily="34" charset="-122"/>
                  <a:ea typeface="微软雅黑" pitchFamily="34" charset="-122"/>
                </a:rPr>
                <a:t>OS</a:t>
              </a:r>
              <a:r>
                <a:rPr lang="zh-CN" altLang="en-US" sz="1600" b="1" dirty="0">
                  <a:solidFill>
                    <a:schemeClr val="bg1"/>
                  </a:solidFill>
                  <a:latin typeface="微软雅黑" pitchFamily="34" charset="-122"/>
                  <a:ea typeface="微软雅黑" pitchFamily="34" charset="-122"/>
                </a:rPr>
                <a:t>内核 </a:t>
              </a:r>
            </a:p>
          </p:txBody>
        </p:sp>
        <p:sp>
          <p:nvSpPr>
            <p:cNvPr id="41" name="圆角矩形 18"/>
            <p:cNvSpPr/>
            <p:nvPr/>
          </p:nvSpPr>
          <p:spPr bwMode="auto">
            <a:xfrm>
              <a:off x="3382301" y="4719786"/>
              <a:ext cx="1044000" cy="360000"/>
            </a:xfrm>
            <a:prstGeom prst="roundRect">
              <a:avLst/>
            </a:prstGeom>
            <a:solidFill>
              <a:srgbClr val="FF0066"/>
            </a:solidFill>
            <a:ln w="28575"/>
          </p:spPr>
          <p:style>
            <a:lnRef idx="3">
              <a:schemeClr val="lt1"/>
            </a:lnRef>
            <a:fillRef idx="1">
              <a:schemeClr val="accent1"/>
            </a:fillRef>
            <a:effectRef idx="1">
              <a:schemeClr val="accent1"/>
            </a:effectRef>
            <a:fontRef idx="minor">
              <a:schemeClr val="lt1"/>
            </a:fontRef>
          </p:style>
          <p:txBody>
            <a:bodyPr anchor="ctr"/>
            <a:lstStyle/>
            <a:p>
              <a:pPr algn="ctr">
                <a:defRPr/>
              </a:pPr>
              <a:r>
                <a:rPr lang="zh-CN" altLang="en-US" sz="1600" b="1" dirty="0">
                  <a:latin typeface="微软雅黑" panose="020B0503020204020204" pitchFamily="34" charset="-122"/>
                  <a:ea typeface="微软雅黑" panose="020B0503020204020204" pitchFamily="34" charset="-122"/>
                </a:rPr>
                <a:t>系统服务</a:t>
              </a:r>
            </a:p>
          </p:txBody>
        </p:sp>
      </p:grpSp>
      <p:sp>
        <p:nvSpPr>
          <p:cNvPr id="32" name="TextBox 31"/>
          <p:cNvSpPr txBox="1"/>
          <p:nvPr/>
        </p:nvSpPr>
        <p:spPr>
          <a:xfrm>
            <a:off x="2226009" y="4239664"/>
            <a:ext cx="410547" cy="830997"/>
          </a:xfrm>
          <a:prstGeom prst="rect">
            <a:avLst/>
          </a:prstGeom>
          <a:noFill/>
        </p:spPr>
        <p:txBody>
          <a:bodyPr wrap="square" rtlCol="0">
            <a:spAutoFit/>
          </a:bodyPr>
          <a:lstStyle/>
          <a:p>
            <a:pPr algn="ctr"/>
            <a:r>
              <a:rPr lang="zh-CN" altLang="en-US" sz="2400" dirty="0">
                <a:solidFill>
                  <a:srgbClr val="FF0066"/>
                </a:solidFill>
                <a:latin typeface="微软雅黑" panose="020B0503020204020204" pitchFamily="34" charset="-122"/>
                <a:ea typeface="微软雅黑" panose="020B0503020204020204" pitchFamily="34" charset="-122"/>
              </a:rPr>
              <a:t>网络</a:t>
            </a:r>
            <a:endParaRPr lang="en-US" sz="2400" dirty="0">
              <a:solidFill>
                <a:srgbClr val="FF0066"/>
              </a:solidFill>
              <a:latin typeface="微软雅黑" panose="020B0503020204020204" pitchFamily="34" charset="-122"/>
              <a:ea typeface="微软雅黑" panose="020B0503020204020204" pitchFamily="34" charset="-122"/>
            </a:endParaRPr>
          </a:p>
        </p:txBody>
      </p:sp>
      <p:grpSp>
        <p:nvGrpSpPr>
          <p:cNvPr id="33" name="Group 32"/>
          <p:cNvGrpSpPr/>
          <p:nvPr/>
        </p:nvGrpSpPr>
        <p:grpSpPr>
          <a:xfrm>
            <a:off x="2734651" y="4132374"/>
            <a:ext cx="1260000" cy="1044000"/>
            <a:chOff x="3274301" y="4594258"/>
            <a:chExt cx="1260000" cy="1044000"/>
          </a:xfrm>
          <a:solidFill>
            <a:srgbClr val="305C9F"/>
          </a:solidFill>
        </p:grpSpPr>
        <p:sp>
          <p:nvSpPr>
            <p:cNvPr id="36" name="圆角矩形 15"/>
            <p:cNvSpPr/>
            <p:nvPr/>
          </p:nvSpPr>
          <p:spPr bwMode="auto">
            <a:xfrm>
              <a:off x="3274301" y="4594258"/>
              <a:ext cx="1260000" cy="1044000"/>
            </a:xfrm>
            <a:prstGeom prst="roundRect">
              <a:avLst>
                <a:gd name="adj" fmla="val 12306"/>
              </a:avLst>
            </a:prstGeom>
            <a:solidFill>
              <a:srgbClr val="FF0066"/>
            </a:solidFill>
            <a:ln>
              <a:solidFill>
                <a:schemeClr val="tx1"/>
              </a:solidFill>
            </a:ln>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sz="2000" b="1">
                <a:latin typeface="微软雅黑" panose="020B0503020204020204" pitchFamily="34" charset="-122"/>
                <a:ea typeface="微软雅黑" panose="020B0503020204020204" pitchFamily="34" charset="-122"/>
              </a:endParaRPr>
            </a:p>
          </p:txBody>
        </p:sp>
        <p:sp>
          <p:nvSpPr>
            <p:cNvPr id="37" name="圆角矩形 16"/>
            <p:cNvSpPr/>
            <p:nvPr/>
          </p:nvSpPr>
          <p:spPr bwMode="auto">
            <a:xfrm>
              <a:off x="3382301" y="5167903"/>
              <a:ext cx="1044000" cy="360000"/>
            </a:xfrm>
            <a:prstGeom prst="roundRect">
              <a:avLst/>
            </a:prstGeom>
            <a:solidFill>
              <a:srgbClr val="FF0066"/>
            </a:solidFill>
            <a:ln w="28575"/>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zh-CN" sz="1600" b="1" dirty="0">
                  <a:solidFill>
                    <a:schemeClr val="bg1"/>
                  </a:solidFill>
                  <a:latin typeface="微软雅黑" pitchFamily="34" charset="-122"/>
                  <a:ea typeface="微软雅黑" pitchFamily="34" charset="-122"/>
                </a:rPr>
                <a:t>OS</a:t>
              </a:r>
              <a:r>
                <a:rPr lang="zh-CN" altLang="en-US" sz="1600" b="1" dirty="0">
                  <a:solidFill>
                    <a:schemeClr val="bg1"/>
                  </a:solidFill>
                  <a:latin typeface="微软雅黑" pitchFamily="34" charset="-122"/>
                  <a:ea typeface="微软雅黑" pitchFamily="34" charset="-122"/>
                </a:rPr>
                <a:t>内核 </a:t>
              </a:r>
            </a:p>
          </p:txBody>
        </p:sp>
        <p:sp>
          <p:nvSpPr>
            <p:cNvPr id="38" name="圆角矩形 18"/>
            <p:cNvSpPr/>
            <p:nvPr/>
          </p:nvSpPr>
          <p:spPr bwMode="auto">
            <a:xfrm>
              <a:off x="3382301" y="4719786"/>
              <a:ext cx="1044000" cy="360000"/>
            </a:xfrm>
            <a:prstGeom prst="roundRect">
              <a:avLst/>
            </a:prstGeom>
            <a:solidFill>
              <a:srgbClr val="FF0066"/>
            </a:solidFill>
            <a:ln w="28575"/>
          </p:spPr>
          <p:style>
            <a:lnRef idx="3">
              <a:schemeClr val="lt1"/>
            </a:lnRef>
            <a:fillRef idx="1">
              <a:schemeClr val="accent1"/>
            </a:fillRef>
            <a:effectRef idx="1">
              <a:schemeClr val="accent1"/>
            </a:effectRef>
            <a:fontRef idx="minor">
              <a:schemeClr val="lt1"/>
            </a:fontRef>
          </p:style>
          <p:txBody>
            <a:bodyPr anchor="ctr"/>
            <a:lstStyle/>
            <a:p>
              <a:pPr algn="ctr">
                <a:defRPr/>
              </a:pPr>
              <a:r>
                <a:rPr lang="zh-CN" altLang="en-US" sz="1600" b="1" dirty="0">
                  <a:latin typeface="微软雅黑" pitchFamily="34" charset="-122"/>
                  <a:ea typeface="微软雅黑" pitchFamily="34" charset="-122"/>
                </a:rPr>
                <a:t>系统服务</a:t>
              </a:r>
            </a:p>
          </p:txBody>
        </p:sp>
      </p:grpSp>
      <p:sp>
        <p:nvSpPr>
          <p:cNvPr id="34" name="矩形 19"/>
          <p:cNvSpPr/>
          <p:nvPr/>
        </p:nvSpPr>
        <p:spPr>
          <a:xfrm>
            <a:off x="898652" y="2660960"/>
            <a:ext cx="3096000" cy="638088"/>
          </a:xfrm>
          <a:prstGeom prst="rect">
            <a:avLst/>
          </a:prstGeom>
          <a:solidFill>
            <a:srgbClr val="FF0066"/>
          </a:solidFill>
          <a:ln>
            <a:solidFill>
              <a:schemeClr val="tx1"/>
            </a:solidFill>
          </a:ln>
        </p:spPr>
        <p:style>
          <a:lnRef idx="3">
            <a:schemeClr val="lt1"/>
          </a:lnRef>
          <a:fillRef idx="1">
            <a:schemeClr val="accent1"/>
          </a:fillRef>
          <a:effectRef idx="1">
            <a:schemeClr val="accent1"/>
          </a:effectRef>
          <a:fontRef idx="minor">
            <a:schemeClr val="lt1"/>
          </a:fontRef>
        </p:style>
        <p:txBody>
          <a:bodyPr anchor="ctr"/>
          <a:lstStyle/>
          <a:p>
            <a:pPr algn="ctr"/>
            <a:r>
              <a:rPr lang="zh-CN" altLang="en-US" dirty="0">
                <a:latin typeface="微软雅黑" pitchFamily="34" charset="-122"/>
                <a:ea typeface="微软雅黑" pitchFamily="34" charset="-122"/>
              </a:rPr>
              <a:t>数据处理</a:t>
            </a:r>
            <a:br>
              <a:rPr lang="en-US" altLang="zh-CN" dirty="0">
                <a:latin typeface="微软雅黑" pitchFamily="34" charset="-122"/>
                <a:ea typeface="微软雅黑" pitchFamily="34" charset="-122"/>
              </a:rPr>
            </a:br>
            <a:r>
              <a:rPr lang="zh-CN" altLang="en-US" sz="1800" dirty="0">
                <a:latin typeface="微软雅黑" pitchFamily="34" charset="-122"/>
                <a:ea typeface="微软雅黑" pitchFamily="34" charset="-122"/>
              </a:rPr>
              <a:t>（数据处理</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运行环境等</a:t>
            </a:r>
            <a:r>
              <a:rPr lang="en-US" altLang="zh-CN" sz="1800" dirty="0">
                <a:latin typeface="微软雅黑" pitchFamily="34" charset="-122"/>
                <a:ea typeface="微软雅黑" pitchFamily="34" charset="-122"/>
              </a:rPr>
              <a:t>)</a:t>
            </a:r>
            <a:endParaRPr lang="zh-CN" altLang="en-US" sz="1800" dirty="0">
              <a:latin typeface="微软雅黑" pitchFamily="34" charset="-122"/>
              <a:ea typeface="微软雅黑" pitchFamily="34" charset="-122"/>
            </a:endParaRPr>
          </a:p>
        </p:txBody>
      </p:sp>
      <p:sp>
        <p:nvSpPr>
          <p:cNvPr id="35" name="矩形 19"/>
          <p:cNvSpPr/>
          <p:nvPr/>
        </p:nvSpPr>
        <p:spPr>
          <a:xfrm>
            <a:off x="898652" y="3378472"/>
            <a:ext cx="3096000" cy="656976"/>
          </a:xfrm>
          <a:prstGeom prst="rect">
            <a:avLst/>
          </a:prstGeom>
          <a:solidFill>
            <a:srgbClr val="FF0066"/>
          </a:solidFill>
          <a:ln>
            <a:solidFill>
              <a:schemeClr val="tx1"/>
            </a:solidFill>
          </a:ln>
        </p:spPr>
        <p:style>
          <a:lnRef idx="3">
            <a:schemeClr val="lt1"/>
          </a:lnRef>
          <a:fillRef idx="1">
            <a:schemeClr val="accent1"/>
          </a:fillRef>
          <a:effectRef idx="1">
            <a:schemeClr val="accent1"/>
          </a:effectRef>
          <a:fontRef idx="minor">
            <a:schemeClr val="lt1"/>
          </a:fontRef>
        </p:style>
        <p:txBody>
          <a:bodyPr anchor="ctr"/>
          <a:lstStyle/>
          <a:p>
            <a:pPr algn="ctr"/>
            <a:r>
              <a:rPr lang="zh-CN" altLang="en-US" sz="1800" dirty="0">
                <a:latin typeface="微软雅黑" panose="020B0503020204020204" pitchFamily="34" charset="-122"/>
                <a:ea typeface="微软雅黑" panose="020B0503020204020204" pitchFamily="34" charset="-122"/>
              </a:rPr>
              <a:t>数据管理</a:t>
            </a:r>
            <a:br>
              <a:rPr lang="en-US" altLang="zh-CN" sz="1800" dirty="0">
                <a:latin typeface="微软雅黑" panose="020B0503020204020204" pitchFamily="34" charset="-122"/>
                <a:ea typeface="微软雅黑" panose="020B0503020204020204" pitchFamily="34" charset="-122"/>
              </a:rPr>
            </a:br>
            <a:r>
              <a:rPr lang="zh-CN" altLang="en-US" sz="1800" dirty="0">
                <a:latin typeface="微软雅黑" panose="020B0503020204020204" pitchFamily="34" charset="-122"/>
                <a:ea typeface="微软雅黑" panose="020B0503020204020204" pitchFamily="34" charset="-122"/>
              </a:rPr>
              <a:t>（数据分布</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划分</a:t>
            </a:r>
            <a:r>
              <a:rPr lang="en-US" altLang="zh-CN" sz="18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副本</a:t>
            </a:r>
            <a:r>
              <a:rPr lang="zh-CN" altLang="en-US" sz="1800" dirty="0">
                <a:latin typeface="微软雅黑" panose="020B0503020204020204" pitchFamily="34" charset="-122"/>
                <a:ea typeface="微软雅黑" panose="020B0503020204020204" pitchFamily="34" charset="-122"/>
              </a:rPr>
              <a:t>等）</a:t>
            </a:r>
          </a:p>
        </p:txBody>
      </p:sp>
      <p:sp>
        <p:nvSpPr>
          <p:cNvPr id="42" name="Content Placeholder 2">
            <a:extLst>
              <a:ext uri="{FF2B5EF4-FFF2-40B4-BE49-F238E27FC236}">
                <a16:creationId xmlns:a16="http://schemas.microsoft.com/office/drawing/2014/main" id="{6B99A520-06AD-E345-AB10-0FF45C40B0E6}"/>
              </a:ext>
            </a:extLst>
          </p:cNvPr>
          <p:cNvSpPr txBox="1">
            <a:spLocks/>
          </p:cNvSpPr>
          <p:nvPr/>
        </p:nvSpPr>
        <p:spPr>
          <a:xfrm>
            <a:off x="4421491" y="3109020"/>
            <a:ext cx="4299885" cy="1530653"/>
          </a:xfrm>
          <a:prstGeom prst="rect">
            <a:avLst/>
          </a:prstGeom>
          <a:solidFill>
            <a:schemeClr val="bg1"/>
          </a:solidFill>
          <a:ln w="12700">
            <a:solidFill>
              <a:schemeClr val="tx1"/>
            </a:solidFill>
          </a:ln>
        </p:spPr>
        <p:txBody>
          <a:bodyPr vert="horz" lIns="91440" tIns="45720" rIns="91440" bIns="7200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10000"/>
              </a:lnSpc>
              <a:spcBef>
                <a:spcPts val="750"/>
              </a:spcBef>
              <a:spcAft>
                <a:spcPts val="0"/>
              </a:spcAft>
              <a:buClrTx/>
              <a:buSzTx/>
              <a:buNone/>
              <a:tabLst/>
              <a:defRPr/>
            </a:pPr>
            <a:r>
              <a:rPr lang="zh-CN" altLang="en-US" sz="2200" dirty="0">
                <a:solidFill>
                  <a:srgbClr val="FF0066"/>
                </a:solidFill>
                <a:latin typeface="微软雅黑" panose="020B0503020204020204" pitchFamily="34" charset="-122"/>
                <a:ea typeface="微软雅黑" panose="020B0503020204020204" pitchFamily="34" charset="-122"/>
              </a:rPr>
              <a:t>高质量</a:t>
            </a:r>
            <a:r>
              <a:rPr kumimoji="0" lang="zh-CN" altLang="en-US" sz="2200" b="0" i="0" u="none" strike="noStrike" kern="120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rPr>
              <a:t>数据划分</a:t>
            </a:r>
            <a:endParaRPr kumimoji="0" lang="en-US" altLang="zh-CN" sz="2200" b="0" i="0" u="none" strike="noStrike" kern="120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endParaRPr>
          </a:p>
          <a:p>
            <a:pPr marL="342900" marR="0" lvl="1" indent="0" algn="l" defTabSz="685800" rtl="0" eaLnBrk="1" fontAlgn="auto" latinLnBrk="0" hangingPunct="1">
              <a:lnSpc>
                <a:spcPct val="110000"/>
              </a:lnSpc>
              <a:spcBef>
                <a:spcPts val="375"/>
              </a:spcBef>
              <a:spcAft>
                <a:spcPts val="0"/>
              </a:spcAft>
              <a:buClrTx/>
              <a:buSzTx/>
              <a:buNone/>
              <a:tabLst/>
              <a:defRPr/>
            </a:pPr>
            <a:r>
              <a:rPr lang="zh-CN" altLang="en-US" noProof="0" dirty="0">
                <a:solidFill>
                  <a:sysClr val="windowText" lastClr="000000"/>
                </a:solidFill>
                <a:latin typeface="微软雅黑" panose="020B0503020204020204" pitchFamily="34" charset="-122"/>
                <a:ea typeface="微软雅黑" panose="020B0503020204020204" pitchFamily="34" charset="-122"/>
              </a:rPr>
              <a:t>基于数据特征的差异化划分，数据动态迁移和均衡</a:t>
            </a:r>
            <a:r>
              <a:rPr kumimoji="0" lang="zh-CN" altLang="en-US"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 </a:t>
            </a:r>
            <a:r>
              <a:rPr kumimoji="0" lang="en-US" altLang="zh-CN" b="0" u="none" strike="noStrike" kern="1200" cap="none" spc="0" normalizeH="0" baseline="0" noProof="0" dirty="0">
                <a:ln>
                  <a:noFill/>
                </a:ln>
                <a:solidFill>
                  <a:srgbClr val="0070C0"/>
                </a:solidFill>
                <a:uLnTx/>
                <a:uFillTx/>
                <a:latin typeface="微软雅黑" panose="020B0503020204020204" pitchFamily="34" charset="-122"/>
                <a:ea typeface="微软雅黑" panose="020B0503020204020204" pitchFamily="34" charset="-122"/>
              </a:rPr>
              <a:t>(</a:t>
            </a:r>
            <a:r>
              <a:rPr kumimoji="0" lang="en-US" altLang="zh-CN" b="0" u="none" strike="noStrike" kern="1200" cap="none" spc="0" normalizeH="0" baseline="0" noProof="0" dirty="0">
                <a:ln>
                  <a:noFill/>
                </a:ln>
                <a:solidFill>
                  <a:srgbClr val="0070C0"/>
                </a:solidFill>
                <a:uLnTx/>
                <a:uFillTx/>
                <a:latin typeface="微软雅黑" panose="020B0503020204020204" pitchFamily="34" charset="-122"/>
                <a:ea typeface="微软雅黑" panose="020B0503020204020204" pitchFamily="34" charset="-122"/>
                <a:cs typeface="Verdana" pitchFamily="34" charset="0"/>
              </a:rPr>
              <a:t>EuroSys</a:t>
            </a:r>
            <a:r>
              <a:rPr lang="en-US" altLang="zh-CN" dirty="0">
                <a:solidFill>
                  <a:srgbClr val="0070C0"/>
                </a:solidFill>
                <a:latin typeface="微软雅黑" panose="020B0503020204020204" pitchFamily="34" charset="-122"/>
                <a:ea typeface="微软雅黑" panose="020B0503020204020204" pitchFamily="34" charset="-122"/>
                <a:cs typeface="Verdana" pitchFamily="34" charset="0"/>
              </a:rPr>
              <a:t>1</a:t>
            </a:r>
            <a:r>
              <a:rPr kumimoji="0" lang="en-US" altLang="zh-CN" b="0" u="none" strike="noStrike" kern="1200" cap="none" spc="0" normalizeH="0" baseline="0" noProof="0" dirty="0">
                <a:ln>
                  <a:noFill/>
                </a:ln>
                <a:solidFill>
                  <a:srgbClr val="0070C0"/>
                </a:solidFill>
                <a:uLnTx/>
                <a:uFillTx/>
                <a:latin typeface="微软雅黑" panose="020B0503020204020204" pitchFamily="34" charset="-122"/>
                <a:ea typeface="微软雅黑" panose="020B0503020204020204" pitchFamily="34" charset="-122"/>
                <a:cs typeface="Verdana" pitchFamily="34" charset="0"/>
              </a:rPr>
              <a:t>5</a:t>
            </a:r>
            <a:r>
              <a:rPr kumimoji="0" lang="zh-CN" altLang="en-US" b="0" u="none" strike="noStrike" kern="1200" cap="none" spc="0" normalizeH="0" baseline="0" noProof="0" dirty="0">
                <a:ln>
                  <a:noFill/>
                </a:ln>
                <a:solidFill>
                  <a:srgbClr val="0070C0"/>
                </a:solidFill>
                <a:uLnTx/>
                <a:uFillTx/>
                <a:latin typeface="微软雅黑" panose="020B0503020204020204" pitchFamily="34" charset="-122"/>
                <a:ea typeface="微软雅黑" panose="020B0503020204020204" pitchFamily="34" charset="-122"/>
                <a:cs typeface="Verdana" pitchFamily="34" charset="0"/>
              </a:rPr>
              <a:t>最佳论文</a:t>
            </a:r>
            <a:r>
              <a:rPr kumimoji="0" lang="en-US" altLang="zh-CN" b="0" u="none" strike="noStrike" kern="1200" cap="none" spc="0" normalizeH="0" baseline="0" noProof="0" dirty="0">
                <a:ln>
                  <a:noFill/>
                </a:ln>
                <a:solidFill>
                  <a:srgbClr val="0070C0"/>
                </a:solidFill>
                <a:uLnTx/>
                <a:uFillTx/>
                <a:latin typeface="微软雅黑" panose="020B0503020204020204" pitchFamily="34" charset="-122"/>
                <a:ea typeface="微软雅黑" panose="020B0503020204020204" pitchFamily="34" charset="-122"/>
                <a:cs typeface="Verdana" pitchFamily="34" charset="0"/>
              </a:rPr>
              <a:t>, PPoPP15, USENIX17</a:t>
            </a:r>
            <a:r>
              <a:rPr kumimoji="0" lang="zh-CN" altLang="en-US" b="0" u="none" strike="noStrike" kern="1200" cap="none" spc="0" normalizeH="0" baseline="0" noProof="0" dirty="0">
                <a:ln>
                  <a:noFill/>
                </a:ln>
                <a:solidFill>
                  <a:srgbClr val="0070C0"/>
                </a:solidFill>
                <a:uLnTx/>
                <a:uFillTx/>
                <a:latin typeface="微软雅黑" panose="020B0503020204020204" pitchFamily="34" charset="-122"/>
                <a:ea typeface="微软雅黑" panose="020B0503020204020204" pitchFamily="34" charset="-122"/>
                <a:cs typeface="Verdana" pitchFamily="34" charset="0"/>
              </a:rPr>
              <a:t>，</a:t>
            </a:r>
            <a:r>
              <a:rPr kumimoji="0" lang="en-US" altLang="zh-CN" b="0" u="none" strike="noStrike" kern="1200" cap="none" spc="0" normalizeH="0" baseline="0" noProof="0" dirty="0">
                <a:ln>
                  <a:noFill/>
                </a:ln>
                <a:solidFill>
                  <a:srgbClr val="0070C0"/>
                </a:solidFill>
                <a:uLnTx/>
                <a:uFillTx/>
                <a:latin typeface="微软雅黑" panose="020B0503020204020204" pitchFamily="34" charset="-122"/>
                <a:ea typeface="微软雅黑" panose="020B0503020204020204" pitchFamily="34" charset="-122"/>
                <a:cs typeface="Verdana" pitchFamily="34" charset="0"/>
              </a:rPr>
              <a:t>OSDI16</a:t>
            </a:r>
            <a:r>
              <a:rPr kumimoji="0" lang="zh-CN" altLang="en-US" b="0" u="none" strike="noStrike" kern="1200" cap="none" spc="0" normalizeH="0" baseline="0" noProof="0" dirty="0">
                <a:ln>
                  <a:noFill/>
                </a:ln>
                <a:solidFill>
                  <a:srgbClr val="0070C0"/>
                </a:solidFill>
                <a:uLnTx/>
                <a:uFillTx/>
                <a:latin typeface="微软雅黑" panose="020B0503020204020204" pitchFamily="34" charset="-122"/>
                <a:ea typeface="微软雅黑" panose="020B0503020204020204" pitchFamily="34" charset="-122"/>
                <a:cs typeface="Verdana" pitchFamily="34" charset="0"/>
              </a:rPr>
              <a:t>等</a:t>
            </a:r>
            <a:r>
              <a:rPr kumimoji="0" lang="en-US" altLang="zh-CN" b="0" u="none" strike="noStrike" kern="1200" cap="none" spc="0" normalizeH="0" baseline="0" noProof="0" dirty="0">
                <a:ln>
                  <a:noFill/>
                </a:ln>
                <a:solidFill>
                  <a:srgbClr val="0070C0"/>
                </a:solidFill>
                <a:uLnTx/>
                <a:uFillTx/>
                <a:latin typeface="微软雅黑" panose="020B0503020204020204" pitchFamily="34" charset="-122"/>
                <a:ea typeface="微软雅黑" panose="020B0503020204020204" pitchFamily="34" charset="-122"/>
                <a:cs typeface="Verdana" pitchFamily="34" charset="0"/>
              </a:rPr>
              <a:t>)</a:t>
            </a:r>
          </a:p>
        </p:txBody>
      </p:sp>
      <p:sp>
        <p:nvSpPr>
          <p:cNvPr id="43" name="Content Placeholder 2">
            <a:extLst>
              <a:ext uri="{FF2B5EF4-FFF2-40B4-BE49-F238E27FC236}">
                <a16:creationId xmlns:a16="http://schemas.microsoft.com/office/drawing/2014/main" id="{6B99A520-06AD-E345-AB10-0FF45C40B0E6}"/>
              </a:ext>
            </a:extLst>
          </p:cNvPr>
          <p:cNvSpPr txBox="1">
            <a:spLocks/>
          </p:cNvSpPr>
          <p:nvPr/>
        </p:nvSpPr>
        <p:spPr>
          <a:xfrm>
            <a:off x="4419874" y="4826200"/>
            <a:ext cx="4301502" cy="1530653"/>
          </a:xfrm>
          <a:prstGeom prst="rect">
            <a:avLst/>
          </a:prstGeom>
          <a:solidFill>
            <a:schemeClr val="bg1"/>
          </a:solidFill>
          <a:ln w="12700">
            <a:solidFill>
              <a:schemeClr val="tx1"/>
            </a:solidFill>
          </a:ln>
        </p:spPr>
        <p:txBody>
          <a:bodyPr vert="horz" lIns="91440" tIns="45720" rIns="91440" bIns="7200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10000"/>
              </a:lnSpc>
              <a:spcBef>
                <a:spcPts val="750"/>
              </a:spcBef>
              <a:spcAft>
                <a:spcPts val="0"/>
              </a:spcAft>
              <a:buClrTx/>
              <a:buSzTx/>
              <a:buNone/>
              <a:tabLst/>
              <a:defRPr/>
            </a:pPr>
            <a:r>
              <a:rPr lang="zh-CN" altLang="en-US" sz="2200" dirty="0">
                <a:solidFill>
                  <a:srgbClr val="FF0066"/>
                </a:solidFill>
                <a:latin typeface="微软雅黑" panose="020B0503020204020204" pitchFamily="34" charset="-122"/>
                <a:ea typeface="微软雅黑" panose="020B0503020204020204" pitchFamily="34" charset="-122"/>
              </a:rPr>
              <a:t>低时延硬件抽象</a:t>
            </a:r>
            <a:endParaRPr kumimoji="0" lang="en-US" altLang="zh-CN" sz="2200" b="0" i="0" u="none" strike="noStrike" kern="1200" cap="none" spc="0" normalizeH="0" baseline="0" noProof="0" dirty="0">
              <a:ln>
                <a:noFill/>
              </a:ln>
              <a:solidFill>
                <a:srgbClr val="FF0066"/>
              </a:solidFill>
              <a:effectLst/>
              <a:uLnTx/>
              <a:uFillTx/>
              <a:latin typeface="微软雅黑" panose="020B0503020204020204" pitchFamily="34" charset="-122"/>
              <a:ea typeface="微软雅黑" panose="020B0503020204020204" pitchFamily="34" charset="-122"/>
            </a:endParaRPr>
          </a:p>
          <a:p>
            <a:pPr marL="342900" lvl="1" indent="0">
              <a:lnSpc>
                <a:spcPct val="110000"/>
              </a:lnSpc>
              <a:buNone/>
              <a:defRPr/>
            </a:pPr>
            <a:r>
              <a:rPr lang="zh-CN" altLang="en-US" noProof="0" dirty="0">
                <a:solidFill>
                  <a:sysClr val="windowText" lastClr="000000"/>
                </a:solidFill>
                <a:latin typeface="微软雅黑" panose="020B0503020204020204" pitchFamily="34" charset="-122"/>
                <a:ea typeface="微软雅黑" panose="020B0503020204020204" pitchFamily="34" charset="-122"/>
              </a:rPr>
              <a:t>提供低时延、高吞吐硬件（如</a:t>
            </a:r>
            <a:r>
              <a:rPr lang="en-US" altLang="zh-CN" noProof="0" dirty="0">
                <a:solidFill>
                  <a:sysClr val="windowText" lastClr="000000"/>
                </a:solidFill>
                <a:latin typeface="微软雅黑" panose="020B0503020204020204" pitchFamily="34" charset="-122"/>
                <a:ea typeface="微软雅黑" panose="020B0503020204020204" pitchFamily="34" charset="-122"/>
              </a:rPr>
              <a:t>RDMA, NVM</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en-US" altLang="zh-CN" noProof="0" dirty="0">
                <a:solidFill>
                  <a:sysClr val="windowText" lastClr="000000"/>
                </a:solidFill>
                <a:latin typeface="微软雅黑" panose="020B0503020204020204" pitchFamily="34" charset="-122"/>
                <a:ea typeface="微软雅黑" panose="020B0503020204020204" pitchFamily="34" charset="-122"/>
              </a:rPr>
              <a:t>GPU</a:t>
            </a:r>
            <a:r>
              <a:rPr lang="zh-CN" altLang="en-US" noProof="0" dirty="0">
                <a:solidFill>
                  <a:sysClr val="windowText" lastClr="000000"/>
                </a:solidFill>
                <a:latin typeface="微软雅黑" panose="020B0503020204020204" pitchFamily="34" charset="-122"/>
                <a:ea typeface="微软雅黑" panose="020B0503020204020204" pitchFamily="34" charset="-122"/>
              </a:rPr>
              <a:t>）抽象虚拟化 </a:t>
            </a:r>
            <a:r>
              <a:rPr kumimoji="0" lang="en-US" altLang="zh-CN"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rPr>
              <a:t>(</a:t>
            </a:r>
            <a:r>
              <a:rPr lang="en-US" altLang="zh-CN" dirty="0">
                <a:solidFill>
                  <a:srgbClr val="0070C0"/>
                </a:solidFill>
                <a:latin typeface="微软雅黑" panose="020B0503020204020204" pitchFamily="34" charset="-122"/>
                <a:ea typeface="微软雅黑" panose="020B0503020204020204" pitchFamily="34" charset="-122"/>
                <a:cs typeface="Verdana" pitchFamily="34" charset="0"/>
              </a:rPr>
              <a:t>FAST16x2, USENIX14/17/18, </a:t>
            </a:r>
            <a:r>
              <a:rPr kumimoji="0" lang="en-US" altLang="zh-CN"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Verdana" pitchFamily="34" charset="0"/>
              </a:rPr>
              <a:t>ASPLOS18</a:t>
            </a:r>
            <a:r>
              <a:rPr kumimoji="0" lang="zh-CN" altLang="en-US"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Verdana" pitchFamily="34" charset="0"/>
              </a:rPr>
              <a:t>等</a:t>
            </a:r>
            <a:r>
              <a:rPr kumimoji="0" lang="en-US" altLang="zh-CN" b="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Verdana" pitchFamily="34" charset="0"/>
              </a:rPr>
              <a:t>)</a:t>
            </a:r>
          </a:p>
        </p:txBody>
      </p:sp>
      <p:sp>
        <p:nvSpPr>
          <p:cNvPr id="44" name="矩形 19"/>
          <p:cNvSpPr/>
          <p:nvPr/>
        </p:nvSpPr>
        <p:spPr>
          <a:xfrm rot="16200000">
            <a:off x="-816967" y="3706052"/>
            <a:ext cx="2770501" cy="406001"/>
          </a:xfrm>
          <a:prstGeom prst="rect">
            <a:avLst/>
          </a:prstGeom>
          <a:solidFill>
            <a:srgbClr val="305C9F"/>
          </a:solidFill>
          <a:ln w="38100">
            <a:solidFill>
              <a:srgbClr val="305C9F"/>
            </a:solidFill>
          </a:ln>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数据中心操作系统</a:t>
            </a:r>
          </a:p>
        </p:txBody>
      </p:sp>
      <p:cxnSp>
        <p:nvCxnSpPr>
          <p:cNvPr id="3" name="Straight Connector 2"/>
          <p:cNvCxnSpPr/>
          <p:nvPr/>
        </p:nvCxnSpPr>
        <p:spPr>
          <a:xfrm flipV="1">
            <a:off x="3991667" y="1397314"/>
            <a:ext cx="428207" cy="12636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993285" y="2820042"/>
            <a:ext cx="426588" cy="4790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990300" y="3109020"/>
            <a:ext cx="431191" cy="2694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996270" y="4035448"/>
            <a:ext cx="423603" cy="5824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990300" y="4239664"/>
            <a:ext cx="429573" cy="5865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886651" y="5176374"/>
            <a:ext cx="534840" cy="11804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165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Microsoft YaHei" panose="020B0503020204020204" pitchFamily="34" charset="-122"/>
                <a:ea typeface="Microsoft YaHei" panose="020B0503020204020204" pitchFamily="34" charset="-122"/>
              </a:rPr>
              <a:t>低时延硬件抽象</a:t>
            </a:r>
            <a:endParaRPr lang="zh-CN" altLang="en-US" sz="2800" dirty="0">
              <a:solidFill>
                <a:srgbClr val="FF0066"/>
              </a:solidFill>
              <a:latin typeface="Microsoft YaHei" panose="020B0503020204020204" pitchFamily="34" charset="-122"/>
              <a:ea typeface="Microsoft YaHei" panose="020B0503020204020204" pitchFamily="34" charset="-122"/>
            </a:endParaRPr>
          </a:p>
        </p:txBody>
      </p:sp>
      <p:sp>
        <p:nvSpPr>
          <p:cNvPr id="24"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4" name="文本框 1"/>
          <p:cNvSpPr txBox="1"/>
          <p:nvPr/>
        </p:nvSpPr>
        <p:spPr>
          <a:xfrm>
            <a:off x="641857" y="2163024"/>
            <a:ext cx="5608471" cy="400110"/>
          </a:xfrm>
          <a:prstGeom prst="rect">
            <a:avLst/>
          </a:prstGeom>
          <a:noFill/>
        </p:spPr>
        <p:txBody>
          <a:bodyPr wrap="square" rtlCol="0">
            <a:spAutoFit/>
          </a:bodyPr>
          <a:lstStyle/>
          <a:p>
            <a:pPr marL="342900" indent="-342900">
              <a:buSzPct val="80000"/>
              <a:buFont typeface="LucidaGrande" charset="0"/>
              <a:buChar char="▶︎"/>
            </a:pPr>
            <a:r>
              <a:rPr lang="zh-CN" altLang="en-US" sz="2000" dirty="0">
                <a:latin typeface="微软雅黑" panose="020B0503020204020204" pitchFamily="34" charset="-122"/>
                <a:ea typeface="微软雅黑" panose="020B0503020204020204" pitchFamily="34" charset="-122"/>
                <a:cs typeface="SimHei" charset="-122"/>
              </a:rPr>
              <a:t>低效抽象掩盖硬件处理能力</a:t>
            </a:r>
          </a:p>
        </p:txBody>
      </p:sp>
      <p:sp>
        <p:nvSpPr>
          <p:cNvPr id="5" name="文本框 3"/>
          <p:cNvSpPr txBox="1"/>
          <p:nvPr/>
        </p:nvSpPr>
        <p:spPr>
          <a:xfrm>
            <a:off x="641857" y="4530057"/>
            <a:ext cx="5157059" cy="1569660"/>
          </a:xfrm>
          <a:prstGeom prst="rect">
            <a:avLst/>
          </a:prstGeom>
          <a:noFill/>
        </p:spPr>
        <p:txBody>
          <a:bodyPr wrap="square" rtlCol="0">
            <a:spAutoFit/>
          </a:bodyPr>
          <a:lstStyle/>
          <a:p>
            <a:pPr marL="342900" lvl="1" indent="-342900" fontAlgn="ctr">
              <a:lnSpc>
                <a:spcPct val="120000"/>
              </a:lnSpc>
              <a:buSzPct val="80000"/>
              <a:buFont typeface="LucidaGrande" charset="0"/>
              <a:buChar char="▶︎"/>
            </a:pP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NVM</a:t>
            </a:r>
            <a:r>
              <a:rPr lang="zh-CN" altLang="en-US" sz="2000" dirty="0">
                <a:latin typeface="微软雅黑" panose="020B0503020204020204" pitchFamily="34" charset="-122"/>
                <a:ea typeface="微软雅黑" panose="020B0503020204020204" pitchFamily="34" charset="-122"/>
              </a:rPr>
              <a:t>等提供</a:t>
            </a:r>
            <a:r>
              <a:rPr lang="zh-CN" altLang="en-US" sz="2000" b="1" dirty="0">
                <a:solidFill>
                  <a:srgbClr val="FF0066"/>
                </a:solidFill>
                <a:latin typeface="微软雅黑" panose="020B0503020204020204" pitchFamily="34" charset="-122"/>
                <a:ea typeface="微软雅黑" panose="020B0503020204020204" pitchFamily="34" charset="-122"/>
              </a:rPr>
              <a:t>业界首个</a:t>
            </a:r>
            <a:r>
              <a:rPr lang="zh-CN" altLang="en-US" sz="2000" dirty="0">
                <a:latin typeface="微软雅黑" panose="020B0503020204020204" pitchFamily="34" charset="-122"/>
                <a:ea typeface="微软雅黑" panose="020B0503020204020204" pitchFamily="34" charset="-122"/>
              </a:rPr>
              <a:t>低时延抽象</a:t>
            </a:r>
            <a:endParaRPr lang="en-US" altLang="zh-CN" sz="2000" dirty="0">
              <a:latin typeface="微软雅黑" panose="020B0503020204020204" pitchFamily="34" charset="-122"/>
              <a:ea typeface="微软雅黑" panose="020B0503020204020204" pitchFamily="34" charset="-122"/>
            </a:endParaRPr>
          </a:p>
          <a:p>
            <a:pPr marL="342900" lvl="1" indent="-342900" fontAlgn="ctr">
              <a:lnSpc>
                <a:spcPct val="120000"/>
              </a:lnSpc>
              <a:buSzPct val="80000"/>
              <a:buFont typeface="LucidaGrande" charset="0"/>
              <a:buChar char="▶︎"/>
            </a:pPr>
            <a:r>
              <a:rPr lang="zh-CN" altLang="en-US" sz="2000" dirty="0">
                <a:latin typeface="微软雅黑" panose="020B0503020204020204" pitchFamily="34" charset="-122"/>
                <a:ea typeface="微软雅黑" panose="020B0503020204020204" pitchFamily="34" charset="-122"/>
              </a:rPr>
              <a:t>去通信化同步消除</a:t>
            </a:r>
            <a:r>
              <a:rPr lang="en-US" altLang="zh-CN" sz="2000" dirty="0">
                <a:solidFill>
                  <a:srgbClr val="FF0066"/>
                </a:solidFill>
                <a:latin typeface="微软雅黑" panose="020B0503020204020204" pitchFamily="34" charset="-122"/>
                <a:ea typeface="微软雅黑" panose="020B0503020204020204" pitchFamily="34" charset="-122"/>
              </a:rPr>
              <a:t>90%</a:t>
            </a:r>
            <a:r>
              <a:rPr lang="zh-CN" altLang="en-US" sz="2000" dirty="0">
                <a:solidFill>
                  <a:srgbClr val="FF0066"/>
                </a:solidFill>
                <a:latin typeface="微软雅黑" panose="020B0503020204020204" pitchFamily="34" charset="-122"/>
                <a:ea typeface="微软雅黑" panose="020B0503020204020204" pitchFamily="34" charset="-122"/>
              </a:rPr>
              <a:t>以上</a:t>
            </a:r>
            <a:r>
              <a:rPr lang="zh-CN" altLang="en-US" sz="2000" dirty="0">
                <a:latin typeface="微软雅黑" panose="020B0503020204020204" pitchFamily="34" charset="-122"/>
                <a:ea typeface="微软雅黑" panose="020B0503020204020204" pitchFamily="34" charset="-122"/>
              </a:rPr>
              <a:t>同步开销</a:t>
            </a:r>
            <a:endParaRPr lang="en-US" altLang="zh-CN" sz="2000" dirty="0">
              <a:latin typeface="微软雅黑" panose="020B0503020204020204" pitchFamily="34" charset="-122"/>
              <a:ea typeface="微软雅黑" panose="020B0503020204020204" pitchFamily="34" charset="-122"/>
            </a:endParaRPr>
          </a:p>
          <a:p>
            <a:pPr marL="342900" lvl="1" indent="-342900" fontAlgn="ctr">
              <a:lnSpc>
                <a:spcPct val="120000"/>
              </a:lnSpc>
              <a:buSzPct val="80000"/>
              <a:buFont typeface="LucidaGrande" charset="0"/>
              <a:buChar char="▶︎"/>
            </a:pPr>
            <a:r>
              <a:rPr lang="zh-CN" altLang="en-US" sz="2000" dirty="0">
                <a:latin typeface="微软雅黑" panose="020B0503020204020204" pitchFamily="34" charset="-122"/>
                <a:ea typeface="微软雅黑" panose="020B0503020204020204" pitchFamily="34" charset="-122"/>
              </a:rPr>
              <a:t>成果应用与</a:t>
            </a:r>
            <a:r>
              <a:rPr lang="en-US" altLang="zh-CN" sz="2000" dirty="0">
                <a:latin typeface="微软雅黑" panose="020B0503020204020204" pitchFamily="34" charset="-122"/>
                <a:ea typeface="微软雅黑" panose="020B0503020204020204" pitchFamily="34" charset="-122"/>
              </a:rPr>
              <a:t>Linux/Xen/JVM</a:t>
            </a:r>
            <a:r>
              <a:rPr lang="zh-CN" altLang="en-US" sz="2000" dirty="0">
                <a:latin typeface="微软雅黑" panose="020B0503020204020204" pitchFamily="34" charset="-122"/>
                <a:ea typeface="微软雅黑" panose="020B0503020204020204" pitchFamily="34" charset="-122"/>
              </a:rPr>
              <a:t>等开源软件，被华为等广泛采用</a:t>
            </a:r>
            <a:endParaRPr lang="en-US" altLang="zh-CN" sz="2000" dirty="0">
              <a:latin typeface="微软雅黑" panose="020B0503020204020204" pitchFamily="34" charset="-122"/>
              <a:ea typeface="微软雅黑" panose="020B0503020204020204" pitchFamily="34" charset="-122"/>
            </a:endParaRPr>
          </a:p>
        </p:txBody>
      </p:sp>
      <p:sp>
        <p:nvSpPr>
          <p:cNvPr id="6" name="文本框 1"/>
          <p:cNvSpPr txBox="1"/>
          <p:nvPr/>
        </p:nvSpPr>
        <p:spPr>
          <a:xfrm>
            <a:off x="641857" y="3217031"/>
            <a:ext cx="4532027" cy="707886"/>
          </a:xfrm>
          <a:prstGeom prst="rect">
            <a:avLst/>
          </a:prstGeom>
          <a:noFill/>
        </p:spPr>
        <p:txBody>
          <a:bodyPr wrap="square" rtlCol="0">
            <a:spAutoFit/>
          </a:bodyPr>
          <a:lstStyle/>
          <a:p>
            <a:pPr marL="342900" indent="-342900">
              <a:buSzPct val="80000"/>
              <a:buFont typeface="LucidaGrande" charset="0"/>
              <a:buChar char="▶︎"/>
            </a:pPr>
            <a:r>
              <a:rPr lang="zh-CN" altLang="en-US" sz="2000" dirty="0">
                <a:latin typeface="微软雅黑" panose="020B0503020204020204" pitchFamily="34" charset="-122"/>
                <a:ea typeface="微软雅黑" panose="020B0503020204020204" pitchFamily="34" charset="-122"/>
                <a:cs typeface="SimHei" charset="-122"/>
              </a:rPr>
              <a:t>横向： 去通信化同步消除冗余通信</a:t>
            </a:r>
          </a:p>
          <a:p>
            <a:pPr marL="342900" indent="-342900">
              <a:buSzPct val="80000"/>
              <a:buFont typeface="LucidaGrande" charset="0"/>
              <a:buChar char="▶︎"/>
            </a:pPr>
            <a:r>
              <a:rPr lang="zh-CN" altLang="en-US" sz="2000" dirty="0">
                <a:latin typeface="微软雅黑" panose="020B0503020204020204" pitchFamily="34" charset="-122"/>
                <a:ea typeface="微软雅黑" panose="020B0503020204020204" pitchFamily="34" charset="-122"/>
                <a:cs typeface="SimHei" charset="-122"/>
              </a:rPr>
              <a:t>纵向： 打通语义鸿沟提升抽象效率</a:t>
            </a:r>
          </a:p>
        </p:txBody>
      </p:sp>
      <p:sp>
        <p:nvSpPr>
          <p:cNvPr id="7" name="Rounded Rectangle 35"/>
          <p:cNvSpPr/>
          <p:nvPr/>
        </p:nvSpPr>
        <p:spPr>
          <a:xfrm>
            <a:off x="435549" y="1747701"/>
            <a:ext cx="1296000" cy="396000"/>
          </a:xfrm>
          <a:prstGeom prst="roundRect">
            <a:avLst>
              <a:gd name="adj" fmla="val 9631"/>
            </a:avLst>
          </a:prstGeom>
          <a:solidFill>
            <a:schemeClr val="accent5">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rtlCol="0" anchor="ctr" anchorCtr="0"/>
          <a:lstStyle/>
          <a:p>
            <a:pPr algn="ctr">
              <a:lnSpc>
                <a:spcPct val="150000"/>
              </a:lnSpc>
            </a:pPr>
            <a:r>
              <a:rPr lang="zh-CN" altLang="en-US" sz="2200" dirty="0">
                <a:solidFill>
                  <a:schemeClr val="tx1"/>
                </a:solidFill>
                <a:latin typeface="+mj-lt"/>
                <a:ea typeface="黑体" panose="02010609060101010101" pitchFamily="49" charset="-122"/>
              </a:rPr>
              <a:t>关键问题</a:t>
            </a:r>
            <a:endParaRPr lang="en-US" altLang="zh-CN" sz="2200" dirty="0">
              <a:solidFill>
                <a:schemeClr val="tx1"/>
              </a:solidFill>
              <a:latin typeface="+mj-lt"/>
              <a:ea typeface="黑体" panose="02010609060101010101" pitchFamily="49" charset="-122"/>
            </a:endParaRPr>
          </a:p>
        </p:txBody>
      </p:sp>
      <p:sp>
        <p:nvSpPr>
          <p:cNvPr id="8" name="Rounded Rectangle 35"/>
          <p:cNvSpPr/>
          <p:nvPr/>
        </p:nvSpPr>
        <p:spPr>
          <a:xfrm>
            <a:off x="435549" y="2675436"/>
            <a:ext cx="1296000" cy="396000"/>
          </a:xfrm>
          <a:prstGeom prst="roundRect">
            <a:avLst>
              <a:gd name="adj" fmla="val 9631"/>
            </a:avLst>
          </a:prstGeom>
          <a:solidFill>
            <a:schemeClr val="accent5">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rtlCol="0" anchor="ctr" anchorCtr="0"/>
          <a:lstStyle/>
          <a:p>
            <a:pPr algn="ctr">
              <a:lnSpc>
                <a:spcPct val="150000"/>
              </a:lnSpc>
            </a:pPr>
            <a:r>
              <a:rPr lang="zh-CN" altLang="en-US" sz="2200" dirty="0">
                <a:solidFill>
                  <a:schemeClr val="tx1"/>
                </a:solidFill>
                <a:latin typeface="+mj-lt"/>
                <a:ea typeface="黑体" panose="02010609060101010101" pitchFamily="49" charset="-122"/>
              </a:rPr>
              <a:t>研究思路</a:t>
            </a:r>
            <a:endParaRPr lang="en-US" altLang="zh-CN" sz="2200" dirty="0">
              <a:solidFill>
                <a:schemeClr val="tx1"/>
              </a:solidFill>
              <a:latin typeface="+mj-lt"/>
              <a:ea typeface="黑体" panose="02010609060101010101" pitchFamily="49" charset="-122"/>
            </a:endParaRPr>
          </a:p>
        </p:txBody>
      </p:sp>
      <p:sp>
        <p:nvSpPr>
          <p:cNvPr id="9" name="Rounded Rectangle 35"/>
          <p:cNvSpPr/>
          <p:nvPr/>
        </p:nvSpPr>
        <p:spPr>
          <a:xfrm>
            <a:off x="435549" y="4033977"/>
            <a:ext cx="1296000" cy="396000"/>
          </a:xfrm>
          <a:prstGeom prst="roundRect">
            <a:avLst>
              <a:gd name="adj" fmla="val 9631"/>
            </a:avLst>
          </a:prstGeom>
          <a:solidFill>
            <a:schemeClr val="accent5">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rtlCol="0" anchor="ctr" anchorCtr="0"/>
          <a:lstStyle/>
          <a:p>
            <a:pPr algn="ctr">
              <a:lnSpc>
                <a:spcPct val="150000"/>
              </a:lnSpc>
            </a:pPr>
            <a:r>
              <a:rPr lang="zh-CN" altLang="en-US" sz="2200" dirty="0">
                <a:solidFill>
                  <a:schemeClr val="tx1"/>
                </a:solidFill>
                <a:latin typeface="+mj-lt"/>
                <a:ea typeface="黑体" panose="02010609060101010101" pitchFamily="49" charset="-122"/>
              </a:rPr>
              <a:t>研究成果</a:t>
            </a:r>
            <a:endParaRPr lang="en-US" altLang="zh-CN" sz="2200" dirty="0">
              <a:solidFill>
                <a:schemeClr val="tx1"/>
              </a:solidFill>
              <a:latin typeface="+mj-lt"/>
              <a:ea typeface="黑体" panose="02010609060101010101" pitchFamily="49" charset="-122"/>
            </a:endParaRPr>
          </a:p>
        </p:txBody>
      </p:sp>
      <p:sp>
        <p:nvSpPr>
          <p:cNvPr id="10" name="文本框 74"/>
          <p:cNvSpPr txBox="1"/>
          <p:nvPr/>
        </p:nvSpPr>
        <p:spPr>
          <a:xfrm>
            <a:off x="69161" y="6242489"/>
            <a:ext cx="8137289" cy="584775"/>
          </a:xfrm>
          <a:prstGeom prst="rect">
            <a:avLst/>
          </a:prstGeom>
          <a:noFill/>
        </p:spPr>
        <p:txBody>
          <a:bodyPr wrap="square" rtlCol="0">
            <a:spAutoFit/>
          </a:bodyPr>
          <a:lstStyle/>
          <a:p>
            <a:pPr marL="176213" indent="-176213" fontAlgn="ctr"/>
            <a:r>
              <a:rPr lang="en-US" altLang="zh-CN" sz="1600" b="1" dirty="0">
                <a:latin typeface="Times New Roman" panose="02020603050405020304" pitchFamily="18" charset="0"/>
                <a:ea typeface="黑体" panose="02010609060101010101" pitchFamily="49" charset="-122"/>
              </a:rPr>
              <a:t>* [USENIX ATC’14] </a:t>
            </a:r>
            <a:r>
              <a:rPr lang="en-US" altLang="zh-CN" sz="1600" dirty="0">
                <a:latin typeface="Times New Roman" panose="02020603050405020304" pitchFamily="18" charset="0"/>
                <a:ea typeface="黑体" panose="02010609060101010101" pitchFamily="49" charset="-122"/>
              </a:rPr>
              <a:t>Scalable reader-writer synchronization with passive reader-writer lock</a:t>
            </a:r>
          </a:p>
          <a:p>
            <a:pPr marL="176213" indent="-176213" fontAlgn="ctr"/>
            <a:r>
              <a:rPr lang="en-US" altLang="zh-CN" sz="1600" b="1" dirty="0">
                <a:latin typeface="Times New Roman" panose="02020603050405020304" pitchFamily="18" charset="0"/>
                <a:ea typeface="黑体" panose="02010609060101010101" pitchFamily="49" charset="-122"/>
              </a:rPr>
              <a:t>   [ASPLOS’18]</a:t>
            </a:r>
            <a:r>
              <a:rPr lang="en-US" altLang="zh-CN" sz="1600" dirty="0">
                <a:latin typeface="Times New Roman" panose="02020603050405020304" pitchFamily="18" charset="0"/>
                <a:ea typeface="黑体" panose="02010609060101010101" pitchFamily="49" charset="-122"/>
              </a:rPr>
              <a:t> Espresso: Brewing Java For More Non-Volatility</a:t>
            </a:r>
            <a:endParaRPr lang="zh-CN" altLang="en-US" sz="1600" dirty="0">
              <a:latin typeface="Times New Roman" panose="02020603050405020304" pitchFamily="18" charset="0"/>
              <a:ea typeface="黑体" panose="02010609060101010101" pitchFamily="49" charset="-122"/>
            </a:endParaRPr>
          </a:p>
        </p:txBody>
      </p:sp>
      <p:sp>
        <p:nvSpPr>
          <p:cNvPr id="11" name="文本框 1"/>
          <p:cNvSpPr txBox="1"/>
          <p:nvPr/>
        </p:nvSpPr>
        <p:spPr>
          <a:xfrm>
            <a:off x="641857" y="927760"/>
            <a:ext cx="7993753" cy="830997"/>
          </a:xfrm>
          <a:prstGeom prst="rect">
            <a:avLst/>
          </a:prstGeom>
          <a:noFill/>
        </p:spPr>
        <p:txBody>
          <a:bodyPr wrap="square" rtlCol="0">
            <a:spAutoFit/>
          </a:bodyPr>
          <a:lstStyle/>
          <a:p>
            <a:pPr algn="ctr" eaLnBrk="1" fontAlgn="auto" hangingPunct="1"/>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主要贡献</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打破语义鸿沟的低时延硬件抽象</a:t>
            </a:r>
            <a:b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[USENIX ATC 2014/15/16, ASPLOS 2018</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等</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3" name="图片 27">
            <a:extLst>
              <a:ext uri="{FF2B5EF4-FFF2-40B4-BE49-F238E27FC236}">
                <a16:creationId xmlns:a16="http://schemas.microsoft.com/office/drawing/2014/main" id="{A7B8F112-623E-494E-ABAB-FE935F6269D2}"/>
              </a:ext>
            </a:extLst>
          </p:cNvPr>
          <p:cNvPicPr>
            <a:picLocks noChangeAspect="1"/>
          </p:cNvPicPr>
          <p:nvPr/>
        </p:nvPicPr>
        <p:blipFill>
          <a:blip r:embed="rId3"/>
          <a:stretch>
            <a:fillRect/>
          </a:stretch>
        </p:blipFill>
        <p:spPr>
          <a:xfrm>
            <a:off x="5798916" y="1747701"/>
            <a:ext cx="3191973" cy="2207169"/>
          </a:xfrm>
          <a:prstGeom prst="rect">
            <a:avLst/>
          </a:prstGeom>
          <a:solidFill>
            <a:schemeClr val="bg1"/>
          </a:solidFill>
          <a:effectLst>
            <a:outerShdw blurRad="63500" sx="102000" sy="102000" algn="ctr" rotWithShape="0">
              <a:prstClr val="black">
                <a:alpha val="40000"/>
              </a:prstClr>
            </a:outerShdw>
          </a:effectLst>
        </p:spPr>
      </p:pic>
      <p:pic>
        <p:nvPicPr>
          <p:cNvPr id="34" name="图片 28">
            <a:extLst>
              <a:ext uri="{FF2B5EF4-FFF2-40B4-BE49-F238E27FC236}">
                <a16:creationId xmlns:a16="http://schemas.microsoft.com/office/drawing/2014/main" id="{FB176E28-0DE9-914A-809D-3C36D3569FEC}"/>
              </a:ext>
            </a:extLst>
          </p:cNvPr>
          <p:cNvPicPr>
            <a:picLocks noChangeAspect="1"/>
          </p:cNvPicPr>
          <p:nvPr/>
        </p:nvPicPr>
        <p:blipFill rotWithShape="1">
          <a:blip r:embed="rId4"/>
          <a:srcRect r="5459"/>
          <a:stretch/>
        </p:blipFill>
        <p:spPr>
          <a:xfrm>
            <a:off x="5798916" y="4039757"/>
            <a:ext cx="3191973" cy="2281937"/>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0549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20040" y="155061"/>
            <a:ext cx="8823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a:solidFill>
                  <a:prstClr val="black"/>
                </a:solidFill>
                <a:latin typeface="Microsoft YaHei" panose="020B0503020204020204" pitchFamily="34" charset="-122"/>
                <a:ea typeface="Microsoft YaHei" panose="020B0503020204020204" pitchFamily="34" charset="-122"/>
              </a:rPr>
              <a:t>1. </a:t>
            </a:r>
            <a:r>
              <a:rPr lang="zh-CN" altLang="en-US" sz="3600" dirty="0">
                <a:solidFill>
                  <a:prstClr val="black"/>
                </a:solidFill>
                <a:latin typeface="Microsoft YaHei" panose="020B0503020204020204" pitchFamily="34" charset="-122"/>
                <a:ea typeface="Microsoft YaHei" panose="020B0503020204020204" pitchFamily="34" charset="-122"/>
              </a:rPr>
              <a:t>高效资源抽象</a:t>
            </a:r>
            <a:r>
              <a:rPr lang="en-US" altLang="zh-CN" sz="3600" dirty="0">
                <a:solidFill>
                  <a:prstClr val="black"/>
                </a:solidFill>
                <a:latin typeface="Microsoft YaHei" panose="020B0503020204020204" pitchFamily="34" charset="-122"/>
                <a:ea typeface="Microsoft YaHei" panose="020B0503020204020204" pitchFamily="34" charset="-122"/>
              </a:rPr>
              <a:t>: </a:t>
            </a:r>
            <a:r>
              <a:rPr lang="zh-CN" altLang="en-US" sz="3600" dirty="0">
                <a:solidFill>
                  <a:prstClr val="black"/>
                </a:solidFill>
                <a:latin typeface="Microsoft YaHei" panose="020B0503020204020204" pitchFamily="34" charset="-122"/>
                <a:ea typeface="Microsoft YaHei" panose="020B0503020204020204" pitchFamily="34" charset="-122"/>
              </a:rPr>
              <a:t>从延迟产生的原因出发</a:t>
            </a:r>
          </a:p>
        </p:txBody>
      </p:sp>
      <p:sp>
        <p:nvSpPr>
          <p:cNvPr id="5" name="Rectangle 4"/>
          <p:cNvSpPr/>
          <p:nvPr/>
        </p:nvSpPr>
        <p:spPr>
          <a:xfrm>
            <a:off x="0" y="565842"/>
            <a:ext cx="216000" cy="504000"/>
          </a:xfrm>
          <a:prstGeom prst="rect">
            <a:avLst/>
          </a:prstGeom>
          <a:solidFill>
            <a:srgbClr val="24267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232"/>
            <a:endParaRPr lang="zh-CN" altLang="en-US" sz="1404">
              <a:solidFill>
                <a:srgbClr val="000000"/>
              </a:solidFill>
            </a:endParaRPr>
          </a:p>
        </p:txBody>
      </p:sp>
      <p:sp>
        <p:nvSpPr>
          <p:cNvPr id="27" name="Slide Number Placeholder 2"/>
          <p:cNvSpPr>
            <a:spLocks noGrp="1"/>
          </p:cNvSpPr>
          <p:nvPr>
            <p:ph type="sldNum" sz="quarter" idx="12"/>
          </p:nvPr>
        </p:nvSpPr>
        <p:spPr>
          <a:xfrm>
            <a:off x="7086600" y="-6237"/>
            <a:ext cx="2057400" cy="365125"/>
          </a:xfrm>
        </p:spPr>
        <p:txBody>
          <a:bodyPr/>
          <a:lstStyle/>
          <a:p>
            <a:fld id="{1173A4EB-D503-A54B-8136-8C7471392950}" type="slidenum">
              <a:rPr kumimoji="1" lang="zh-CN" altLang="en-US" sz="2800" b="1" smtClean="0">
                <a:solidFill>
                  <a:prstClr val="black">
                    <a:tint val="75000"/>
                  </a:prstClr>
                </a:solidFill>
              </a:rPr>
              <a:pPr/>
              <a:t>22</a:t>
            </a:fld>
            <a:endParaRPr kumimoji="1" lang="zh-CN" altLang="en-US" sz="2800" b="1" dirty="0">
              <a:solidFill>
                <a:prstClr val="black">
                  <a:tint val="75000"/>
                </a:prstClr>
              </a:solidFill>
            </a:endParaRPr>
          </a:p>
        </p:txBody>
      </p:sp>
      <p:sp>
        <p:nvSpPr>
          <p:cNvPr id="29" name="矩形 19"/>
          <p:cNvSpPr/>
          <p:nvPr/>
        </p:nvSpPr>
        <p:spPr>
          <a:xfrm>
            <a:off x="2831392" y="2107681"/>
            <a:ext cx="4356000" cy="551090"/>
          </a:xfrm>
          <a:prstGeom prst="rect">
            <a:avLst/>
          </a:prstGeom>
          <a:solidFill>
            <a:schemeClr val="bg1">
              <a:lumMod val="85000"/>
            </a:schemeClr>
          </a:solidFill>
          <a:ln>
            <a:noFill/>
          </a:ln>
          <a:effectLst>
            <a:outerShdw blurRad="63500" sx="102000" sy="102000" algn="ctr" rotWithShape="0">
              <a:prstClr val="black">
                <a:alpha val="40000"/>
              </a:prstClr>
            </a:outerShdw>
          </a:effectLst>
        </p:spPr>
        <p:txBody>
          <a:bodyPr wrap="square" tIns="90000" bIns="90000" rtlCol="0">
            <a:spAutoFit/>
          </a:bodyPr>
          <a:lstStyle/>
          <a:p>
            <a:pPr defTabSz="713232"/>
            <a:r>
              <a:rPr lang="zh-CN" altLang="en-US" sz="2400" b="1" dirty="0">
                <a:effectLst>
                  <a:outerShdw blurRad="38100" dist="38100" dir="2700000" algn="tl">
                    <a:srgbClr val="000000">
                      <a:alpha val="43137"/>
                    </a:srgbClr>
                  </a:outerShdw>
                </a:effectLst>
              </a:rPr>
              <a:t>               实时计算应用</a:t>
            </a:r>
          </a:p>
        </p:txBody>
      </p:sp>
      <p:sp>
        <p:nvSpPr>
          <p:cNvPr id="35" name="Rounded Rectangle 34"/>
          <p:cNvSpPr/>
          <p:nvPr/>
        </p:nvSpPr>
        <p:spPr>
          <a:xfrm>
            <a:off x="2742009" y="5102775"/>
            <a:ext cx="4534767" cy="578932"/>
          </a:xfrm>
          <a:prstGeom prst="roundRect">
            <a:avLst/>
          </a:prstGeom>
          <a:solidFill>
            <a:schemeClr val="bg1">
              <a:lumMod val="95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effectLst>
                  <a:outerShdw blurRad="38100" dist="38100" dir="2700000" algn="tl">
                    <a:srgbClr val="000000">
                      <a:alpha val="43137"/>
                    </a:srgbClr>
                  </a:outerShdw>
                </a:effectLst>
              </a:rPr>
              <a:t>        异构硬件</a:t>
            </a: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3197" y="5194241"/>
            <a:ext cx="396000" cy="396000"/>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82378" y="5176241"/>
            <a:ext cx="432000" cy="432000"/>
          </a:xfrm>
          <a:prstGeom prst="rect">
            <a:avLst/>
          </a:prstGeom>
        </p:spPr>
      </p:pic>
      <p:pic>
        <p:nvPicPr>
          <p:cNvPr id="38" name="Picture 37"/>
          <p:cNvPicPr>
            <a:picLocks noChangeAspect="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l="2307" t="7334" r="72186" b="72329"/>
          <a:stretch/>
        </p:blipFill>
        <p:spPr>
          <a:xfrm>
            <a:off x="5985414" y="5176241"/>
            <a:ext cx="541823" cy="432000"/>
          </a:xfrm>
          <a:prstGeom prst="rect">
            <a:avLst/>
          </a:prstGeom>
        </p:spPr>
      </p:pic>
      <p:pic>
        <p:nvPicPr>
          <p:cNvPr id="45" name="Picture 4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5995" t="21553" r="14738" b="21707"/>
          <a:stretch/>
        </p:blipFill>
        <p:spPr>
          <a:xfrm>
            <a:off x="4065939" y="5181668"/>
            <a:ext cx="514127" cy="421147"/>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9269" y="2157079"/>
            <a:ext cx="430355" cy="430355"/>
          </a:xfrm>
          <a:prstGeom prst="rect">
            <a:avLst/>
          </a:prstGeom>
        </p:spPr>
      </p:pic>
      <p:grpSp>
        <p:nvGrpSpPr>
          <p:cNvPr id="8" name="Group 7"/>
          <p:cNvGrpSpPr/>
          <p:nvPr/>
        </p:nvGrpSpPr>
        <p:grpSpPr>
          <a:xfrm>
            <a:off x="2844990" y="2808987"/>
            <a:ext cx="4328805" cy="2202308"/>
            <a:chOff x="2740819" y="3728545"/>
            <a:chExt cx="1764000" cy="1224000"/>
          </a:xfrm>
        </p:grpSpPr>
        <p:grpSp>
          <p:nvGrpSpPr>
            <p:cNvPr id="2" name="Group 1"/>
            <p:cNvGrpSpPr/>
            <p:nvPr/>
          </p:nvGrpSpPr>
          <p:grpSpPr>
            <a:xfrm>
              <a:off x="2740819" y="3728545"/>
              <a:ext cx="1764000" cy="1224000"/>
              <a:chOff x="2823115" y="3792553"/>
              <a:chExt cx="1764000" cy="1224000"/>
            </a:xfrm>
          </p:grpSpPr>
          <p:grpSp>
            <p:nvGrpSpPr>
              <p:cNvPr id="32" name="Group 31"/>
              <p:cNvGrpSpPr/>
              <p:nvPr/>
            </p:nvGrpSpPr>
            <p:grpSpPr>
              <a:xfrm>
                <a:off x="2823115" y="3792553"/>
                <a:ext cx="1764000" cy="1224000"/>
                <a:chOff x="3274301" y="4594256"/>
                <a:chExt cx="1288753" cy="1224000"/>
              </a:xfrm>
              <a:solidFill>
                <a:srgbClr val="305C9F"/>
              </a:solidFill>
            </p:grpSpPr>
            <p:sp>
              <p:nvSpPr>
                <p:cNvPr id="55" name="圆角矩形 15"/>
                <p:cNvSpPr/>
                <p:nvPr/>
              </p:nvSpPr>
              <p:spPr bwMode="auto">
                <a:xfrm>
                  <a:off x="3274301" y="4594256"/>
                  <a:ext cx="1288753" cy="1224000"/>
                </a:xfrm>
                <a:prstGeom prst="roundRect">
                  <a:avLst>
                    <a:gd name="adj" fmla="val 12306"/>
                  </a:avLst>
                </a:prstGeom>
                <a:solidFill>
                  <a:schemeClr val="tx1"/>
                </a:solidFill>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anchor="ctr"/>
                <a:lstStyle/>
                <a:p>
                  <a:pPr defTabSz="713232">
                    <a:defRPr/>
                  </a:pPr>
                  <a:endParaRPr lang="zh-CN" altLang="en-US" sz="1600" b="1">
                    <a:solidFill>
                      <a:prstClr val="white"/>
                    </a:solidFill>
                    <a:latin typeface="微软雅黑" pitchFamily="34" charset="-122"/>
                  </a:endParaRPr>
                </a:p>
              </p:txBody>
            </p:sp>
            <p:sp>
              <p:nvSpPr>
                <p:cNvPr id="56" name="圆角矩形 16"/>
                <p:cNvSpPr/>
                <p:nvPr/>
              </p:nvSpPr>
              <p:spPr bwMode="auto">
                <a:xfrm>
                  <a:off x="3382301" y="5277631"/>
                  <a:ext cx="1078344" cy="396000"/>
                </a:xfrm>
                <a:prstGeom prst="roundRect">
                  <a:avLst/>
                </a:prstGeom>
                <a:solidFill>
                  <a:schemeClr val="bg1"/>
                </a:solidFill>
                <a:ln w="38100"/>
                <a:effectLst>
                  <a:innerShdw blurRad="114300">
                    <a:prstClr val="black"/>
                  </a:innerShdw>
                </a:effectLst>
              </p:spPr>
              <p:style>
                <a:lnRef idx="3">
                  <a:schemeClr val="lt1"/>
                </a:lnRef>
                <a:fillRef idx="1">
                  <a:schemeClr val="accent1"/>
                </a:fillRef>
                <a:effectRef idx="1">
                  <a:schemeClr val="accent1"/>
                </a:effectRef>
                <a:fontRef idx="minor">
                  <a:schemeClr val="lt1"/>
                </a:fontRef>
              </p:style>
              <p:txBody>
                <a:bodyPr anchor="ctr"/>
                <a:lstStyle/>
                <a:p>
                  <a:pPr defTabSz="713232"/>
                  <a:r>
                    <a:rPr lang="zh-CN" altLang="en-US" sz="2000" b="1" dirty="0">
                      <a:solidFill>
                        <a:schemeClr val="tx1"/>
                      </a:solidFill>
                      <a:latin typeface="微软雅黑" pitchFamily="34" charset="-122"/>
                    </a:rPr>
                    <a:t>         </a:t>
                  </a:r>
                  <a:r>
                    <a:rPr lang="zh-CN" altLang="en-US" sz="2400" b="1" dirty="0">
                      <a:solidFill>
                        <a:schemeClr val="tx1"/>
                      </a:solidFill>
                      <a:latin typeface="微软雅黑" pitchFamily="34" charset="-122"/>
                    </a:rPr>
                    <a:t>操作系统</a:t>
                  </a:r>
                </a:p>
              </p:txBody>
            </p:sp>
            <p:sp>
              <p:nvSpPr>
                <p:cNvPr id="57" name="圆角矩形 18"/>
                <p:cNvSpPr/>
                <p:nvPr/>
              </p:nvSpPr>
              <p:spPr bwMode="auto">
                <a:xfrm>
                  <a:off x="3382301" y="4747218"/>
                  <a:ext cx="1078344" cy="396000"/>
                </a:xfrm>
                <a:prstGeom prst="roundRect">
                  <a:avLst/>
                </a:prstGeom>
                <a:solidFill>
                  <a:schemeClr val="bg1"/>
                </a:solidFill>
                <a:ln w="38100"/>
                <a:effectLst>
                  <a:innerShdw blurRad="114300">
                    <a:prstClr val="black"/>
                  </a:innerShdw>
                </a:effectLst>
              </p:spPr>
              <p:style>
                <a:lnRef idx="3">
                  <a:schemeClr val="lt1"/>
                </a:lnRef>
                <a:fillRef idx="1">
                  <a:schemeClr val="accent1"/>
                </a:fillRef>
                <a:effectRef idx="1">
                  <a:schemeClr val="accent1"/>
                </a:effectRef>
                <a:fontRef idx="minor">
                  <a:schemeClr val="lt1"/>
                </a:fontRef>
              </p:style>
              <p:txBody>
                <a:bodyPr anchor="ctr"/>
                <a:lstStyle/>
                <a:p>
                  <a:pPr defTabSz="713232">
                    <a:defRPr/>
                  </a:pPr>
                  <a:r>
                    <a:rPr lang="zh-CN" altLang="en-US" sz="1600" b="1" dirty="0">
                      <a:solidFill>
                        <a:schemeClr val="tx1"/>
                      </a:solidFill>
                      <a:latin typeface="微软雅黑" pitchFamily="34" charset="-122"/>
                    </a:rPr>
                    <a:t>           </a:t>
                  </a:r>
                  <a:r>
                    <a:rPr lang="zh-CN" altLang="en-US" sz="2400" b="1" dirty="0">
                      <a:solidFill>
                        <a:schemeClr val="tx1"/>
                      </a:solidFill>
                      <a:latin typeface="微软雅黑" pitchFamily="34" charset="-122"/>
                    </a:rPr>
                    <a:t>系统服务</a:t>
                  </a:r>
                </a:p>
              </p:txBody>
            </p:sp>
          </p:grpSp>
          <p:pic>
            <p:nvPicPr>
              <p:cNvPr id="40" name="Picture 39"/>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26435" y="4005837"/>
                <a:ext cx="324000" cy="324000"/>
              </a:xfrm>
              <a:prstGeom prst="rect">
                <a:avLst/>
              </a:prstGeom>
            </p:spPr>
          </p:pic>
        </p:grpSp>
        <p:pic>
          <p:nvPicPr>
            <p:cNvPr id="6" name="Picture 5"/>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4102" y="4461879"/>
              <a:ext cx="288000" cy="288000"/>
            </a:xfrm>
            <a:prstGeom prst="rect">
              <a:avLst/>
            </a:prstGeom>
          </p:spPr>
        </p:pic>
      </p:grpSp>
      <p:pic>
        <p:nvPicPr>
          <p:cNvPr id="9" name="Picture 8"/>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6641807" y="5172596"/>
            <a:ext cx="439292" cy="439292"/>
          </a:xfrm>
          <a:prstGeom prst="rect">
            <a:avLst/>
          </a:prstGeom>
        </p:spPr>
      </p:pic>
      <p:pic>
        <p:nvPicPr>
          <p:cNvPr id="71" name="Picture 4"/>
          <p:cNvPicPr>
            <a:picLocks noChangeAspect="1" noChangeArrowheads="1"/>
          </p:cNvPicPr>
          <p:nvPr/>
        </p:nvPicPr>
        <p:blipFill rotWithShape="1">
          <a:blip r:embed="rId11">
            <a:extLst>
              <a:ext uri="{BEBA8EAE-BF5A-486C-A8C5-ECC9F3942E4B}">
                <a14:imgProps xmlns:a14="http://schemas.microsoft.com/office/drawing/2010/main">
                  <a14:imgLayer r:embed="rId12">
                    <a14:imgEffect>
                      <a14:colorTemperature colorTemp="5900"/>
                    </a14:imgEffect>
                  </a14:imgLayer>
                </a14:imgProps>
              </a:ext>
              <a:ext uri="{28A0092B-C50C-407E-A947-70E740481C1C}">
                <a14:useLocalDpi xmlns:a14="http://schemas.microsoft.com/office/drawing/2010/main" val="0"/>
              </a:ext>
            </a:extLst>
          </a:blip>
          <a:srcRect l="2160" t="18904" r="61504" b="6858"/>
          <a:stretch/>
        </p:blipFill>
        <p:spPr bwMode="auto">
          <a:xfrm>
            <a:off x="2901044" y="2087881"/>
            <a:ext cx="605412" cy="576000"/>
          </a:xfrm>
          <a:prstGeom prst="roundRect">
            <a:avLst>
              <a:gd name="adj" fmla="val 26673"/>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2" name="Picture 11" descr="Z:\Research\0.IPADS\slides\1.ds\graph-parallel\powerlyra\social-media.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10280" y="2130695"/>
            <a:ext cx="511970" cy="468000"/>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73"/>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2703" b="95946" l="1653" r="94628"/>
                    </a14:imgEffect>
                  </a14:imgLayer>
                </a14:imgProps>
              </a:ext>
              <a:ext uri="{28A0092B-C50C-407E-A947-70E740481C1C}">
                <a14:useLocalDpi xmlns:a14="http://schemas.microsoft.com/office/drawing/2010/main" val="0"/>
              </a:ext>
            </a:extLst>
          </a:blip>
          <a:srcRect l="5521" t="3887" r="4592" b="7045"/>
          <a:stretch/>
        </p:blipFill>
        <p:spPr bwMode="auto">
          <a:xfrm>
            <a:off x="3530306" y="2148983"/>
            <a:ext cx="548883" cy="495736"/>
          </a:xfrm>
          <a:prstGeom prst="roundRect">
            <a:avLst>
              <a:gd name="adj" fmla="val 12382"/>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75" name="Group 74"/>
          <p:cNvGrpSpPr/>
          <p:nvPr/>
        </p:nvGrpSpPr>
        <p:grpSpPr>
          <a:xfrm>
            <a:off x="2453136" y="4462106"/>
            <a:ext cx="5184000" cy="461665"/>
            <a:chOff x="2453136" y="3987431"/>
            <a:chExt cx="5184000" cy="461665"/>
          </a:xfrm>
        </p:grpSpPr>
        <p:cxnSp>
          <p:nvCxnSpPr>
            <p:cNvPr id="76" name="Straight Arrow Connector 75"/>
            <p:cNvCxnSpPr/>
            <p:nvPr/>
          </p:nvCxnSpPr>
          <p:spPr>
            <a:xfrm>
              <a:off x="2453136" y="4246902"/>
              <a:ext cx="5184000" cy="0"/>
            </a:xfrm>
            <a:prstGeom prst="straightConnector1">
              <a:avLst/>
            </a:prstGeom>
            <a:ln w="57150">
              <a:solidFill>
                <a:srgbClr val="FF0066"/>
              </a:solidFill>
              <a:tailEnd type="triangle" w="lg" len="lg"/>
            </a:ln>
            <a:effectLst>
              <a:glow rad="127000">
                <a:schemeClr val="bg1"/>
              </a:glow>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4485141" y="3987431"/>
              <a:ext cx="2031325" cy="461665"/>
            </a:xfrm>
            <a:prstGeom prst="rect">
              <a:avLst/>
            </a:prstGeom>
            <a:solidFill>
              <a:srgbClr val="FFFFFF">
                <a:alpha val="50196"/>
              </a:srgbClr>
            </a:solidFill>
          </p:spPr>
          <p:txBody>
            <a:bodyPr wrap="none">
              <a:spAutoFit/>
            </a:bodyPr>
            <a:lstStyle/>
            <a:p>
              <a:pPr defTabSz="713232"/>
              <a:r>
                <a:rPr lang="zh-CN" altLang="en-US" sz="2400" b="1" dirty="0">
                  <a:solidFill>
                    <a:srgbClr val="FF0066"/>
                  </a:solidFill>
                  <a:effectLst>
                    <a:glow rad="127000">
                      <a:prstClr val="white"/>
                    </a:glow>
                    <a:outerShdw blurRad="38100" dist="38100" dir="2700000" algn="tl">
                      <a:srgbClr val="000000">
                        <a:alpha val="43137"/>
                      </a:srgbClr>
                    </a:outerShdw>
                  </a:effectLst>
                </a:rPr>
                <a:t>抽象延迟放大</a:t>
              </a:r>
              <a:endParaRPr lang="en-US" sz="2400" b="1" dirty="0">
                <a:solidFill>
                  <a:srgbClr val="FF0066"/>
                </a:solidFill>
                <a:effectLst>
                  <a:glow rad="127000">
                    <a:prstClr val="white"/>
                  </a:glow>
                  <a:outerShdw blurRad="38100" dist="38100" dir="2700000" algn="tl">
                    <a:srgbClr val="000000">
                      <a:alpha val="43137"/>
                    </a:srgbClr>
                  </a:outerShdw>
                </a:effectLst>
              </a:endParaRPr>
            </a:p>
          </p:txBody>
        </p:sp>
      </p:grpSp>
      <p:sp>
        <p:nvSpPr>
          <p:cNvPr id="79" name="AutoShape 15"/>
          <p:cNvSpPr>
            <a:spLocks noChangeArrowheads="1"/>
          </p:cNvSpPr>
          <p:nvPr/>
        </p:nvSpPr>
        <p:spPr bwMode="auto">
          <a:xfrm>
            <a:off x="320040" y="1831906"/>
            <a:ext cx="3212846" cy="1008000"/>
          </a:xfrm>
          <a:prstGeom prst="roundRect">
            <a:avLst>
              <a:gd name="adj" fmla="val 12312"/>
            </a:avLst>
          </a:prstGeom>
          <a:solidFill>
            <a:schemeClr val="accent4">
              <a:lumMod val="20000"/>
              <a:lumOff val="80000"/>
            </a:schemeClr>
          </a:solidFill>
          <a:ln>
            <a:headEnd/>
            <a:tailEnd/>
          </a:ln>
        </p:spPr>
        <p:style>
          <a:lnRef idx="2">
            <a:schemeClr val="dk1"/>
          </a:lnRef>
          <a:fillRef idx="1">
            <a:schemeClr val="lt1"/>
          </a:fillRef>
          <a:effectRef idx="0">
            <a:schemeClr val="dk1"/>
          </a:effectRef>
          <a:fontRef idx="minor">
            <a:schemeClr val="dk1"/>
          </a:fontRef>
        </p:style>
        <p:txBody>
          <a:bodyPr wrap="none" anchor="ctr"/>
          <a:lstStyle/>
          <a:p>
            <a:pPr marL="893763" indent="-893763" defTabSz="713232">
              <a:spcBef>
                <a:spcPts val="800"/>
              </a:spcBef>
              <a:spcAft>
                <a:spcPts val="600"/>
              </a:spcAft>
              <a:buClr>
                <a:srgbClr val="0033CC"/>
              </a:buClr>
            </a:pPr>
            <a:r>
              <a:rPr lang="zh-CN" altLang="en-US" sz="2400" b="1" dirty="0">
                <a:solidFill>
                  <a:srgbClr val="0000FF"/>
                </a:solidFill>
                <a:latin typeface="微软雅黑" pitchFamily="34" charset="-122"/>
                <a:cs typeface="Times New Roman" pitchFamily="18" charset="0"/>
              </a:rPr>
              <a:t>思路</a:t>
            </a:r>
            <a:r>
              <a:rPr lang="en-US" altLang="zh-CN" sz="2400" b="1" dirty="0">
                <a:solidFill>
                  <a:srgbClr val="0000FF"/>
                </a:solidFill>
                <a:latin typeface="微软雅黑" pitchFamily="34" charset="-122"/>
                <a:cs typeface="Times New Roman" pitchFamily="18" charset="0"/>
              </a:rPr>
              <a:t>2</a:t>
            </a:r>
            <a:r>
              <a:rPr lang="zh-CN" altLang="en-US" sz="2400" b="1" dirty="0">
                <a:solidFill>
                  <a:prstClr val="black"/>
                </a:solidFill>
                <a:latin typeface="微软雅黑" pitchFamily="34" charset="-122"/>
                <a:cs typeface="Times New Roman" pitchFamily="18" charset="0"/>
              </a:rPr>
              <a:t>：打通语义鸿沟</a:t>
            </a:r>
            <a:br>
              <a:rPr lang="en-US" altLang="zh-CN" sz="2400" b="1" dirty="0">
                <a:solidFill>
                  <a:prstClr val="black"/>
                </a:solidFill>
                <a:latin typeface="微软雅黑" pitchFamily="34" charset="-122"/>
                <a:cs typeface="Times New Roman" pitchFamily="18" charset="0"/>
              </a:rPr>
            </a:br>
            <a:r>
              <a:rPr lang="zh-CN" altLang="en-US" sz="2400" b="1" dirty="0">
                <a:solidFill>
                  <a:prstClr val="black"/>
                </a:solidFill>
                <a:latin typeface="微软雅黑" pitchFamily="34" charset="-122"/>
                <a:cs typeface="Times New Roman" pitchFamily="18" charset="0"/>
              </a:rPr>
              <a:t>  提升抽象效率</a:t>
            </a:r>
            <a:endParaRPr lang="en-US" altLang="zh-CN" sz="2400" b="1" dirty="0">
              <a:solidFill>
                <a:prstClr val="black"/>
              </a:solidFill>
              <a:latin typeface="微软雅黑" pitchFamily="34" charset="-122"/>
              <a:cs typeface="Times New Roman" pitchFamily="18" charset="0"/>
            </a:endParaRPr>
          </a:p>
        </p:txBody>
      </p:sp>
      <p:grpSp>
        <p:nvGrpSpPr>
          <p:cNvPr id="80" name="Group 79"/>
          <p:cNvGrpSpPr/>
          <p:nvPr/>
        </p:nvGrpSpPr>
        <p:grpSpPr>
          <a:xfrm>
            <a:off x="3754265" y="1866175"/>
            <a:ext cx="492443" cy="4248000"/>
            <a:chOff x="3754265" y="1866175"/>
            <a:chExt cx="492443" cy="4248000"/>
          </a:xfrm>
        </p:grpSpPr>
        <p:cxnSp>
          <p:nvCxnSpPr>
            <p:cNvPr id="81" name="Straight Arrow Connector 80"/>
            <p:cNvCxnSpPr/>
            <p:nvPr/>
          </p:nvCxnSpPr>
          <p:spPr>
            <a:xfrm flipV="1">
              <a:off x="3969912" y="1866175"/>
              <a:ext cx="0" cy="4248000"/>
            </a:xfrm>
            <a:prstGeom prst="straightConnector1">
              <a:avLst/>
            </a:prstGeom>
            <a:ln w="57150">
              <a:solidFill>
                <a:srgbClr val="FF0066"/>
              </a:solidFill>
              <a:tailEnd type="triangle" w="lg" len="lg"/>
            </a:ln>
            <a:effectLst>
              <a:glow rad="127000">
                <a:schemeClr val="bg1"/>
              </a:glow>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754265" y="2940192"/>
              <a:ext cx="492443" cy="2308324"/>
            </a:xfrm>
            <a:prstGeom prst="rect">
              <a:avLst/>
            </a:prstGeom>
            <a:solidFill>
              <a:srgbClr val="FFFFFF">
                <a:alpha val="50196"/>
              </a:srgbClr>
            </a:solidFill>
          </p:spPr>
          <p:txBody>
            <a:bodyPr wrap="none">
              <a:spAutoFit/>
            </a:bodyPr>
            <a:lstStyle/>
            <a:p>
              <a:pPr defTabSz="713232"/>
              <a:r>
                <a:rPr lang="zh-CN" altLang="en-US" sz="2400" b="1" dirty="0">
                  <a:solidFill>
                    <a:srgbClr val="FF0066"/>
                  </a:solidFill>
                  <a:effectLst>
                    <a:glow rad="127000">
                      <a:prstClr val="white"/>
                    </a:glow>
                    <a:outerShdw blurRad="38100" dist="38100" dir="2700000" algn="tl">
                      <a:srgbClr val="000000">
                        <a:alpha val="43137"/>
                      </a:srgbClr>
                    </a:outerShdw>
                  </a:effectLst>
                </a:rPr>
                <a:t>层</a:t>
              </a:r>
              <a:endParaRPr lang="en-US" altLang="zh-CN" sz="2400" b="1" dirty="0">
                <a:solidFill>
                  <a:srgbClr val="FF0066"/>
                </a:solidFill>
                <a:effectLst>
                  <a:glow rad="127000">
                    <a:prstClr val="white"/>
                  </a:glow>
                  <a:outerShdw blurRad="38100" dist="38100" dir="2700000" algn="tl">
                    <a:srgbClr val="000000">
                      <a:alpha val="43137"/>
                    </a:srgbClr>
                  </a:outerShdw>
                </a:effectLst>
              </a:endParaRPr>
            </a:p>
            <a:p>
              <a:pPr defTabSz="713232"/>
              <a:r>
                <a:rPr lang="zh-CN" altLang="en-US" sz="2400" b="1" dirty="0">
                  <a:solidFill>
                    <a:srgbClr val="FF0066"/>
                  </a:solidFill>
                  <a:effectLst>
                    <a:glow rad="127000">
                      <a:prstClr val="white"/>
                    </a:glow>
                    <a:outerShdw blurRad="38100" dist="38100" dir="2700000" algn="tl">
                      <a:srgbClr val="000000">
                        <a:alpha val="43137"/>
                      </a:srgbClr>
                    </a:outerShdw>
                  </a:effectLst>
                </a:rPr>
                <a:t>次</a:t>
              </a:r>
              <a:endParaRPr lang="en-US" altLang="zh-CN" sz="2400" b="1" dirty="0">
                <a:solidFill>
                  <a:srgbClr val="FF0066"/>
                </a:solidFill>
                <a:effectLst>
                  <a:glow rad="127000">
                    <a:prstClr val="white"/>
                  </a:glow>
                  <a:outerShdw blurRad="38100" dist="38100" dir="2700000" algn="tl">
                    <a:srgbClr val="000000">
                      <a:alpha val="43137"/>
                    </a:srgbClr>
                  </a:outerShdw>
                </a:effectLst>
              </a:endParaRPr>
            </a:p>
            <a:p>
              <a:pPr defTabSz="713232"/>
              <a:r>
                <a:rPr lang="zh-CN" altLang="en-US" sz="2400" b="1" dirty="0">
                  <a:solidFill>
                    <a:srgbClr val="FF0066"/>
                  </a:solidFill>
                  <a:effectLst>
                    <a:glow rad="127000">
                      <a:prstClr val="white"/>
                    </a:glow>
                    <a:outerShdw blurRad="38100" dist="38100" dir="2700000" algn="tl">
                      <a:srgbClr val="000000">
                        <a:alpha val="43137"/>
                      </a:srgbClr>
                    </a:outerShdw>
                  </a:effectLst>
                </a:rPr>
                <a:t>延</a:t>
              </a:r>
              <a:endParaRPr lang="en-US" altLang="zh-CN" sz="2400" b="1" dirty="0">
                <a:solidFill>
                  <a:srgbClr val="FF0066"/>
                </a:solidFill>
                <a:effectLst>
                  <a:glow rad="127000">
                    <a:prstClr val="white"/>
                  </a:glow>
                  <a:outerShdw blurRad="38100" dist="38100" dir="2700000" algn="tl">
                    <a:srgbClr val="000000">
                      <a:alpha val="43137"/>
                    </a:srgbClr>
                  </a:outerShdw>
                </a:effectLst>
              </a:endParaRPr>
            </a:p>
            <a:p>
              <a:pPr defTabSz="713232"/>
              <a:r>
                <a:rPr lang="zh-CN" altLang="en-US" sz="2400" b="1" dirty="0">
                  <a:solidFill>
                    <a:srgbClr val="FF0066"/>
                  </a:solidFill>
                  <a:effectLst>
                    <a:glow rad="127000">
                      <a:prstClr val="white"/>
                    </a:glow>
                    <a:outerShdw blurRad="38100" dist="38100" dir="2700000" algn="tl">
                      <a:srgbClr val="000000">
                        <a:alpha val="43137"/>
                      </a:srgbClr>
                    </a:outerShdw>
                  </a:effectLst>
                </a:rPr>
                <a:t>迟</a:t>
              </a:r>
              <a:endParaRPr lang="en-US" altLang="zh-CN" sz="2400" b="1" dirty="0">
                <a:solidFill>
                  <a:srgbClr val="FF0066"/>
                </a:solidFill>
                <a:effectLst>
                  <a:glow rad="127000">
                    <a:prstClr val="white"/>
                  </a:glow>
                  <a:outerShdw blurRad="38100" dist="38100" dir="2700000" algn="tl">
                    <a:srgbClr val="000000">
                      <a:alpha val="43137"/>
                    </a:srgbClr>
                  </a:outerShdw>
                </a:effectLst>
              </a:endParaRPr>
            </a:p>
            <a:p>
              <a:pPr defTabSz="713232"/>
              <a:r>
                <a:rPr lang="zh-CN" altLang="en-US" sz="2400" b="1" dirty="0">
                  <a:solidFill>
                    <a:srgbClr val="FF0066"/>
                  </a:solidFill>
                  <a:effectLst>
                    <a:glow rad="127000">
                      <a:prstClr val="white"/>
                    </a:glow>
                    <a:outerShdw blurRad="38100" dist="38100" dir="2700000" algn="tl">
                      <a:srgbClr val="000000">
                        <a:alpha val="43137"/>
                      </a:srgbClr>
                    </a:outerShdw>
                  </a:effectLst>
                </a:rPr>
                <a:t>累</a:t>
              </a:r>
              <a:endParaRPr lang="en-US" altLang="zh-CN" sz="2400" b="1" dirty="0">
                <a:solidFill>
                  <a:srgbClr val="FF0066"/>
                </a:solidFill>
                <a:effectLst>
                  <a:glow rad="127000">
                    <a:prstClr val="white"/>
                  </a:glow>
                  <a:outerShdw blurRad="38100" dist="38100" dir="2700000" algn="tl">
                    <a:srgbClr val="000000">
                      <a:alpha val="43137"/>
                    </a:srgbClr>
                  </a:outerShdw>
                </a:effectLst>
              </a:endParaRPr>
            </a:p>
            <a:p>
              <a:pPr defTabSz="713232"/>
              <a:r>
                <a:rPr lang="zh-CN" altLang="en-US" sz="2400" b="1" dirty="0">
                  <a:solidFill>
                    <a:srgbClr val="FF0066"/>
                  </a:solidFill>
                  <a:effectLst>
                    <a:glow rad="127000">
                      <a:prstClr val="white"/>
                    </a:glow>
                    <a:outerShdw blurRad="38100" dist="38100" dir="2700000" algn="tl">
                      <a:srgbClr val="000000">
                        <a:alpha val="43137"/>
                      </a:srgbClr>
                    </a:outerShdw>
                  </a:effectLst>
                </a:rPr>
                <a:t>积</a:t>
              </a:r>
              <a:endParaRPr lang="zh-CN" altLang="en-US" sz="2000" b="1" dirty="0">
                <a:solidFill>
                  <a:srgbClr val="FF0066"/>
                </a:solidFill>
                <a:effectLst>
                  <a:glow rad="127000">
                    <a:prstClr val="white"/>
                  </a:glow>
                  <a:outerShdw blurRad="38100" dist="38100" dir="2700000" algn="tl">
                    <a:srgbClr val="000000">
                      <a:alpha val="43137"/>
                    </a:srgbClr>
                  </a:outerShdw>
                </a:effectLst>
              </a:endParaRPr>
            </a:p>
          </p:txBody>
        </p:sp>
      </p:grpSp>
      <p:sp>
        <p:nvSpPr>
          <p:cNvPr id="34" name="AutoShape 15"/>
          <p:cNvSpPr>
            <a:spLocks noChangeArrowheads="1"/>
          </p:cNvSpPr>
          <p:nvPr/>
        </p:nvSpPr>
        <p:spPr bwMode="auto">
          <a:xfrm>
            <a:off x="5644354" y="3361496"/>
            <a:ext cx="3210074" cy="1008000"/>
          </a:xfrm>
          <a:prstGeom prst="roundRect">
            <a:avLst>
              <a:gd name="adj" fmla="val 12312"/>
            </a:avLst>
          </a:prstGeom>
          <a:solidFill>
            <a:schemeClr val="accent4">
              <a:lumMod val="20000"/>
              <a:lumOff val="80000"/>
            </a:schemeClr>
          </a:solidFill>
          <a:ln>
            <a:headEnd/>
            <a:tailEnd/>
          </a:ln>
        </p:spPr>
        <p:style>
          <a:lnRef idx="2">
            <a:schemeClr val="dk1"/>
          </a:lnRef>
          <a:fillRef idx="1">
            <a:schemeClr val="lt1"/>
          </a:fillRef>
          <a:effectRef idx="0">
            <a:schemeClr val="dk1"/>
          </a:effectRef>
          <a:fontRef idx="minor">
            <a:schemeClr val="dk1"/>
          </a:fontRef>
        </p:style>
        <p:txBody>
          <a:bodyPr wrap="none" anchor="ctr"/>
          <a:lstStyle/>
          <a:p>
            <a:pPr marL="1120775" indent="-1120775" defTabSz="713232">
              <a:spcBef>
                <a:spcPts val="800"/>
              </a:spcBef>
              <a:spcAft>
                <a:spcPts val="600"/>
              </a:spcAft>
              <a:buClr>
                <a:srgbClr val="0033CC"/>
              </a:buClr>
            </a:pPr>
            <a:r>
              <a:rPr lang="zh-CN" altLang="en-US" sz="2400" b="1" dirty="0">
                <a:solidFill>
                  <a:srgbClr val="0000FF"/>
                </a:solidFill>
                <a:latin typeface="微软雅黑" pitchFamily="34" charset="-122"/>
                <a:cs typeface="Times New Roman" pitchFamily="18" charset="0"/>
              </a:rPr>
              <a:t>思路</a:t>
            </a:r>
            <a:r>
              <a:rPr lang="en-US" altLang="zh-CN" sz="2400" b="1" dirty="0">
                <a:solidFill>
                  <a:srgbClr val="0000FF"/>
                </a:solidFill>
                <a:latin typeface="微软雅黑" pitchFamily="34" charset="-122"/>
                <a:cs typeface="Times New Roman" pitchFamily="18" charset="0"/>
              </a:rPr>
              <a:t>1</a:t>
            </a:r>
            <a:r>
              <a:rPr lang="zh-CN" altLang="en-US" sz="2400" b="1" dirty="0">
                <a:solidFill>
                  <a:prstClr val="black"/>
                </a:solidFill>
                <a:latin typeface="微软雅黑" pitchFamily="34" charset="-122"/>
                <a:cs typeface="Times New Roman" pitchFamily="18" charset="0"/>
              </a:rPr>
              <a:t>：异构新型硬件</a:t>
            </a:r>
            <a:br>
              <a:rPr lang="en-US" altLang="zh-CN" sz="2400" b="1" dirty="0">
                <a:solidFill>
                  <a:prstClr val="black"/>
                </a:solidFill>
                <a:latin typeface="微软雅黑" pitchFamily="34" charset="-122"/>
                <a:cs typeface="Times New Roman" pitchFamily="18" charset="0"/>
              </a:rPr>
            </a:br>
            <a:r>
              <a:rPr lang="zh-CN" altLang="en-US" sz="2400" b="1" dirty="0">
                <a:solidFill>
                  <a:prstClr val="black"/>
                </a:solidFill>
                <a:latin typeface="微软雅黑" pitchFamily="34" charset="-122"/>
                <a:cs typeface="Times New Roman" pitchFamily="18" charset="0"/>
              </a:rPr>
              <a:t>的高效虚拟化</a:t>
            </a:r>
            <a:endParaRPr lang="en-US" altLang="zh-CN" sz="2400" b="1" dirty="0">
              <a:solidFill>
                <a:prstClr val="black"/>
              </a:solidFill>
              <a:latin typeface="微软雅黑" pitchFamily="34" charset="-122"/>
              <a:cs typeface="Times New Roman" pitchFamily="18" charset="0"/>
            </a:endParaRPr>
          </a:p>
        </p:txBody>
      </p:sp>
    </p:spTree>
    <p:extLst>
      <p:ext uri="{BB962C8B-B14F-4D97-AF65-F5344CB8AC3E}">
        <p14:creationId xmlns:p14="http://schemas.microsoft.com/office/powerpoint/2010/main" val="330199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wipe(down)">
                                      <p:cBhvr>
                                        <p:cTn id="14" dur="500"/>
                                        <p:tgtEl>
                                          <p:spTgt spid="80"/>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a:spLocks/>
          </p:cNvSpPr>
          <p:nvPr/>
        </p:nvSpPr>
        <p:spPr>
          <a:xfrm>
            <a:off x="320040" y="282651"/>
            <a:ext cx="8823960" cy="1088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Microsoft YaHei" charset="-122"/>
                <a:ea typeface="Microsoft YaHei" charset="-122"/>
                <a:cs typeface="Microsoft YaHei" charset="-122"/>
              </a:rPr>
              <a:t>新型计算</a:t>
            </a:r>
            <a:r>
              <a:rPr lang="en-US" altLang="zh-CN" sz="3600" dirty="0">
                <a:latin typeface="Microsoft YaHei" charset="-122"/>
                <a:ea typeface="Microsoft YaHei" charset="-122"/>
                <a:cs typeface="Microsoft YaHei" charset="-122"/>
              </a:rPr>
              <a:t>/</a:t>
            </a:r>
            <a:r>
              <a:rPr lang="zh-CN" altLang="en-US" sz="3600" dirty="0">
                <a:latin typeface="Microsoft YaHei" charset="-122"/>
                <a:ea typeface="Microsoft YaHei" charset="-122"/>
                <a:cs typeface="Microsoft YaHei" charset="-122"/>
              </a:rPr>
              <a:t>存储</a:t>
            </a:r>
            <a:r>
              <a:rPr lang="zh-CN" altLang="en-US" sz="3600" dirty="0">
                <a:latin typeface="宋体" panose="02010600030101010101" pitchFamily="2" charset="-122"/>
                <a:cs typeface="Verdana" pitchFamily="34" charset="0"/>
              </a:rPr>
              <a:t>设备的虚拟化探索</a:t>
            </a:r>
            <a:endParaRPr lang="en-US" altLang="zh-CN" sz="3600" dirty="0">
              <a:latin typeface="宋体" panose="02010600030101010101" pitchFamily="2" charset="-122"/>
              <a:ea typeface="宋体" panose="02010600030101010101" pitchFamily="2" charset="-122"/>
              <a:cs typeface="Verdana" pitchFamily="34" charset="0"/>
            </a:endParaRPr>
          </a:p>
        </p:txBody>
      </p:sp>
      <p:sp>
        <p:nvSpPr>
          <p:cNvPr id="20" name="Rectangle 21"/>
          <p:cNvSpPr>
            <a:spLocks noChangeArrowheads="1"/>
          </p:cNvSpPr>
          <p:nvPr/>
        </p:nvSpPr>
        <p:spPr bwMode="auto">
          <a:xfrm>
            <a:off x="6247233" y="1488855"/>
            <a:ext cx="2790442" cy="1192542"/>
          </a:xfrm>
          <a:prstGeom prst="rect">
            <a:avLst/>
          </a:prstGeom>
          <a:solidFill>
            <a:schemeClr val="bg1"/>
          </a:solidFill>
          <a:ln w="19050">
            <a:solidFill>
              <a:srgbClr val="FF0066"/>
            </a:solidFill>
            <a:miter lim="800000"/>
            <a:headEnd/>
            <a:tailEnd/>
          </a:ln>
          <a:effectLst/>
        </p:spPr>
        <p:txBody>
          <a:bodyPr lIns="92075" tIns="46038" rIns="92075" bIns="46038" anchor="ctr" anchorCtr="0"/>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indent="0" algn="ctr">
              <a:spcBef>
                <a:spcPct val="25000"/>
              </a:spcBef>
              <a:buClr>
                <a:srgbClr val="FF9933"/>
              </a:buClr>
              <a:buSzPct val="70000"/>
              <a:defRPr/>
            </a:pPr>
            <a:r>
              <a:rPr lang="zh-CN" altLang="en-US" b="1" kern="0" dirty="0">
                <a:latin typeface="宋体" panose="02010600030101010101" pitchFamily="2" charset="-122"/>
                <a:cs typeface="Times New Roman" panose="02020603050405020304" pitchFamily="18" charset="0"/>
              </a:rPr>
              <a:t>资源授权与资源使用解耦</a:t>
            </a:r>
            <a:r>
              <a:rPr lang="en-US" altLang="zh-CN" b="1" kern="0" dirty="0">
                <a:latin typeface="宋体" panose="02010600030101010101" pitchFamily="2" charset="-122"/>
                <a:cs typeface="Times New Roman" panose="02020603050405020304" pitchFamily="18" charset="0"/>
              </a:rPr>
              <a:t>,</a:t>
            </a:r>
            <a:r>
              <a:rPr lang="zh-CN" altLang="en-US" b="1" kern="0" dirty="0">
                <a:latin typeface="宋体" panose="02010600030101010101" pitchFamily="2" charset="-122"/>
                <a:cs typeface="Times New Roman" panose="02020603050405020304" pitchFamily="18" charset="0"/>
              </a:rPr>
              <a:t>同时支持“共享”与“隔离”</a:t>
            </a:r>
            <a:endParaRPr lang="en-US" altLang="zh-CN" b="1" kern="0" dirty="0">
              <a:solidFill>
                <a:srgbClr val="FF0066"/>
              </a:solidFill>
              <a:latin typeface="宋体" panose="02010600030101010101" pitchFamily="2" charset="-122"/>
              <a:cs typeface="Times New Roman" panose="02020603050405020304" pitchFamily="18" charset="0"/>
            </a:endParaRPr>
          </a:p>
        </p:txBody>
      </p:sp>
      <p:sp>
        <p:nvSpPr>
          <p:cNvPr id="13" name="Rectangle 21"/>
          <p:cNvSpPr>
            <a:spLocks noChangeArrowheads="1"/>
          </p:cNvSpPr>
          <p:nvPr/>
        </p:nvSpPr>
        <p:spPr bwMode="auto">
          <a:xfrm>
            <a:off x="1708713" y="1449950"/>
            <a:ext cx="4046907" cy="1231447"/>
          </a:xfrm>
          <a:prstGeom prst="rect">
            <a:avLst/>
          </a:prstGeom>
          <a:solidFill>
            <a:schemeClr val="bg1"/>
          </a:solidFill>
          <a:ln w="19050">
            <a:solidFill>
              <a:srgbClr val="FF0066"/>
            </a:solidFill>
            <a:miter lim="800000"/>
            <a:headEnd/>
            <a:tailEnd/>
          </a:ln>
          <a:effectLst/>
        </p:spPr>
        <p:txBody>
          <a:bodyPr lIns="92075" tIns="46038" rIns="92075" bIns="46038" anchor="ctr" anchorCtr="0"/>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indent="0">
              <a:spcBef>
                <a:spcPct val="25000"/>
              </a:spcBef>
              <a:buClr>
                <a:srgbClr val="FF9933"/>
              </a:buClr>
              <a:buSzPct val="70000"/>
              <a:defRPr/>
            </a:pPr>
            <a:r>
              <a:rPr lang="zh-CN" altLang="en-US" b="1" kern="0" dirty="0">
                <a:latin typeface="宋体" panose="02010600030101010101" pitchFamily="2" charset="-122"/>
                <a:cs typeface="Times New Roman" panose="02020603050405020304" pitchFamily="18" charset="0"/>
              </a:rPr>
              <a:t>异构设备如</a:t>
            </a:r>
            <a:r>
              <a:rPr lang="en-US" altLang="zh-CN" b="1" kern="0" dirty="0">
                <a:latin typeface="宋体" panose="02010600030101010101" pitchFamily="2" charset="-122"/>
                <a:cs typeface="Times New Roman" panose="02020603050405020304" pitchFamily="18" charset="0"/>
              </a:rPr>
              <a:t>GPU</a:t>
            </a:r>
            <a:r>
              <a:rPr lang="zh-CN" altLang="en-US" b="1" kern="0" dirty="0">
                <a:latin typeface="宋体" panose="02010600030101010101" pitchFamily="2" charset="-122"/>
                <a:cs typeface="Times New Roman" panose="02020603050405020304" pitchFamily="18" charset="0"/>
              </a:rPr>
              <a:t>、</a:t>
            </a:r>
            <a:r>
              <a:rPr lang="en-US" altLang="zh-CN" b="1" kern="0" dirty="0">
                <a:latin typeface="宋体" panose="02010600030101010101" pitchFamily="2" charset="-122"/>
                <a:cs typeface="Times New Roman" panose="02020603050405020304" pitchFamily="18" charset="0"/>
              </a:rPr>
              <a:t>NVM</a:t>
            </a:r>
            <a:r>
              <a:rPr lang="zh-CN" altLang="en-US" b="1" kern="0" dirty="0">
                <a:latin typeface="宋体" panose="02010600030101010101" pitchFamily="2" charset="-122"/>
                <a:cs typeface="Times New Roman" panose="02020603050405020304" pitchFamily="18" charset="0"/>
              </a:rPr>
              <a:t>等缺乏原生虚拟化能力，难以实现“共享”与“隔离”的平衡</a:t>
            </a:r>
            <a:endParaRPr lang="en-US" altLang="zh-CN" b="1" kern="0" dirty="0">
              <a:solidFill>
                <a:srgbClr val="FF0066"/>
              </a:solidFill>
              <a:latin typeface="宋体" panose="02010600030101010101" pitchFamily="2" charset="-122"/>
              <a:cs typeface="Times New Roman" panose="02020603050405020304" pitchFamily="18" charset="0"/>
            </a:endParaRPr>
          </a:p>
        </p:txBody>
      </p:sp>
      <p:sp>
        <p:nvSpPr>
          <p:cNvPr id="2" name="Right Arrow 1"/>
          <p:cNvSpPr/>
          <p:nvPr/>
        </p:nvSpPr>
        <p:spPr>
          <a:xfrm>
            <a:off x="5755620" y="1855164"/>
            <a:ext cx="491613" cy="484632"/>
          </a:xfrm>
          <a:prstGeom prst="rightArrow">
            <a:avLst/>
          </a:prstGeom>
          <a:solidFill>
            <a:schemeClr val="tx1"/>
          </a:solid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pic>
        <p:nvPicPr>
          <p:cNvPr id="4" name="Pictur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6855" y="1501959"/>
            <a:ext cx="1427421" cy="938926"/>
          </a:xfrm>
          <a:prstGeom prst="rect">
            <a:avLst/>
          </a:prstGeom>
        </p:spPr>
      </p:pic>
      <p:pic>
        <p:nvPicPr>
          <p:cNvPr id="5" name="Picture 4"/>
          <p:cNvPicPr>
            <a:picLocks noChangeAspect="1"/>
          </p:cNvPicPr>
          <p:nvPr/>
        </p:nvPicPr>
        <p:blipFill>
          <a:blip r:embed="rId5" cstate="print">
            <a:clrChange>
              <a:clrFrom>
                <a:srgbClr val="FBFBFA"/>
              </a:clrFrom>
              <a:clrTo>
                <a:srgbClr val="FBFBFA">
                  <a:alpha val="0"/>
                </a:srgbClr>
              </a:clrTo>
            </a:clrChange>
            <a:extLst>
              <a:ext uri="{28A0092B-C50C-407E-A947-70E740481C1C}">
                <a14:useLocalDpi xmlns:a14="http://schemas.microsoft.com/office/drawing/2010/main" val="0"/>
              </a:ext>
            </a:extLst>
          </a:blip>
          <a:stretch>
            <a:fillRect/>
          </a:stretch>
        </p:blipFill>
        <p:spPr>
          <a:xfrm rot="21279767">
            <a:off x="375334" y="2249115"/>
            <a:ext cx="1427421" cy="1070566"/>
          </a:xfrm>
          <a:prstGeom prst="rect">
            <a:avLst/>
          </a:prstGeom>
        </p:spPr>
      </p:pic>
      <p:sp>
        <p:nvSpPr>
          <p:cNvPr id="6" name="TextBox 5"/>
          <p:cNvSpPr txBox="1"/>
          <p:nvPr/>
        </p:nvSpPr>
        <p:spPr>
          <a:xfrm rot="19823409">
            <a:off x="348020" y="2110036"/>
            <a:ext cx="1217000" cy="400110"/>
          </a:xfrm>
          <a:prstGeom prst="rect">
            <a:avLst/>
          </a:prstGeom>
          <a:noFill/>
        </p:spPr>
        <p:txBody>
          <a:bodyPr wrap="none" rtlCol="0">
            <a:spAutoFit/>
          </a:bodyPr>
          <a:lstStyle/>
          <a:p>
            <a:r>
              <a:rPr lang="zh-CN" altLang="en-US" sz="2000" b="1" dirty="0">
                <a:effectLst>
                  <a:outerShdw blurRad="38100" dist="38100" dir="2700000" algn="tl">
                    <a:srgbClr val="000000">
                      <a:alpha val="43137"/>
                    </a:srgbClr>
                  </a:outerShdw>
                </a:effectLst>
              </a:rPr>
              <a:t>异构设备</a:t>
            </a:r>
          </a:p>
        </p:txBody>
      </p:sp>
      <p:pic>
        <p:nvPicPr>
          <p:cNvPr id="10" name="图片 2">
            <a:extLst>
              <a:ext uri="{FF2B5EF4-FFF2-40B4-BE49-F238E27FC236}">
                <a16:creationId xmlns:a16="http://schemas.microsoft.com/office/drawing/2014/main" id="{F9E39A75-3BC6-1C4A-98FD-16CF2C40362B}"/>
              </a:ext>
            </a:extLst>
          </p:cNvPr>
          <p:cNvPicPr>
            <a:picLocks noChangeAspect="1"/>
          </p:cNvPicPr>
          <p:nvPr/>
        </p:nvPicPr>
        <p:blipFill rotWithShape="1">
          <a:blip r:embed="rId6"/>
          <a:srcRect l="-382" r="-211"/>
          <a:stretch/>
        </p:blipFill>
        <p:spPr>
          <a:xfrm>
            <a:off x="1584402" y="3074894"/>
            <a:ext cx="6798944" cy="3467488"/>
          </a:xfrm>
          <a:prstGeom prst="rect">
            <a:avLst/>
          </a:prstGeom>
        </p:spPr>
      </p:pic>
    </p:spTree>
    <p:custDataLst>
      <p:tags r:id="rId1"/>
    </p:custDataLst>
    <p:extLst>
      <p:ext uri="{BB962C8B-B14F-4D97-AF65-F5344CB8AC3E}">
        <p14:creationId xmlns:p14="http://schemas.microsoft.com/office/powerpoint/2010/main" val="310608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a:spLocks/>
          </p:cNvSpPr>
          <p:nvPr/>
        </p:nvSpPr>
        <p:spPr>
          <a:xfrm>
            <a:off x="320040" y="176326"/>
            <a:ext cx="8823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Microsoft YaHei" charset="-122"/>
                <a:ea typeface="Microsoft YaHei" charset="-122"/>
                <a:cs typeface="Microsoft YaHei" charset="-122"/>
              </a:rPr>
              <a:t>首个持久性内存</a:t>
            </a:r>
            <a:r>
              <a:rPr lang="en-US" altLang="zh-CN" sz="3600" dirty="0">
                <a:latin typeface="Microsoft YaHei" charset="-122"/>
                <a:ea typeface="Microsoft YaHei" charset="-122"/>
                <a:cs typeface="Microsoft YaHei" charset="-122"/>
              </a:rPr>
              <a:t>(NVM)</a:t>
            </a:r>
            <a:r>
              <a:rPr lang="zh-CN" altLang="en-US" sz="3600" dirty="0">
                <a:latin typeface="Microsoft YaHei" charset="-122"/>
                <a:ea typeface="Microsoft YaHei" charset="-122"/>
                <a:cs typeface="Microsoft YaHei" charset="-122"/>
              </a:rPr>
              <a:t>虚拟化</a:t>
            </a:r>
            <a:r>
              <a:rPr lang="en-US" altLang="zh-CN" sz="3200" dirty="0">
                <a:latin typeface="Microsoft YaHei" charset="-122"/>
                <a:ea typeface="Microsoft YaHei" charset="-122"/>
                <a:cs typeface="Microsoft YaHei" charset="-122"/>
              </a:rPr>
              <a:t> (SoCC16)</a:t>
            </a:r>
            <a:endParaRPr lang="zh-CN" altLang="en-US" sz="3200" dirty="0">
              <a:latin typeface="Microsoft YaHei" charset="-122"/>
              <a:ea typeface="Microsoft YaHei" charset="-122"/>
              <a:cs typeface="Microsoft YaHei" charset="-122"/>
            </a:endParaRPr>
          </a:p>
        </p:txBody>
      </p:sp>
      <p:grpSp>
        <p:nvGrpSpPr>
          <p:cNvPr id="24" name="Group 23"/>
          <p:cNvGrpSpPr/>
          <p:nvPr/>
        </p:nvGrpSpPr>
        <p:grpSpPr>
          <a:xfrm>
            <a:off x="586343" y="3978453"/>
            <a:ext cx="5001969" cy="1999438"/>
            <a:chOff x="2440437" y="3648618"/>
            <a:chExt cx="5055516" cy="1999438"/>
          </a:xfrm>
        </p:grpSpPr>
        <p:sp>
          <p:nvSpPr>
            <p:cNvPr id="25" name="矩形 33"/>
            <p:cNvSpPr/>
            <p:nvPr/>
          </p:nvSpPr>
          <p:spPr>
            <a:xfrm>
              <a:off x="2440437" y="4139951"/>
              <a:ext cx="5055516" cy="1508105"/>
            </a:xfrm>
            <a:prstGeom prst="rect">
              <a:avLst/>
            </a:prstGeom>
            <a:ln w="19050">
              <a:solidFill>
                <a:schemeClr val="bg2"/>
              </a:solidFill>
            </a:ln>
          </p:spPr>
          <p:txBody>
            <a:bodyPr wrap="square">
              <a:spAutoFit/>
            </a:bodyPr>
            <a:lstStyle/>
            <a:p>
              <a:pPr marL="361950" indent="-361950" algn="just">
                <a:spcBef>
                  <a:spcPct val="20000"/>
                </a:spcBef>
                <a:buClr>
                  <a:srgbClr val="FF0066"/>
                </a:buClr>
                <a:buSzPct val="100000"/>
                <a:buFont typeface="Century Gothic" panose="020B0502020202020204" pitchFamily="34" charset="0"/>
                <a:buChar char="►"/>
                <a:defRPr/>
              </a:pPr>
              <a:r>
                <a:rPr lang="zh-CN" altLang="en-US" sz="2000" dirty="0">
                  <a:latin typeface="+mj-lt"/>
                  <a:ea typeface="+mj-ea"/>
                  <a:cs typeface="Times New Roman" panose="02020603050405020304" pitchFamily="18" charset="0"/>
                </a:rPr>
                <a:t>提出</a:t>
              </a:r>
              <a:r>
                <a:rPr lang="zh-CN" altLang="en-US" sz="2000" b="1" dirty="0">
                  <a:latin typeface="+mj-lt"/>
                  <a:ea typeface="+mj-ea"/>
                  <a:cs typeface="Times New Roman" panose="02020603050405020304" pitchFamily="18" charset="0"/>
                </a:rPr>
                <a:t>首个</a:t>
              </a:r>
              <a:r>
                <a:rPr lang="zh-CN" altLang="en-US" sz="2000" dirty="0">
                  <a:latin typeface="+mj-lt"/>
                  <a:ea typeface="+mj-ea"/>
                  <a:cs typeface="Times New Roman" panose="02020603050405020304" pitchFamily="18" charset="0"/>
                </a:rPr>
                <a:t>针对持久性内存的虚拟化方案</a:t>
              </a:r>
              <a:endParaRPr lang="en-US" altLang="zh-CN" sz="2000" dirty="0">
                <a:latin typeface="+mj-lt"/>
                <a:ea typeface="+mj-ea"/>
                <a:cs typeface="Times New Roman" panose="02020603050405020304" pitchFamily="18" charset="0"/>
              </a:endParaRPr>
            </a:p>
            <a:p>
              <a:pPr marL="361950" indent="-361950" algn="just">
                <a:spcBef>
                  <a:spcPct val="20000"/>
                </a:spcBef>
                <a:buClr>
                  <a:srgbClr val="FF0066"/>
                </a:buClr>
                <a:buSzPct val="100000"/>
                <a:buFont typeface="Century Gothic" panose="020B0502020202020204" pitchFamily="34" charset="0"/>
                <a:buChar char="►"/>
                <a:defRPr/>
              </a:pPr>
              <a:r>
                <a:rPr lang="zh-CN" altLang="en-US" sz="2000" dirty="0">
                  <a:latin typeface="+mj-lt"/>
                  <a:ea typeface="+mj-ea"/>
                  <a:cs typeface="Times New Roman" panose="02020603050405020304" pitchFamily="18" charset="0"/>
                </a:rPr>
                <a:t>同时支持</a:t>
              </a:r>
              <a:r>
                <a:rPr lang="en-US" altLang="zh-CN" sz="2000" b="1" dirty="0">
                  <a:latin typeface="+mj-lt"/>
                  <a:ea typeface="+mj-ea"/>
                  <a:cs typeface="Times New Roman" panose="02020603050405020304" pitchFamily="18" charset="0"/>
                </a:rPr>
                <a:t>Full-/Para-</a:t>
              </a:r>
              <a:r>
                <a:rPr lang="en-US" altLang="zh-CN" sz="2000" dirty="0">
                  <a:latin typeface="+mj-lt"/>
                  <a:ea typeface="+mj-ea"/>
                  <a:cs typeface="Times New Roman" panose="02020603050405020304" pitchFamily="18" charset="0"/>
                </a:rPr>
                <a:t>virtualization</a:t>
              </a:r>
            </a:p>
            <a:p>
              <a:pPr marL="361950" indent="-361950" algn="just">
                <a:spcBef>
                  <a:spcPct val="20000"/>
                </a:spcBef>
                <a:buClr>
                  <a:srgbClr val="FF0066"/>
                </a:buClr>
                <a:buSzPct val="100000"/>
                <a:buFont typeface="Century Gothic" panose="020B0502020202020204" pitchFamily="34" charset="0"/>
                <a:buChar char="►"/>
                <a:defRPr/>
              </a:pPr>
              <a:r>
                <a:rPr lang="zh-CN" altLang="en-US" sz="2000" dirty="0">
                  <a:latin typeface="+mj-lt"/>
                  <a:ea typeface="+mj-ea"/>
                  <a:cs typeface="Times New Roman" panose="02020603050405020304" pitchFamily="18" charset="0"/>
                </a:rPr>
                <a:t>持久性内存虚拟化对带宽影响</a:t>
              </a:r>
              <a:r>
                <a:rPr lang="zh-CN" altLang="en-US" sz="2000" b="1" dirty="0">
                  <a:latin typeface="+mj-lt"/>
                  <a:ea typeface="+mj-ea"/>
                  <a:cs typeface="Times New Roman" panose="02020603050405020304" pitchFamily="18" charset="0"/>
                </a:rPr>
                <a:t>不足</a:t>
              </a:r>
              <a:r>
                <a:rPr lang="en-US" altLang="zh-CN" sz="2000" b="1" dirty="0">
                  <a:latin typeface="+mj-lt"/>
                  <a:ea typeface="+mj-ea"/>
                  <a:cs typeface="Times New Roman" panose="02020603050405020304" pitchFamily="18" charset="0"/>
                </a:rPr>
                <a:t>10%</a:t>
              </a:r>
            </a:p>
            <a:p>
              <a:pPr marL="361950" indent="-361950" algn="just">
                <a:spcBef>
                  <a:spcPct val="20000"/>
                </a:spcBef>
                <a:buClr>
                  <a:srgbClr val="FF0066"/>
                </a:buClr>
                <a:buSzPct val="100000"/>
                <a:buFont typeface="Century Gothic" panose="020B0502020202020204" pitchFamily="34" charset="0"/>
                <a:buChar char="►"/>
                <a:defRPr/>
              </a:pPr>
              <a:r>
                <a:rPr lang="zh-CN" altLang="en-US" sz="2000" dirty="0">
                  <a:latin typeface="+mj-lt"/>
                  <a:ea typeface="+mj-ea"/>
                  <a:cs typeface="Times New Roman" panose="02020603050405020304" pitchFamily="18" charset="0"/>
                </a:rPr>
                <a:t>使用</a:t>
              </a:r>
              <a:r>
                <a:rPr lang="en-US" altLang="zh-CN" sz="2000" b="1" dirty="0">
                  <a:latin typeface="+mj-lt"/>
                  <a:ea typeface="+mj-ea"/>
                  <a:cs typeface="Times New Roman" panose="02020603050405020304" pitchFamily="18" charset="0"/>
                </a:rPr>
                <a:t>60%</a:t>
              </a:r>
              <a:r>
                <a:rPr lang="zh-CN" altLang="en-US" sz="2000" dirty="0">
                  <a:latin typeface="+mj-lt"/>
                  <a:ea typeface="+mj-ea"/>
                  <a:cs typeface="Times New Roman" panose="02020603050405020304" pitchFamily="18" charset="0"/>
                </a:rPr>
                <a:t>持久性内存空间达到</a:t>
              </a:r>
              <a:r>
                <a:rPr lang="en-US" altLang="zh-CN" sz="2000" b="1" dirty="0">
                  <a:latin typeface="+mj-lt"/>
                  <a:ea typeface="+mj-ea"/>
                  <a:cs typeface="Times New Roman" panose="02020603050405020304" pitchFamily="18" charset="0"/>
                </a:rPr>
                <a:t>95%</a:t>
              </a:r>
              <a:r>
                <a:rPr lang="zh-CN" altLang="en-US" sz="2000" dirty="0">
                  <a:latin typeface="+mj-lt"/>
                  <a:ea typeface="+mj-ea"/>
                  <a:cs typeface="Times New Roman" panose="02020603050405020304" pitchFamily="18" charset="0"/>
                </a:rPr>
                <a:t>性能</a:t>
              </a:r>
              <a:endParaRPr lang="en-US" altLang="zh-CN" sz="2000" dirty="0">
                <a:latin typeface="+mj-lt"/>
                <a:ea typeface="+mj-ea"/>
                <a:cs typeface="Times New Roman" panose="02020603050405020304" pitchFamily="18" charset="0"/>
              </a:endParaRPr>
            </a:p>
          </p:txBody>
        </p:sp>
        <p:sp>
          <p:nvSpPr>
            <p:cNvPr id="26" name="Rectangle 78"/>
            <p:cNvSpPr>
              <a:spLocks noChangeArrowheads="1"/>
            </p:cNvSpPr>
            <p:nvPr/>
          </p:nvSpPr>
          <p:spPr bwMode="auto">
            <a:xfrm>
              <a:off x="2440437" y="3648618"/>
              <a:ext cx="5055516" cy="496096"/>
            </a:xfrm>
            <a:prstGeom prst="rect">
              <a:avLst/>
            </a:prstGeom>
            <a:solidFill>
              <a:schemeClr val="bg2"/>
            </a:solidFill>
            <a:ln w="19050" algn="ctr">
              <a:solidFill>
                <a:schemeClr val="tx1"/>
              </a:solidFill>
              <a:miter lim="800000"/>
              <a:headEnd/>
              <a:tailEnd/>
            </a:ln>
          </p:spPr>
          <p:txBody>
            <a:bodyPr wrap="none" tIns="0" bIns="0" anchor="ctr"/>
            <a:lstStyle>
              <a:lvl1pPr marL="449263" indent="-44926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10000"/>
                </a:lnSpc>
                <a:spcBef>
                  <a:spcPct val="20000"/>
                </a:spcBef>
                <a:buSzPct val="120000"/>
              </a:pPr>
              <a:r>
                <a:rPr lang="zh-CN" altLang="en-US" sz="2400" b="1" dirty="0">
                  <a:effectLst>
                    <a:outerShdw blurRad="38100" dist="38100" dir="2700000" algn="tl">
                      <a:srgbClr val="000000">
                        <a:alpha val="43137"/>
                      </a:srgbClr>
                    </a:outerShdw>
                  </a:effectLst>
                  <a:latin typeface="+mj-lt"/>
                  <a:ea typeface="+mj-ea"/>
                  <a:cs typeface="Times New Roman" panose="02020603050405020304" pitchFamily="18" charset="0"/>
                </a:rPr>
                <a:t>持久性内存虚拟化效果</a:t>
              </a:r>
              <a:endParaRPr lang="en-US" altLang="zh-CN" sz="2400" b="1" baseline="30000" dirty="0">
                <a:effectLst>
                  <a:outerShdw blurRad="38100" dist="38100" dir="2700000" algn="tl">
                    <a:srgbClr val="000000">
                      <a:alpha val="43137"/>
                    </a:srgbClr>
                  </a:outerShdw>
                </a:effectLst>
                <a:latin typeface="+mj-lt"/>
                <a:ea typeface="+mj-ea"/>
                <a:cs typeface="Times New Roman" panose="02020603050405020304" pitchFamily="18" charset="0"/>
              </a:endParaRPr>
            </a:p>
          </p:txBody>
        </p:sp>
      </p:grpSp>
      <p:sp>
        <p:nvSpPr>
          <p:cNvPr id="20" name="Rectangle 21"/>
          <p:cNvSpPr>
            <a:spLocks noChangeArrowheads="1"/>
          </p:cNvSpPr>
          <p:nvPr/>
        </p:nvSpPr>
        <p:spPr bwMode="auto">
          <a:xfrm>
            <a:off x="6705601" y="1922017"/>
            <a:ext cx="1858296" cy="1277768"/>
          </a:xfrm>
          <a:prstGeom prst="rect">
            <a:avLst/>
          </a:prstGeom>
          <a:solidFill>
            <a:schemeClr val="bg1"/>
          </a:solidFill>
          <a:ln w="19050">
            <a:solidFill>
              <a:srgbClr val="FF0066"/>
            </a:solidFill>
            <a:miter lim="800000"/>
            <a:headEnd/>
            <a:tailEnd/>
          </a:ln>
          <a:effectLst/>
        </p:spPr>
        <p:txBody>
          <a:bodyPr lIns="92075" tIns="46038" rIns="92075" bIns="46038" anchor="ctr" anchorCtr="0"/>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indent="0" algn="ctr" eaLnBrk="1" fontAlgn="auto" hangingPunct="1">
              <a:spcBef>
                <a:spcPct val="25000"/>
              </a:spcBef>
              <a:spcAft>
                <a:spcPts val="0"/>
              </a:spcAft>
              <a:buClr>
                <a:srgbClr val="FF9933"/>
              </a:buClr>
              <a:buSzPct val="70000"/>
              <a:defRPr/>
            </a:pPr>
            <a:r>
              <a:rPr lang="zh-CN" altLang="en-US" b="1" kern="0" dirty="0">
                <a:latin typeface="宋体" panose="02010600030101010101" pitchFamily="2" charset="-122"/>
                <a:cs typeface="Times New Roman" panose="02020603050405020304" pitchFamily="18" charset="0"/>
              </a:rPr>
              <a:t>尚缺乏对持久性内存的虚拟化支持</a:t>
            </a:r>
            <a:endParaRPr lang="en-US" altLang="zh-CN" b="1" kern="0" dirty="0">
              <a:solidFill>
                <a:srgbClr val="FF0066"/>
              </a:solidFill>
              <a:latin typeface="宋体" panose="02010600030101010101" pitchFamily="2" charset="-122"/>
              <a:cs typeface="Times New Roman" panose="02020603050405020304" pitchFamily="18" charset="0"/>
            </a:endParaRPr>
          </a:p>
        </p:txBody>
      </p:sp>
      <p:sp>
        <p:nvSpPr>
          <p:cNvPr id="13" name="Rectangle 21"/>
          <p:cNvSpPr>
            <a:spLocks noChangeArrowheads="1"/>
          </p:cNvSpPr>
          <p:nvPr/>
        </p:nvSpPr>
        <p:spPr bwMode="auto">
          <a:xfrm>
            <a:off x="2585883" y="1922017"/>
            <a:ext cx="3254369" cy="1277768"/>
          </a:xfrm>
          <a:prstGeom prst="rect">
            <a:avLst/>
          </a:prstGeom>
          <a:solidFill>
            <a:schemeClr val="bg1"/>
          </a:solidFill>
          <a:ln w="19050">
            <a:solidFill>
              <a:srgbClr val="FF0066"/>
            </a:solidFill>
            <a:miter lim="800000"/>
            <a:headEnd/>
            <a:tailEnd/>
          </a:ln>
          <a:effectLst/>
        </p:spPr>
        <p:txBody>
          <a:bodyPr lIns="92075" tIns="46038" rIns="92075" bIns="46038" anchor="ctr" anchorCtr="0"/>
          <a:lstStyle>
            <a:lvl1pPr marL="342900" indent="-342900">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indent="0" algn="ctr">
              <a:spcBef>
                <a:spcPct val="25000"/>
              </a:spcBef>
              <a:buClr>
                <a:srgbClr val="FF9933"/>
              </a:buClr>
              <a:buSzPct val="70000"/>
              <a:defRPr/>
            </a:pPr>
            <a:r>
              <a:rPr lang="zh-CN" altLang="en-US" b="1" kern="0" dirty="0">
                <a:latin typeface="宋体" panose="02010600030101010101" pitchFamily="2" charset="-122"/>
                <a:cs typeface="Times New Roman" panose="02020603050405020304" pitchFamily="18" charset="0"/>
              </a:rPr>
              <a:t>持久性内存在面向高性能和低时延的云应用中存在着广阔的应用前景</a:t>
            </a:r>
            <a:endParaRPr lang="en-US" altLang="zh-CN" b="1" kern="0" dirty="0">
              <a:solidFill>
                <a:srgbClr val="FF0066"/>
              </a:solidFill>
              <a:latin typeface="宋体" panose="02010600030101010101" pitchFamily="2" charset="-122"/>
              <a:cs typeface="Times New Roman" panose="02020603050405020304" pitchFamily="18" charset="0"/>
            </a:endParaRPr>
          </a:p>
        </p:txBody>
      </p:sp>
      <p:sp>
        <p:nvSpPr>
          <p:cNvPr id="2" name="Right Arrow 1"/>
          <p:cNvSpPr/>
          <p:nvPr/>
        </p:nvSpPr>
        <p:spPr>
          <a:xfrm>
            <a:off x="6027120" y="2318585"/>
            <a:ext cx="491613" cy="484632"/>
          </a:xfrm>
          <a:prstGeom prst="rightArrow">
            <a:avLst/>
          </a:prstGeom>
          <a:solidFill>
            <a:schemeClr val="tx1"/>
          </a:solid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pic>
        <p:nvPicPr>
          <p:cNvPr id="3" name="Picture 2"/>
          <p:cNvPicPr>
            <a:picLocks noChangeAspect="1"/>
          </p:cNvPicPr>
          <p:nvPr/>
        </p:nvPicPr>
        <p:blipFill>
          <a:blip r:embed="rId4"/>
          <a:stretch>
            <a:fillRect/>
          </a:stretch>
        </p:blipFill>
        <p:spPr>
          <a:xfrm>
            <a:off x="5923880" y="3832227"/>
            <a:ext cx="2748171" cy="2145664"/>
          </a:xfrm>
          <a:prstGeom prst="rect">
            <a:avLst/>
          </a:prstGeom>
        </p:spPr>
      </p:pic>
      <p:pic>
        <p:nvPicPr>
          <p:cNvPr id="4" name="Pictur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532" y="1583519"/>
            <a:ext cx="1427421" cy="938926"/>
          </a:xfrm>
          <a:prstGeom prst="rect">
            <a:avLst/>
          </a:prstGeom>
        </p:spPr>
      </p:pic>
      <p:pic>
        <p:nvPicPr>
          <p:cNvPr id="5" name="Picture 4"/>
          <p:cNvPicPr>
            <a:picLocks noChangeAspect="1"/>
          </p:cNvPicPr>
          <p:nvPr/>
        </p:nvPicPr>
        <p:blipFill>
          <a:blip r:embed="rId6" cstate="print">
            <a:clrChange>
              <a:clrFrom>
                <a:srgbClr val="FBFBFA"/>
              </a:clrFrom>
              <a:clrTo>
                <a:srgbClr val="FBFBFA">
                  <a:alpha val="0"/>
                </a:srgbClr>
              </a:clrTo>
            </a:clrChange>
            <a:extLst>
              <a:ext uri="{28A0092B-C50C-407E-A947-70E740481C1C}">
                <a14:useLocalDpi xmlns:a14="http://schemas.microsoft.com/office/drawing/2010/main" val="0"/>
              </a:ext>
            </a:extLst>
          </a:blip>
          <a:stretch>
            <a:fillRect/>
          </a:stretch>
        </p:blipFill>
        <p:spPr>
          <a:xfrm rot="21279767">
            <a:off x="824111" y="2561773"/>
            <a:ext cx="1427421" cy="1070566"/>
          </a:xfrm>
          <a:prstGeom prst="rect">
            <a:avLst/>
          </a:prstGeom>
        </p:spPr>
      </p:pic>
      <p:sp>
        <p:nvSpPr>
          <p:cNvPr id="6" name="TextBox 5"/>
          <p:cNvSpPr txBox="1"/>
          <p:nvPr/>
        </p:nvSpPr>
        <p:spPr>
          <a:xfrm rot="19823409">
            <a:off x="855409" y="2281083"/>
            <a:ext cx="1467068" cy="400110"/>
          </a:xfrm>
          <a:prstGeom prst="rect">
            <a:avLst/>
          </a:prstGeom>
          <a:noFill/>
        </p:spPr>
        <p:txBody>
          <a:bodyPr wrap="none" rtlCol="0">
            <a:spAutoFit/>
          </a:bodyPr>
          <a:lstStyle/>
          <a:p>
            <a:r>
              <a:rPr lang="zh-CN" altLang="en-US" sz="2000" b="1" dirty="0">
                <a:effectLst>
                  <a:outerShdw blurRad="38100" dist="38100" dir="2700000" algn="tl">
                    <a:srgbClr val="000000">
                      <a:alpha val="43137"/>
                    </a:srgbClr>
                  </a:outerShdw>
                </a:effectLst>
              </a:rPr>
              <a:t>持久性内存</a:t>
            </a:r>
          </a:p>
        </p:txBody>
      </p:sp>
    </p:spTree>
    <p:custDataLst>
      <p:tags r:id="rId1"/>
    </p:custDataLst>
    <p:extLst>
      <p:ext uri="{BB962C8B-B14F-4D97-AF65-F5344CB8AC3E}">
        <p14:creationId xmlns:p14="http://schemas.microsoft.com/office/powerpoint/2010/main" val="497883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内容占位符 2"/>
          <p:cNvSpPr txBox="1">
            <a:spLocks/>
          </p:cNvSpPr>
          <p:nvPr/>
        </p:nvSpPr>
        <p:spPr>
          <a:xfrm>
            <a:off x="333979" y="1563798"/>
            <a:ext cx="3275795" cy="2104842"/>
          </a:xfrm>
          <a:prstGeom prst="rect">
            <a:avLst/>
          </a:prstGeom>
        </p:spPr>
        <p:txBody>
          <a:bodyPr vert="horz" lIns="68580" tIns="34290" rIns="68580" bIns="34290" rtlCol="0">
            <a:normAutofit/>
          </a:bodyPr>
          <a:lstStyle>
            <a:defPPr>
              <a:defRPr lang="zh-CN"/>
            </a:defPPr>
            <a:lvl1pPr marL="342900" indent="-342900">
              <a:spcBef>
                <a:spcPct val="20000"/>
              </a:spcBef>
              <a:buFont typeface="Arial" pitchFamily="34" charset="0"/>
              <a:buChar char="•"/>
              <a:defRPr sz="2800">
                <a:latin typeface="Arial"/>
                <a:cs typeface="Arial"/>
              </a:defRPr>
            </a:lvl1pPr>
            <a:lvl2pPr marL="742950" indent="-285750">
              <a:spcBef>
                <a:spcPct val="20000"/>
              </a:spcBef>
              <a:buFont typeface="Arial" pitchFamily="34" charset="0"/>
              <a:buChar char="–"/>
              <a:defRPr sz="2400">
                <a:latin typeface="Arial"/>
                <a:cs typeface="Arial"/>
              </a:defRPr>
            </a:lvl2pPr>
            <a:lvl3pPr marL="361950" lvl="2" indent="-361950">
              <a:spcBef>
                <a:spcPct val="20000"/>
              </a:spcBef>
              <a:buClr>
                <a:srgbClr val="FF0066"/>
              </a:buClr>
              <a:buFont typeface="Verdana" pitchFamily="34" charset="0"/>
              <a:buChar char="□"/>
              <a:defRPr sz="2800">
                <a:solidFill>
                  <a:prstClr val="black"/>
                </a:solidFill>
                <a:latin typeface="Eras Medium ITC" pitchFamily="34" charset="0"/>
                <a:ea typeface="Verdana" pitchFamily="34" charset="0"/>
                <a:cs typeface="Verdana" pitchFamily="34" charset="0"/>
              </a:defRPr>
            </a:lvl3pPr>
            <a:lvl4pPr marL="1600200" indent="-228600">
              <a:spcBef>
                <a:spcPct val="20000"/>
              </a:spcBef>
              <a:buFont typeface="Arial" pitchFamily="34" charset="0"/>
              <a:buChar char="–"/>
              <a:defRPr>
                <a:latin typeface="Arial"/>
                <a:cs typeface="Arial"/>
              </a:defRPr>
            </a:lvl4pPr>
            <a:lvl5pPr marL="2057400" indent="-228600">
              <a:spcBef>
                <a:spcPct val="20000"/>
              </a:spcBef>
              <a:buFont typeface="Arial" pitchFamily="34" charset="0"/>
              <a:buChar char="»"/>
              <a:defRPr>
                <a:latin typeface="Arial"/>
                <a:cs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2" indent="0">
              <a:buNone/>
            </a:pPr>
            <a:r>
              <a:rPr lang="zh-CN" altLang="en-US" sz="1650" b="1" dirty="0">
                <a:solidFill>
                  <a:schemeClr val="tx1"/>
                </a:solidFill>
                <a:latin typeface="Century Gothic" pitchFamily="34" charset="0"/>
              </a:rPr>
              <a:t>虚拟化环境操作显著的</a:t>
            </a:r>
            <a:r>
              <a:rPr lang="en-US" altLang="zh-CN" sz="1650" b="1" dirty="0">
                <a:solidFill>
                  <a:schemeClr val="tx1"/>
                </a:solidFill>
                <a:latin typeface="Century Gothic" pitchFamily="34" charset="0"/>
              </a:rPr>
              <a:t>Sync</a:t>
            </a:r>
            <a:r>
              <a:rPr lang="zh-CN" altLang="en-US" sz="1650" b="1" dirty="0">
                <a:solidFill>
                  <a:schemeClr val="tx1"/>
                </a:solidFill>
                <a:latin typeface="Century Gothic" pitchFamily="34" charset="0"/>
              </a:rPr>
              <a:t>的放大效应</a:t>
            </a:r>
            <a:endParaRPr lang="en-US" altLang="zh-CN" sz="1650" b="1" dirty="0">
              <a:solidFill>
                <a:schemeClr val="tx1"/>
              </a:solidFill>
              <a:latin typeface="Century Gothic" pitchFamily="34" charset="0"/>
            </a:endParaRPr>
          </a:p>
          <a:p>
            <a:pPr lvl="2"/>
            <a:r>
              <a:rPr lang="en-US" altLang="zh-CN" sz="1650" dirty="0">
                <a:solidFill>
                  <a:schemeClr val="tx1"/>
                </a:solidFill>
                <a:latin typeface="Century Gothic" pitchFamily="34" charset="0"/>
              </a:rPr>
              <a:t>1</a:t>
            </a:r>
            <a:r>
              <a:rPr lang="zh-CN" altLang="en-US" sz="1650" dirty="0">
                <a:solidFill>
                  <a:schemeClr val="tx1"/>
                </a:solidFill>
                <a:latin typeface="Century Gothic" pitchFamily="34" charset="0"/>
              </a:rPr>
              <a:t>次</a:t>
            </a:r>
            <a:r>
              <a:rPr lang="en-US" altLang="zh-CN" sz="1650" dirty="0">
                <a:solidFill>
                  <a:schemeClr val="tx1"/>
                </a:solidFill>
                <a:latin typeface="Century Gothic" pitchFamily="34" charset="0"/>
              </a:rPr>
              <a:t>Guest</a:t>
            </a:r>
            <a:r>
              <a:rPr lang="zh-CN" altLang="en-US" sz="1650" dirty="0">
                <a:solidFill>
                  <a:schemeClr val="tx1"/>
                </a:solidFill>
                <a:latin typeface="Century Gothic" pitchFamily="34" charset="0"/>
              </a:rPr>
              <a:t>的</a:t>
            </a:r>
            <a:r>
              <a:rPr lang="en-US" altLang="zh-CN" sz="1650" dirty="0">
                <a:solidFill>
                  <a:schemeClr val="tx1"/>
                </a:solidFill>
                <a:latin typeface="Century Gothic" pitchFamily="34" charset="0"/>
              </a:rPr>
              <a:t>Sync</a:t>
            </a:r>
            <a:r>
              <a:rPr lang="zh-CN" altLang="en-US" sz="1650" dirty="0">
                <a:solidFill>
                  <a:schemeClr val="tx1"/>
                </a:solidFill>
                <a:latin typeface="Century Gothic" pitchFamily="34" charset="0"/>
              </a:rPr>
              <a:t>操作造成</a:t>
            </a:r>
            <a:r>
              <a:rPr lang="en-US" altLang="zh-CN" sz="1650" dirty="0">
                <a:solidFill>
                  <a:schemeClr val="tx1"/>
                </a:solidFill>
                <a:latin typeface="Century Gothic" pitchFamily="34" charset="0"/>
              </a:rPr>
              <a:t>6</a:t>
            </a:r>
            <a:r>
              <a:rPr lang="zh-CN" altLang="en-US" sz="1650" dirty="0">
                <a:solidFill>
                  <a:schemeClr val="tx1"/>
                </a:solidFill>
                <a:latin typeface="Century Gothic" pitchFamily="34" charset="0"/>
              </a:rPr>
              <a:t>次</a:t>
            </a:r>
            <a:r>
              <a:rPr lang="en-US" altLang="zh-CN" sz="1650" dirty="0">
                <a:solidFill>
                  <a:schemeClr val="tx1"/>
                </a:solidFill>
                <a:latin typeface="Century Gothic" pitchFamily="34" charset="0"/>
              </a:rPr>
              <a:t>Host</a:t>
            </a:r>
            <a:r>
              <a:rPr lang="zh-CN" altLang="en-US" sz="1650" dirty="0">
                <a:solidFill>
                  <a:schemeClr val="tx1"/>
                </a:solidFill>
                <a:latin typeface="Century Gothic" pitchFamily="34" charset="0"/>
              </a:rPr>
              <a:t>的</a:t>
            </a:r>
            <a:r>
              <a:rPr lang="en-US" altLang="zh-CN" sz="1650" dirty="0">
                <a:solidFill>
                  <a:schemeClr val="tx1"/>
                </a:solidFill>
                <a:latin typeface="Century Gothic" pitchFamily="34" charset="0"/>
              </a:rPr>
              <a:t>Sync</a:t>
            </a:r>
            <a:r>
              <a:rPr lang="zh-CN" altLang="en-US" sz="1650" dirty="0">
                <a:solidFill>
                  <a:schemeClr val="tx1"/>
                </a:solidFill>
                <a:latin typeface="Century Gothic" pitchFamily="34" charset="0"/>
              </a:rPr>
              <a:t>操作</a:t>
            </a:r>
            <a:endParaRPr lang="en-US" altLang="zh-CN" sz="1650" dirty="0">
              <a:solidFill>
                <a:schemeClr val="tx1"/>
              </a:solidFill>
              <a:latin typeface="Century Gothic" pitchFamily="34" charset="0"/>
            </a:endParaRPr>
          </a:p>
          <a:p>
            <a:pPr lvl="2"/>
            <a:r>
              <a:rPr lang="zh-CN" altLang="en-US" sz="1650" dirty="0">
                <a:solidFill>
                  <a:schemeClr val="tx1"/>
                </a:solidFill>
                <a:latin typeface="Century Gothic" pitchFamily="34" charset="0"/>
              </a:rPr>
              <a:t>主要为了维护虚拟磁盘元数据一致性</a:t>
            </a:r>
            <a:endParaRPr lang="en-US" altLang="zh-CN" sz="1650" dirty="0">
              <a:solidFill>
                <a:schemeClr val="tx1"/>
              </a:solidFill>
              <a:latin typeface="Century Gothic" pitchFamily="34" charset="0"/>
            </a:endParaRPr>
          </a:p>
          <a:p>
            <a:pPr lvl="2"/>
            <a:r>
              <a:rPr lang="zh-CN" altLang="en-US" sz="1650" dirty="0">
                <a:solidFill>
                  <a:schemeClr val="tx1"/>
                </a:solidFill>
                <a:latin typeface="Century Gothic" pitchFamily="34" charset="0"/>
              </a:rPr>
              <a:t>极大地增加应用时延</a:t>
            </a:r>
          </a:p>
        </p:txBody>
      </p:sp>
      <p:grpSp>
        <p:nvGrpSpPr>
          <p:cNvPr id="6" name="组 5"/>
          <p:cNvGrpSpPr/>
          <p:nvPr/>
        </p:nvGrpSpPr>
        <p:grpSpPr>
          <a:xfrm>
            <a:off x="3609774" y="1246538"/>
            <a:ext cx="5118225" cy="2739362"/>
            <a:chOff x="6485281" y="760295"/>
            <a:chExt cx="6011300" cy="3652482"/>
          </a:xfrm>
        </p:grpSpPr>
        <p:graphicFrame>
          <p:nvGraphicFramePr>
            <p:cNvPr id="3" name="图表 2"/>
            <p:cNvGraphicFramePr/>
            <p:nvPr>
              <p:extLst/>
            </p:nvPr>
          </p:nvGraphicFramePr>
          <p:xfrm>
            <a:off x="6688613" y="760295"/>
            <a:ext cx="5807968" cy="3652482"/>
          </p:xfrm>
          <a:graphic>
            <a:graphicData uri="http://schemas.openxmlformats.org/drawingml/2006/chart">
              <c:chart xmlns:c="http://schemas.openxmlformats.org/drawingml/2006/chart" xmlns:r="http://schemas.openxmlformats.org/officeDocument/2006/relationships" r:id="rId3"/>
            </a:graphicData>
          </a:graphic>
        </p:graphicFrame>
        <p:sp>
          <p:nvSpPr>
            <p:cNvPr id="2" name="文本框 1"/>
            <p:cNvSpPr txBox="1"/>
            <p:nvPr/>
          </p:nvSpPr>
          <p:spPr>
            <a:xfrm>
              <a:off x="6485281" y="1181588"/>
              <a:ext cx="406666" cy="2554176"/>
            </a:xfrm>
            <a:prstGeom prst="rect">
              <a:avLst/>
            </a:prstGeom>
            <a:noFill/>
          </p:spPr>
          <p:txBody>
            <a:bodyPr vert="vert270" wrap="square" rtlCol="0">
              <a:spAutoFit/>
            </a:bodyPr>
            <a:lstStyle/>
            <a:p>
              <a:r>
                <a:rPr kumimoji="1" lang="en-US" altLang="zh-CN" sz="1050" dirty="0"/>
                <a:t>The</a:t>
              </a:r>
              <a:r>
                <a:rPr kumimoji="1" lang="zh-CN" altLang="en-US" sz="1050" dirty="0"/>
                <a:t> </a:t>
              </a:r>
              <a:r>
                <a:rPr kumimoji="1" lang="en-US" altLang="zh-CN" sz="1050" dirty="0"/>
                <a:t>number</a:t>
              </a:r>
              <a:r>
                <a:rPr kumimoji="1" lang="zh-CN" altLang="en-US" sz="1050" dirty="0"/>
                <a:t> </a:t>
              </a:r>
              <a:r>
                <a:rPr kumimoji="1" lang="en-US" altLang="zh-CN" sz="1050" dirty="0"/>
                <a:t>of</a:t>
              </a:r>
              <a:r>
                <a:rPr kumimoji="1" lang="zh-CN" altLang="en-US" sz="1050" dirty="0"/>
                <a:t> </a:t>
              </a:r>
              <a:r>
                <a:rPr kumimoji="1" lang="en-US" altLang="zh-CN" sz="1050" dirty="0"/>
                <a:t>sync</a:t>
              </a:r>
              <a:r>
                <a:rPr kumimoji="1" lang="zh-CN" altLang="en-US" sz="1050" dirty="0"/>
                <a:t> </a:t>
              </a:r>
              <a:r>
                <a:rPr kumimoji="1" lang="en-US" altLang="zh-CN" sz="1050" dirty="0"/>
                <a:t>operations</a:t>
              </a:r>
              <a:endParaRPr kumimoji="1" lang="zh-CN" altLang="en-US" sz="1050" dirty="0"/>
            </a:p>
          </p:txBody>
        </p:sp>
      </p:grpSp>
      <p:sp>
        <p:nvSpPr>
          <p:cNvPr id="12" name="标题 4"/>
          <p:cNvSpPr txBox="1">
            <a:spLocks/>
          </p:cNvSpPr>
          <p:nvPr/>
        </p:nvSpPr>
        <p:spPr>
          <a:xfrm>
            <a:off x="5859222" y="4145231"/>
            <a:ext cx="3169492" cy="441974"/>
          </a:xfrm>
          <a:prstGeom prst="rect">
            <a:avLst/>
          </a:prstGeom>
          <a:effectLst/>
        </p:spPr>
        <p:txBody>
          <a:bodyPr vert="horz" lIns="68580" tIns="34290" rIns="68580" bIns="34290" rtlCol="0" anchor="ctr">
            <a:noAutofit/>
          </a:bodyPr>
          <a:lstStyle>
            <a:lvl1pPr marL="177800" indent="-177800">
              <a:lnSpc>
                <a:spcPct val="110000"/>
              </a:lnSpc>
              <a:spcBef>
                <a:spcPct val="0"/>
              </a:spcBef>
              <a:buNone/>
              <a:defRPr sz="4400">
                <a:solidFill>
                  <a:srgbClr val="FF0066"/>
                </a:solidFill>
                <a:effectLst>
                  <a:glow rad="254000">
                    <a:schemeClr val="bg1"/>
                  </a:glow>
                  <a:outerShdw blurRad="38100" dist="38100" dir="2700000" algn="tl">
                    <a:srgbClr val="000000">
                      <a:alpha val="43137"/>
                    </a:srgbClr>
                  </a:outerShdw>
                </a:effectLst>
                <a:latin typeface="Century Gothic" pitchFamily="34" charset="0"/>
              </a:defRPr>
            </a:lvl1pPr>
          </a:lstStyle>
          <a:p>
            <a:pPr marL="264319" indent="-264319"/>
            <a:r>
              <a:rPr lang="zh-CN" altLang="en-US" sz="1800" b="1" dirty="0">
                <a:solidFill>
                  <a:schemeClr val="tx1"/>
                </a:solidFill>
                <a:effectLst/>
              </a:rPr>
              <a:t>导致</a:t>
            </a:r>
            <a:r>
              <a:rPr lang="en-US" altLang="zh-CN" sz="1800" b="1" dirty="0">
                <a:solidFill>
                  <a:schemeClr val="tx1"/>
                </a:solidFill>
                <a:effectLst/>
              </a:rPr>
              <a:t>Varmail</a:t>
            </a:r>
            <a:r>
              <a:rPr lang="en-US" altLang="zh-CN" sz="1800" b="1" dirty="0">
                <a:effectLst/>
              </a:rPr>
              <a:t>50% </a:t>
            </a:r>
            <a:r>
              <a:rPr lang="zh-CN" altLang="en-US" sz="1600" b="1" dirty="0">
                <a:solidFill>
                  <a:schemeClr val="tx1"/>
                </a:solidFill>
                <a:effectLst/>
              </a:rPr>
              <a:t>的性能下降</a:t>
            </a:r>
            <a:endParaRPr lang="en-US" altLang="zh-CN" sz="1800" b="1" dirty="0">
              <a:effectLst/>
            </a:endParaRPr>
          </a:p>
        </p:txBody>
      </p:sp>
      <p:pic>
        <p:nvPicPr>
          <p:cNvPr id="7" name="Picture 6"/>
          <p:cNvPicPr>
            <a:picLocks noChangeAspect="1"/>
          </p:cNvPicPr>
          <p:nvPr/>
        </p:nvPicPr>
        <p:blipFill>
          <a:blip r:embed="rId4"/>
          <a:stretch>
            <a:fillRect/>
          </a:stretch>
        </p:blipFill>
        <p:spPr>
          <a:xfrm>
            <a:off x="128128" y="4057294"/>
            <a:ext cx="5659002" cy="2670366"/>
          </a:xfrm>
          <a:prstGeom prst="rect">
            <a:avLst/>
          </a:prstGeom>
        </p:spPr>
      </p:pic>
      <p:sp>
        <p:nvSpPr>
          <p:cNvPr id="99" name="内容占位符 2"/>
          <p:cNvSpPr txBox="1">
            <a:spLocks/>
          </p:cNvSpPr>
          <p:nvPr/>
        </p:nvSpPr>
        <p:spPr>
          <a:xfrm>
            <a:off x="5869674" y="4634898"/>
            <a:ext cx="3275795" cy="1604739"/>
          </a:xfrm>
          <a:prstGeom prst="rect">
            <a:avLst/>
          </a:prstGeom>
        </p:spPr>
        <p:txBody>
          <a:bodyPr vert="horz" lIns="68580" tIns="34290" rIns="68580" bIns="34290" rtlCol="0">
            <a:normAutofit/>
          </a:bodyPr>
          <a:lstStyle>
            <a:defPPr>
              <a:defRPr lang="zh-CN"/>
            </a:defPPr>
            <a:lvl1pPr marL="342900" indent="-342900">
              <a:spcBef>
                <a:spcPct val="20000"/>
              </a:spcBef>
              <a:buFont typeface="Arial" pitchFamily="34" charset="0"/>
              <a:buChar char="•"/>
              <a:defRPr sz="2800">
                <a:latin typeface="Arial"/>
                <a:cs typeface="Arial"/>
              </a:defRPr>
            </a:lvl1pPr>
            <a:lvl2pPr marL="742950" indent="-285750">
              <a:spcBef>
                <a:spcPct val="20000"/>
              </a:spcBef>
              <a:buFont typeface="Arial" pitchFamily="34" charset="0"/>
              <a:buChar char="–"/>
              <a:defRPr sz="2400">
                <a:latin typeface="Arial"/>
                <a:cs typeface="Arial"/>
              </a:defRPr>
            </a:lvl2pPr>
            <a:lvl3pPr marL="361950" lvl="2" indent="-361950">
              <a:spcBef>
                <a:spcPct val="20000"/>
              </a:spcBef>
              <a:buClr>
                <a:srgbClr val="FF0066"/>
              </a:buClr>
              <a:buFont typeface="Verdana" pitchFamily="34" charset="0"/>
              <a:buChar char="□"/>
              <a:defRPr sz="2800">
                <a:solidFill>
                  <a:prstClr val="black"/>
                </a:solidFill>
                <a:latin typeface="Eras Medium ITC" pitchFamily="34" charset="0"/>
                <a:ea typeface="Verdana" pitchFamily="34" charset="0"/>
                <a:cs typeface="Verdana" pitchFamily="34" charset="0"/>
              </a:defRPr>
            </a:lvl3pPr>
            <a:lvl4pPr marL="1600200" indent="-228600">
              <a:spcBef>
                <a:spcPct val="20000"/>
              </a:spcBef>
              <a:buFont typeface="Arial" pitchFamily="34" charset="0"/>
              <a:buChar char="–"/>
              <a:defRPr>
                <a:latin typeface="Arial"/>
                <a:cs typeface="Arial"/>
              </a:defRPr>
            </a:lvl4pPr>
            <a:lvl5pPr marL="2057400" indent="-228600">
              <a:spcBef>
                <a:spcPct val="20000"/>
              </a:spcBef>
              <a:buFont typeface="Arial" pitchFamily="34" charset="0"/>
              <a:buChar char="»"/>
              <a:defRPr>
                <a:latin typeface="Arial"/>
                <a:cs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2" indent="0">
              <a:buNone/>
            </a:pPr>
            <a:r>
              <a:rPr lang="zh-CN" altLang="en-US" sz="1950" dirty="0">
                <a:solidFill>
                  <a:schemeClr val="tx1"/>
                </a:solidFill>
                <a:effectLst>
                  <a:outerShdw blurRad="38100" dist="38100" dir="2700000" algn="tl">
                    <a:srgbClr val="000000">
                      <a:alpha val="43137"/>
                    </a:srgbClr>
                  </a:outerShdw>
                </a:effectLst>
                <a:latin typeface="Century Gothic" pitchFamily="34" charset="0"/>
              </a:rPr>
              <a:t>实验环境</a:t>
            </a:r>
            <a:r>
              <a:rPr lang="en-US" altLang="zh-CN" sz="1950" dirty="0">
                <a:solidFill>
                  <a:schemeClr val="tx1"/>
                </a:solidFill>
                <a:effectLst>
                  <a:outerShdw blurRad="38100" dist="38100" dir="2700000" algn="tl">
                    <a:srgbClr val="000000">
                      <a:alpha val="43137"/>
                    </a:srgbClr>
                  </a:outerShdw>
                </a:effectLst>
                <a:latin typeface="Century Gothic" pitchFamily="34" charset="0"/>
              </a:rPr>
              <a:t>:</a:t>
            </a:r>
            <a:endParaRPr lang="en-US" altLang="zh-CN" sz="1950" dirty="0">
              <a:solidFill>
                <a:schemeClr val="tx1"/>
              </a:solidFill>
              <a:latin typeface="Century Gothic" pitchFamily="34" charset="0"/>
            </a:endParaRPr>
          </a:p>
          <a:p>
            <a:pPr marL="110729" lvl="2" indent="0">
              <a:buNone/>
            </a:pPr>
            <a:r>
              <a:rPr lang="zh-CN" altLang="en-US" sz="1650" dirty="0">
                <a:solidFill>
                  <a:schemeClr val="tx1"/>
                </a:solidFill>
                <a:latin typeface="Century Gothic" pitchFamily="34" charset="0"/>
              </a:rPr>
              <a:t>平台</a:t>
            </a:r>
            <a:r>
              <a:rPr lang="en-US" altLang="zh-CN" sz="1650" dirty="0">
                <a:solidFill>
                  <a:schemeClr val="tx1"/>
                </a:solidFill>
                <a:latin typeface="Century Gothic" pitchFamily="34" charset="0"/>
              </a:rPr>
              <a:t>:</a:t>
            </a:r>
            <a:r>
              <a:rPr lang="zh-CN" altLang="en-US" sz="1650" dirty="0">
                <a:solidFill>
                  <a:schemeClr val="tx1"/>
                </a:solidFill>
                <a:latin typeface="Century Gothic" pitchFamily="34" charset="0"/>
              </a:rPr>
              <a:t> </a:t>
            </a:r>
            <a:r>
              <a:rPr lang="en-US" altLang="zh-CN" sz="1650" dirty="0">
                <a:solidFill>
                  <a:schemeClr val="tx1"/>
                </a:solidFill>
                <a:latin typeface="Century Gothic" pitchFamily="34" charset="0"/>
              </a:rPr>
              <a:t>QEMU/KVM</a:t>
            </a:r>
          </a:p>
          <a:p>
            <a:pPr marL="110729" lvl="2" indent="0">
              <a:buNone/>
            </a:pPr>
            <a:r>
              <a:rPr lang="zh-CN" altLang="en-US" sz="1650" dirty="0">
                <a:solidFill>
                  <a:schemeClr val="tx1"/>
                </a:solidFill>
                <a:latin typeface="Century Gothic" pitchFamily="34" charset="0"/>
              </a:rPr>
              <a:t>虚拟磁盘的格式</a:t>
            </a:r>
            <a:r>
              <a:rPr lang="en-US" altLang="zh-CN" sz="1650" dirty="0">
                <a:solidFill>
                  <a:schemeClr val="tx1"/>
                </a:solidFill>
                <a:latin typeface="Century Gothic" pitchFamily="34" charset="0"/>
              </a:rPr>
              <a:t>:</a:t>
            </a:r>
            <a:r>
              <a:rPr lang="zh-CN" altLang="en-US" sz="1650" dirty="0">
                <a:solidFill>
                  <a:schemeClr val="tx1"/>
                </a:solidFill>
                <a:latin typeface="Century Gothic" pitchFamily="34" charset="0"/>
              </a:rPr>
              <a:t> </a:t>
            </a:r>
            <a:r>
              <a:rPr lang="en-US" altLang="zh-CN" sz="1650" dirty="0">
                <a:solidFill>
                  <a:schemeClr val="tx1"/>
                </a:solidFill>
                <a:latin typeface="Century Gothic" pitchFamily="34" charset="0"/>
              </a:rPr>
              <a:t>qcow2</a:t>
            </a:r>
            <a:r>
              <a:rPr lang="zh-CN" altLang="en-US" sz="1650" dirty="0">
                <a:solidFill>
                  <a:schemeClr val="tx1"/>
                </a:solidFill>
                <a:latin typeface="Century Gothic" pitchFamily="34" charset="0"/>
              </a:rPr>
              <a:t> </a:t>
            </a:r>
            <a:r>
              <a:rPr lang="en-US" altLang="zh-CN" sz="1650" dirty="0">
                <a:solidFill>
                  <a:schemeClr val="tx1"/>
                </a:solidFill>
                <a:latin typeface="Century Gothic" pitchFamily="34" charset="0"/>
              </a:rPr>
              <a:t>&amp;</a:t>
            </a:r>
            <a:r>
              <a:rPr lang="zh-CN" altLang="en-US" sz="1650" dirty="0">
                <a:solidFill>
                  <a:schemeClr val="tx1"/>
                </a:solidFill>
                <a:latin typeface="Century Gothic" pitchFamily="34" charset="0"/>
              </a:rPr>
              <a:t> </a:t>
            </a:r>
            <a:r>
              <a:rPr lang="en-US" altLang="zh-CN" sz="1650" dirty="0">
                <a:solidFill>
                  <a:schemeClr val="tx1"/>
                </a:solidFill>
                <a:latin typeface="Century Gothic" pitchFamily="34" charset="0"/>
              </a:rPr>
              <a:t>VMDK</a:t>
            </a:r>
            <a:endParaRPr lang="zh-CN" altLang="en-US" sz="1650" dirty="0">
              <a:solidFill>
                <a:schemeClr val="tx1"/>
              </a:solidFill>
              <a:latin typeface="Century Gothic" pitchFamily="34" charset="0"/>
            </a:endParaRPr>
          </a:p>
          <a:p>
            <a:pPr marL="110729" lvl="2" indent="0">
              <a:buNone/>
            </a:pPr>
            <a:r>
              <a:rPr lang="zh-CN" altLang="en-US" sz="1650" dirty="0">
                <a:solidFill>
                  <a:schemeClr val="tx1"/>
                </a:solidFill>
                <a:latin typeface="Century Gothic" pitchFamily="34" charset="0"/>
              </a:rPr>
              <a:t>工作集</a:t>
            </a:r>
            <a:r>
              <a:rPr lang="en-US" altLang="zh-CN" sz="1650" dirty="0">
                <a:solidFill>
                  <a:schemeClr val="tx1"/>
                </a:solidFill>
                <a:latin typeface="Century Gothic" pitchFamily="34" charset="0"/>
              </a:rPr>
              <a:t>:</a:t>
            </a:r>
            <a:r>
              <a:rPr lang="zh-CN" altLang="en-US" sz="1650" dirty="0">
                <a:solidFill>
                  <a:schemeClr val="tx1"/>
                </a:solidFill>
                <a:latin typeface="Century Gothic" pitchFamily="34" charset="0"/>
              </a:rPr>
              <a:t> </a:t>
            </a:r>
            <a:r>
              <a:rPr lang="en-US" altLang="zh-CN" sz="1650" dirty="0">
                <a:solidFill>
                  <a:schemeClr val="tx1"/>
                </a:solidFill>
                <a:latin typeface="Century Gothic" pitchFamily="34" charset="0"/>
              </a:rPr>
              <a:t>overwrite</a:t>
            </a:r>
            <a:r>
              <a:rPr lang="zh-CN" altLang="en-US" sz="1650" dirty="0">
                <a:solidFill>
                  <a:schemeClr val="tx1"/>
                </a:solidFill>
                <a:latin typeface="Century Gothic" pitchFamily="34" charset="0"/>
              </a:rPr>
              <a:t> </a:t>
            </a:r>
            <a:r>
              <a:rPr lang="en-US" altLang="zh-CN" sz="1650" dirty="0">
                <a:solidFill>
                  <a:schemeClr val="tx1"/>
                </a:solidFill>
                <a:latin typeface="Century Gothic" pitchFamily="34" charset="0"/>
              </a:rPr>
              <a:t>&amp;</a:t>
            </a:r>
            <a:r>
              <a:rPr lang="zh-CN" altLang="en-US" sz="1650" dirty="0">
                <a:solidFill>
                  <a:schemeClr val="tx1"/>
                </a:solidFill>
                <a:latin typeface="Century Gothic" pitchFamily="34" charset="0"/>
              </a:rPr>
              <a:t> </a:t>
            </a:r>
            <a:r>
              <a:rPr lang="en-US" altLang="zh-CN" sz="1650" dirty="0">
                <a:solidFill>
                  <a:schemeClr val="tx1"/>
                </a:solidFill>
                <a:latin typeface="Century Gothic" pitchFamily="34" charset="0"/>
              </a:rPr>
              <a:t>append</a:t>
            </a:r>
            <a:endParaRPr lang="zh-CN" altLang="en-US" sz="1650" dirty="0">
              <a:solidFill>
                <a:schemeClr val="tx1"/>
              </a:solidFill>
              <a:latin typeface="Century Gothic" pitchFamily="34" charset="0"/>
            </a:endParaRPr>
          </a:p>
        </p:txBody>
      </p:sp>
      <p:sp>
        <p:nvSpPr>
          <p:cNvPr id="16" name="标题 1"/>
          <p:cNvSpPr txBox="1">
            <a:spLocks/>
          </p:cNvSpPr>
          <p:nvPr/>
        </p:nvSpPr>
        <p:spPr>
          <a:xfrm>
            <a:off x="287391" y="63795"/>
            <a:ext cx="8856000" cy="14176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rPr>
              <a:t>虚拟磁盘中的同步放大效应</a:t>
            </a:r>
            <a:endParaRPr kumimoji="1"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78343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25" y="1433874"/>
            <a:ext cx="8649965" cy="2412608"/>
          </a:xfrm>
        </p:spPr>
        <p:txBody>
          <a:bodyPr>
            <a:normAutofit/>
          </a:bodyPr>
          <a:lstStyle/>
          <a:p>
            <a:pPr marL="0" indent="0">
              <a:buNone/>
            </a:pPr>
            <a:r>
              <a:rPr kumimoji="1" lang="zh-CN" altLang="en-US" dirty="0">
                <a:latin typeface="Verdana" pitchFamily="34" charset="0"/>
                <a:ea typeface="Verdana" pitchFamily="34" charset="0"/>
                <a:cs typeface="Verdana" pitchFamily="34" charset="0"/>
              </a:rPr>
              <a:t>优化：拉通语义鸿沟减少</a:t>
            </a:r>
            <a:r>
              <a:rPr kumimoji="1" lang="en-US" altLang="zh-CN" dirty="0">
                <a:latin typeface="Verdana" pitchFamily="34" charset="0"/>
                <a:ea typeface="Verdana" pitchFamily="34" charset="0"/>
                <a:cs typeface="Verdana" pitchFamily="34" charset="0"/>
              </a:rPr>
              <a:t>Sync</a:t>
            </a:r>
            <a:r>
              <a:rPr kumimoji="1" lang="zh-CN" altLang="en-US" dirty="0">
                <a:latin typeface="Verdana" pitchFamily="34" charset="0"/>
                <a:ea typeface="Verdana" pitchFamily="34" charset="0"/>
                <a:cs typeface="Verdana" pitchFamily="34" charset="0"/>
              </a:rPr>
              <a:t>的操作次数</a:t>
            </a:r>
            <a:endParaRPr kumimoji="1" lang="en-US" altLang="zh-CN" dirty="0">
              <a:latin typeface="Verdana" pitchFamily="34" charset="0"/>
              <a:ea typeface="Verdana" pitchFamily="34" charset="0"/>
              <a:cs typeface="Verdana" pitchFamily="34" charset="0"/>
            </a:endParaRPr>
          </a:p>
          <a:p>
            <a:pPr marL="457200" lvl="1" indent="0">
              <a:buNone/>
            </a:pPr>
            <a:r>
              <a:rPr kumimoji="1" lang="zh-CN" altLang="en-US" dirty="0">
                <a:latin typeface="Verdana" pitchFamily="34" charset="0"/>
                <a:ea typeface="Verdana" pitchFamily="34" charset="0"/>
                <a:cs typeface="Verdana" pitchFamily="34" charset="0"/>
              </a:rPr>
              <a:t>以虚拟磁盘为粒度做日志</a:t>
            </a:r>
            <a:endParaRPr kumimoji="1" lang="en-US" altLang="zh-CN" dirty="0">
              <a:latin typeface="Verdana" pitchFamily="34" charset="0"/>
              <a:ea typeface="Verdana" pitchFamily="34" charset="0"/>
              <a:cs typeface="Verdana" pitchFamily="34" charset="0"/>
            </a:endParaRPr>
          </a:p>
          <a:p>
            <a:pPr marL="457200" lvl="1" indent="0">
              <a:buNone/>
            </a:pPr>
            <a:r>
              <a:rPr kumimoji="1" lang="zh-CN" altLang="en-US" dirty="0">
                <a:latin typeface="Verdana" pitchFamily="34" charset="0"/>
                <a:ea typeface="Verdana" pitchFamily="34" charset="0"/>
                <a:cs typeface="Verdana" pitchFamily="34" charset="0"/>
              </a:rPr>
              <a:t>双模式日志</a:t>
            </a:r>
            <a:endParaRPr kumimoji="1" lang="en-US" dirty="0">
              <a:latin typeface="Verdana" pitchFamily="34" charset="0"/>
              <a:ea typeface="Verdana" pitchFamily="34" charset="0"/>
              <a:cs typeface="Verdana" pitchFamily="34" charset="0"/>
            </a:endParaRPr>
          </a:p>
          <a:p>
            <a:pPr marL="0" indent="0">
              <a:buNone/>
            </a:pPr>
            <a:r>
              <a:rPr kumimoji="1" lang="zh-CN" altLang="en-US" dirty="0">
                <a:latin typeface="Verdana" pitchFamily="34" charset="0"/>
                <a:ea typeface="Verdana" pitchFamily="34" charset="0"/>
                <a:cs typeface="Verdana" pitchFamily="34" charset="0"/>
              </a:rPr>
              <a:t>减少</a:t>
            </a:r>
            <a:r>
              <a:rPr kumimoji="1" lang="en-US" altLang="zh-CN" dirty="0">
                <a:latin typeface="Verdana" pitchFamily="34" charset="0"/>
                <a:ea typeface="Verdana" pitchFamily="34" charset="0"/>
                <a:cs typeface="Verdana" pitchFamily="34" charset="0"/>
              </a:rPr>
              <a:t>sync</a:t>
            </a:r>
            <a:r>
              <a:rPr kumimoji="1" lang="zh-CN" altLang="en-US" dirty="0">
                <a:latin typeface="Verdana" pitchFamily="34" charset="0"/>
                <a:ea typeface="Verdana" pitchFamily="34" charset="0"/>
                <a:cs typeface="Verdana" pitchFamily="34" charset="0"/>
              </a:rPr>
              <a:t>操作的开销</a:t>
            </a:r>
            <a:endParaRPr kumimoji="1" lang="en-US" altLang="zh-CN" dirty="0">
              <a:latin typeface="Verdana" pitchFamily="34" charset="0"/>
              <a:ea typeface="Verdana" pitchFamily="34" charset="0"/>
              <a:cs typeface="Verdana" pitchFamily="34" charset="0"/>
            </a:endParaRPr>
          </a:p>
          <a:p>
            <a:pPr marL="457200" lvl="1" indent="0">
              <a:buNone/>
            </a:pPr>
            <a:r>
              <a:rPr kumimoji="1" lang="zh-CN" altLang="en-US" dirty="0">
                <a:latin typeface="Verdana" pitchFamily="34" charset="0"/>
                <a:ea typeface="Verdana" pitchFamily="34" charset="0"/>
                <a:cs typeface="Verdana" pitchFamily="34" charset="0"/>
              </a:rPr>
              <a:t>适应性的预分配</a:t>
            </a:r>
            <a:endParaRPr kumimoji="1" lang="en-US" dirty="0">
              <a:latin typeface="Verdana" pitchFamily="34" charset="0"/>
              <a:ea typeface="Verdana" pitchFamily="34" charset="0"/>
              <a:cs typeface="Verdana" pitchFamily="34" charset="0"/>
            </a:endParaRPr>
          </a:p>
          <a:p>
            <a:pPr marL="0" indent="0">
              <a:buNone/>
            </a:pPr>
            <a:r>
              <a:rPr kumimoji="1" lang="zh-CN" altLang="en-US" dirty="0">
                <a:latin typeface="Verdana" pitchFamily="34" charset="0"/>
                <a:ea typeface="Verdana" pitchFamily="34" charset="0"/>
                <a:cs typeface="Verdana" pitchFamily="34" charset="0"/>
              </a:rPr>
              <a:t>效果：将一次</a:t>
            </a:r>
            <a:r>
              <a:rPr kumimoji="1" lang="en-US" altLang="zh-CN" dirty="0">
                <a:latin typeface="Verdana" pitchFamily="34" charset="0"/>
                <a:ea typeface="Verdana" pitchFamily="34" charset="0"/>
                <a:cs typeface="Verdana" pitchFamily="34" charset="0"/>
              </a:rPr>
              <a:t>Guest Sync</a:t>
            </a:r>
            <a:r>
              <a:rPr kumimoji="1" lang="zh-CN" altLang="en-US" dirty="0">
                <a:latin typeface="Verdana" pitchFamily="34" charset="0"/>
                <a:ea typeface="Verdana" pitchFamily="34" charset="0"/>
                <a:cs typeface="Verdana" pitchFamily="34" charset="0"/>
              </a:rPr>
              <a:t>操作由</a:t>
            </a:r>
            <a:r>
              <a:rPr kumimoji="1" lang="en-US" altLang="zh-CN" dirty="0">
                <a:latin typeface="Verdana" pitchFamily="34" charset="0"/>
                <a:ea typeface="Verdana" pitchFamily="34" charset="0"/>
                <a:cs typeface="Verdana" pitchFamily="34" charset="0"/>
              </a:rPr>
              <a:t>6</a:t>
            </a:r>
            <a:r>
              <a:rPr kumimoji="1" lang="zh-CN" altLang="en-US" dirty="0">
                <a:latin typeface="Verdana" pitchFamily="34" charset="0"/>
                <a:ea typeface="Verdana" pitchFamily="34" charset="0"/>
                <a:cs typeface="Verdana" pitchFamily="34" charset="0"/>
              </a:rPr>
              <a:t>次降为接近</a:t>
            </a:r>
            <a:r>
              <a:rPr kumimoji="1" lang="en-US" altLang="zh-CN" dirty="0">
                <a:latin typeface="Verdana" pitchFamily="34" charset="0"/>
                <a:ea typeface="Verdana" pitchFamily="34" charset="0"/>
                <a:cs typeface="Verdana" pitchFamily="34" charset="0"/>
              </a:rPr>
              <a:t>1</a:t>
            </a:r>
            <a:r>
              <a:rPr kumimoji="1" lang="zh-CN" altLang="en-US" dirty="0">
                <a:latin typeface="Verdana" pitchFamily="34" charset="0"/>
                <a:ea typeface="Verdana" pitchFamily="34" charset="0"/>
                <a:cs typeface="Verdana" pitchFamily="34" charset="0"/>
              </a:rPr>
              <a:t>次</a:t>
            </a:r>
            <a:endParaRPr kumimoji="1" lang="en-US" dirty="0">
              <a:latin typeface="Verdana" pitchFamily="34" charset="0"/>
              <a:ea typeface="Verdana" pitchFamily="34" charset="0"/>
              <a:cs typeface="Verdana" pitchFamily="34" charset="0"/>
            </a:endParaRPr>
          </a:p>
          <a:p>
            <a:pPr lvl="1"/>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771263" y="3718892"/>
            <a:ext cx="3622936" cy="3083291"/>
          </a:xfrm>
          <a:prstGeom prst="rect">
            <a:avLst/>
          </a:prstGeom>
        </p:spPr>
      </p:pic>
      <p:pic>
        <p:nvPicPr>
          <p:cNvPr id="7" name="Picture 6"/>
          <p:cNvPicPr>
            <a:picLocks noChangeAspect="1"/>
          </p:cNvPicPr>
          <p:nvPr/>
        </p:nvPicPr>
        <p:blipFill>
          <a:blip r:embed="rId4"/>
          <a:stretch>
            <a:fillRect/>
          </a:stretch>
        </p:blipFill>
        <p:spPr>
          <a:xfrm>
            <a:off x="4818407" y="3718892"/>
            <a:ext cx="3896857" cy="3083290"/>
          </a:xfrm>
          <a:prstGeom prst="rect">
            <a:avLst/>
          </a:prstGeom>
        </p:spPr>
      </p:pic>
      <p:cxnSp>
        <p:nvCxnSpPr>
          <p:cNvPr id="8" name="直线连接符 9"/>
          <p:cNvCxnSpPr/>
          <p:nvPr/>
        </p:nvCxnSpPr>
        <p:spPr>
          <a:xfrm flipH="1">
            <a:off x="2354845" y="4355970"/>
            <a:ext cx="1008112"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直线连接符 23"/>
          <p:cNvCxnSpPr/>
          <p:nvPr/>
        </p:nvCxnSpPr>
        <p:spPr>
          <a:xfrm flipH="1" flipV="1">
            <a:off x="2582731" y="4350477"/>
            <a:ext cx="58122" cy="110677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TextBox 12"/>
          <p:cNvSpPr txBox="1"/>
          <p:nvPr/>
        </p:nvSpPr>
        <p:spPr>
          <a:xfrm>
            <a:off x="2296549" y="4860954"/>
            <a:ext cx="1008113" cy="402161"/>
          </a:xfrm>
          <a:prstGeom prst="rect">
            <a:avLst/>
          </a:prstGeom>
          <a:solidFill>
            <a:schemeClr val="bg1"/>
          </a:solidFill>
          <a:effectLst/>
        </p:spPr>
        <p:txBody>
          <a:bodyPr vert="horz" lIns="91440" tIns="45720" rIns="91440" bIns="45720" rtlCol="0" anchor="ctr">
            <a:noAutofit/>
          </a:bodyPr>
          <a:lstStyle>
            <a:defPPr>
              <a:defRPr lang="zh-CN"/>
            </a:defPPr>
            <a:lvl1pPr marL="177800" indent="-177800" algn="ctr">
              <a:lnSpc>
                <a:spcPct val="110000"/>
              </a:lnSpc>
              <a:spcBef>
                <a:spcPct val="0"/>
              </a:spcBef>
              <a:buNone/>
              <a:defRPr sz="2000" b="1">
                <a:effectLst>
                  <a:glow rad="254000">
                    <a:schemeClr val="bg1"/>
                  </a:glow>
                  <a:outerShdw blurRad="38100" dist="38100" dir="2700000" algn="tl">
                    <a:srgbClr val="000000">
                      <a:alpha val="43137"/>
                    </a:srgbClr>
                  </a:outerShdw>
                </a:effectLst>
                <a:latin typeface="Century Gothic" pitchFamily="34" charset="0"/>
              </a:defRPr>
            </a:lvl1pPr>
          </a:lstStyle>
          <a:p>
            <a:r>
              <a:rPr lang="en-US" altLang="zh-CN" sz="2400" b="0" dirty="0">
                <a:solidFill>
                  <a:srgbClr val="FF0066"/>
                </a:solidFill>
              </a:rPr>
              <a:t>120%</a:t>
            </a:r>
            <a:endParaRPr lang="zh-CN" altLang="en-US" sz="2400" b="0" dirty="0">
              <a:solidFill>
                <a:srgbClr val="FF0066"/>
              </a:solidFill>
            </a:endParaRPr>
          </a:p>
        </p:txBody>
      </p:sp>
      <p:cxnSp>
        <p:nvCxnSpPr>
          <p:cNvPr id="17" name="直线连接符 9"/>
          <p:cNvCxnSpPr/>
          <p:nvPr/>
        </p:nvCxnSpPr>
        <p:spPr>
          <a:xfrm flipH="1">
            <a:off x="7740875" y="4508227"/>
            <a:ext cx="100811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线连接符 14"/>
          <p:cNvCxnSpPr/>
          <p:nvPr/>
        </p:nvCxnSpPr>
        <p:spPr>
          <a:xfrm flipV="1">
            <a:off x="7875386" y="4564047"/>
            <a:ext cx="5859" cy="91839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12"/>
          <p:cNvSpPr txBox="1"/>
          <p:nvPr/>
        </p:nvSpPr>
        <p:spPr>
          <a:xfrm>
            <a:off x="7184242" y="4718741"/>
            <a:ext cx="936104" cy="402161"/>
          </a:xfrm>
          <a:prstGeom prst="rect">
            <a:avLst/>
          </a:prstGeom>
          <a:solidFill>
            <a:schemeClr val="bg1"/>
          </a:solidFill>
          <a:effectLst/>
        </p:spPr>
        <p:txBody>
          <a:bodyPr vert="horz" lIns="91440" tIns="45720" rIns="91440" bIns="45720" rtlCol="0" anchor="ctr">
            <a:noAutofit/>
          </a:bodyPr>
          <a:lstStyle>
            <a:defPPr>
              <a:defRPr lang="zh-CN"/>
            </a:defPPr>
            <a:lvl1pPr marL="177800" indent="-177800" algn="ctr">
              <a:lnSpc>
                <a:spcPct val="110000"/>
              </a:lnSpc>
              <a:spcBef>
                <a:spcPct val="0"/>
              </a:spcBef>
              <a:buNone/>
              <a:defRPr sz="2000" b="1">
                <a:effectLst>
                  <a:glow rad="254000">
                    <a:schemeClr val="bg1"/>
                  </a:glow>
                  <a:outerShdw blurRad="38100" dist="38100" dir="2700000" algn="tl">
                    <a:srgbClr val="000000">
                      <a:alpha val="43137"/>
                    </a:srgbClr>
                  </a:outerShdw>
                </a:effectLst>
                <a:latin typeface="Century Gothic" pitchFamily="34" charset="0"/>
              </a:defRPr>
            </a:lvl1pPr>
          </a:lstStyle>
          <a:p>
            <a:r>
              <a:rPr lang="en-US" altLang="zh-CN" sz="2400" b="0">
                <a:solidFill>
                  <a:srgbClr val="FF0066"/>
                </a:solidFill>
              </a:rPr>
              <a:t>110%</a:t>
            </a:r>
            <a:endParaRPr lang="zh-CN" altLang="en-US" sz="2400" b="0" dirty="0">
              <a:solidFill>
                <a:srgbClr val="FF0066"/>
              </a:solidFill>
            </a:endParaRPr>
          </a:p>
        </p:txBody>
      </p:sp>
      <p:sp>
        <p:nvSpPr>
          <p:cNvPr id="13" name="标题 1"/>
          <p:cNvSpPr txBox="1">
            <a:spLocks/>
          </p:cNvSpPr>
          <p:nvPr/>
        </p:nvSpPr>
        <p:spPr>
          <a:xfrm>
            <a:off x="297711" y="85060"/>
            <a:ext cx="8733836" cy="14176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rPr>
              <a:t>拉通语义鸿沟减少虚拟机</a:t>
            </a:r>
            <a:r>
              <a:rPr lang="en-US" altLang="zh-CN" sz="3600" dirty="0">
                <a:effectLst>
                  <a:outerShdw blurRad="38100" dist="38100" dir="2700000" algn="tl">
                    <a:srgbClr val="000000">
                      <a:alpha val="43137"/>
                    </a:srgbClr>
                  </a:outerShdw>
                </a:effectLst>
                <a:latin typeface="Microsoft YaHei" charset="-122"/>
                <a:ea typeface="Microsoft YaHei" charset="-122"/>
                <a:cs typeface="Microsoft YaHei" charset="-122"/>
              </a:rPr>
              <a:t>Sync </a:t>
            </a:r>
            <a:r>
              <a:rPr lang="en-US" altLang="zh-CN" sz="3200" dirty="0">
                <a:effectLst>
                  <a:outerShdw blurRad="38100" dist="38100" dir="2700000" algn="tl">
                    <a:srgbClr val="000000">
                      <a:alpha val="43137"/>
                    </a:srgbClr>
                  </a:outerShdw>
                </a:effectLst>
                <a:latin typeface="Microsoft YaHei" charset="-122"/>
                <a:ea typeface="Microsoft YaHei" charset="-122"/>
                <a:cs typeface="Microsoft YaHei" charset="-122"/>
              </a:rPr>
              <a:t>(FAST16)</a:t>
            </a:r>
            <a:endParaRPr kumimoji="1" lang="zh-CN" altLang="en-US" sz="3200" dirty="0">
              <a:effectLst>
                <a:outerShdw blurRad="38100" dist="38100" dir="2700000" algn="tl">
                  <a:srgbClr val="000000">
                    <a:alpha val="43137"/>
                  </a:srgbClr>
                </a:outerShdw>
              </a:effectLst>
              <a:latin typeface="Microsoft YaHei" charset="-122"/>
              <a:ea typeface="Microsoft YaHei" charset="-122"/>
              <a:cs typeface="Microsoft YaHei" charset="-122"/>
            </a:endParaRPr>
          </a:p>
        </p:txBody>
      </p:sp>
      <p:pic>
        <p:nvPicPr>
          <p:cNvPr id="2" name="Picture 1"/>
          <p:cNvPicPr>
            <a:picLocks noChangeAspect="1"/>
          </p:cNvPicPr>
          <p:nvPr/>
        </p:nvPicPr>
        <p:blipFill>
          <a:blip r:embed="rId5"/>
          <a:stretch>
            <a:fillRect/>
          </a:stretch>
        </p:blipFill>
        <p:spPr>
          <a:xfrm>
            <a:off x="3628242" y="4101359"/>
            <a:ext cx="3556000" cy="362505"/>
          </a:xfrm>
          <a:prstGeom prst="rect">
            <a:avLst/>
          </a:prstGeom>
        </p:spPr>
      </p:pic>
    </p:spTree>
    <p:extLst>
      <p:ext uri="{BB962C8B-B14F-4D97-AF65-F5344CB8AC3E}">
        <p14:creationId xmlns:p14="http://schemas.microsoft.com/office/powerpoint/2010/main" val="3052010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Microsoft YaHei" panose="020B0503020204020204" pitchFamily="34" charset="-122"/>
                <a:ea typeface="Microsoft YaHei" panose="020B0503020204020204" pitchFamily="34" charset="-122"/>
              </a:rPr>
              <a:t>高质量数据划分</a:t>
            </a:r>
            <a:endParaRPr lang="zh-CN" altLang="en-US" sz="2800" dirty="0">
              <a:solidFill>
                <a:srgbClr val="FF0066"/>
              </a:solidFill>
              <a:latin typeface="Microsoft YaHei" panose="020B0503020204020204" pitchFamily="34" charset="-122"/>
              <a:ea typeface="Microsoft YaHei" panose="020B0503020204020204" pitchFamily="34" charset="-122"/>
            </a:endParaRPr>
          </a:p>
        </p:txBody>
      </p:sp>
      <p:sp>
        <p:nvSpPr>
          <p:cNvPr id="24"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7" name="文本框 1"/>
          <p:cNvSpPr txBox="1"/>
          <p:nvPr/>
        </p:nvSpPr>
        <p:spPr>
          <a:xfrm>
            <a:off x="641858" y="2163024"/>
            <a:ext cx="4629857" cy="646331"/>
          </a:xfrm>
          <a:prstGeom prst="rect">
            <a:avLst/>
          </a:prstGeom>
          <a:noFill/>
        </p:spPr>
        <p:txBody>
          <a:bodyPr wrap="square" rtlCol="0">
            <a:spAutoFit/>
          </a:bodyPr>
          <a:lstStyle/>
          <a:p>
            <a:pPr marL="342900" indent="-342900">
              <a:buSzPct val="80000"/>
              <a:buFont typeface="LucidaGrande" charset="0"/>
              <a:buChar char="▶︎"/>
            </a:pPr>
            <a:r>
              <a:rPr lang="zh-CN" altLang="en-US" dirty="0">
                <a:latin typeface="微软雅黑" panose="020B0503020204020204" pitchFamily="34" charset="-122"/>
                <a:ea typeface="微软雅黑" panose="020B0503020204020204" pitchFamily="34" charset="-122"/>
                <a:cs typeface="SimHei" charset="-122"/>
              </a:rPr>
              <a:t>自然图等数据具有</a:t>
            </a:r>
            <a:r>
              <a:rPr lang="zh-CN" altLang="en-US" dirty="0">
                <a:solidFill>
                  <a:srgbClr val="FF0066"/>
                </a:solidFill>
                <a:latin typeface="微软雅黑" panose="020B0503020204020204" pitchFamily="34" charset="-122"/>
                <a:ea typeface="微软雅黑" panose="020B0503020204020204" pitchFamily="34" charset="-122"/>
                <a:cs typeface="SimHei" charset="-122"/>
              </a:rPr>
              <a:t>幂律特征</a:t>
            </a:r>
            <a:r>
              <a:rPr lang="zh-CN" altLang="en-US" dirty="0">
                <a:latin typeface="微软雅黑" panose="020B0503020204020204" pitchFamily="34" charset="-122"/>
                <a:ea typeface="微软雅黑" panose="020B0503020204020204" pitchFamily="34" charset="-122"/>
                <a:cs typeface="SimHei" charset="-122"/>
              </a:rPr>
              <a:t>，难以均衡划分</a:t>
            </a:r>
            <a:endParaRPr lang="en-US" altLang="zh-CN" dirty="0">
              <a:latin typeface="微软雅黑" panose="020B0503020204020204" pitchFamily="34" charset="-122"/>
              <a:ea typeface="微软雅黑" panose="020B0503020204020204" pitchFamily="34" charset="-122"/>
              <a:cs typeface="SimHei" charset="-122"/>
            </a:endParaRPr>
          </a:p>
        </p:txBody>
      </p:sp>
      <p:sp>
        <p:nvSpPr>
          <p:cNvPr id="18" name="文本框 3"/>
          <p:cNvSpPr txBox="1"/>
          <p:nvPr/>
        </p:nvSpPr>
        <p:spPr>
          <a:xfrm>
            <a:off x="641858" y="4702517"/>
            <a:ext cx="4057363" cy="1089529"/>
          </a:xfrm>
          <a:prstGeom prst="rect">
            <a:avLst/>
          </a:prstGeom>
          <a:noFill/>
        </p:spPr>
        <p:txBody>
          <a:bodyPr wrap="square" rtlCol="0">
            <a:spAutoFit/>
          </a:bodyPr>
          <a:lstStyle/>
          <a:p>
            <a:pPr marL="342900" lvl="1" indent="-342900" fontAlgn="ctr">
              <a:lnSpc>
                <a:spcPct val="120000"/>
              </a:lnSpc>
              <a:buSzPct val="80000"/>
              <a:buFont typeface="LucidaGrande" charset="0"/>
              <a:buChar char="▶︎"/>
            </a:pPr>
            <a:r>
              <a:rPr lang="zh-CN" altLang="en-US" dirty="0">
                <a:latin typeface="微软雅黑" panose="020B0503020204020204" pitchFamily="34" charset="-122"/>
                <a:ea typeface="微软雅黑" panose="020B0503020204020204" pitchFamily="34" charset="-122"/>
              </a:rPr>
              <a:t>在典型图算法上</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减少</a:t>
            </a:r>
            <a:r>
              <a:rPr lang="en-US" altLang="zh-CN" b="1" dirty="0">
                <a:solidFill>
                  <a:srgbClr val="FF0066"/>
                </a:solidFill>
                <a:latin typeface="微软雅黑" panose="020B0503020204020204" pitchFamily="34" charset="-122"/>
                <a:ea typeface="微软雅黑" panose="020B0503020204020204" pitchFamily="34" charset="-122"/>
              </a:rPr>
              <a:t>85%</a:t>
            </a:r>
            <a:r>
              <a:rPr lang="zh-CN" altLang="en-US" dirty="0">
                <a:latin typeface="微软雅黑" panose="020B0503020204020204" pitchFamily="34" charset="-122"/>
                <a:ea typeface="微软雅黑" panose="020B0503020204020204" pitchFamily="34" charset="-122"/>
              </a:rPr>
              <a:t>的内存占用，并获得高达</a:t>
            </a:r>
            <a:r>
              <a:rPr lang="en-US" altLang="zh-CN" b="1" dirty="0">
                <a:solidFill>
                  <a:srgbClr val="FF0066"/>
                </a:solidFill>
                <a:latin typeface="微软雅黑" panose="020B0503020204020204" pitchFamily="34" charset="-122"/>
                <a:ea typeface="微软雅黑" panose="020B0503020204020204" pitchFamily="34" charset="-122"/>
              </a:rPr>
              <a:t>5-10</a:t>
            </a:r>
            <a:r>
              <a:rPr lang="zh-CN" altLang="en-US" b="1" dirty="0">
                <a:solidFill>
                  <a:srgbClr val="FF0066"/>
                </a:solidFill>
                <a:latin typeface="微软雅黑" panose="020B0503020204020204" pitchFamily="34" charset="-122"/>
                <a:ea typeface="微软雅黑" panose="020B0503020204020204" pitchFamily="34" charset="-122"/>
              </a:rPr>
              <a:t>倍</a:t>
            </a:r>
            <a:r>
              <a:rPr lang="zh-CN" altLang="en-US" dirty="0">
                <a:latin typeface="微软雅黑" panose="020B0503020204020204" pitchFamily="34" charset="-122"/>
                <a:ea typeface="微软雅黑" panose="020B0503020204020204" pitchFamily="34" charset="-122"/>
              </a:rPr>
              <a:t>的性能提升</a:t>
            </a:r>
            <a:endParaRPr lang="en-US" altLang="zh-CN" dirty="0">
              <a:latin typeface="微软雅黑" panose="020B0503020204020204" pitchFamily="34" charset="-122"/>
              <a:ea typeface="微软雅黑" panose="020B0503020204020204" pitchFamily="34" charset="-122"/>
            </a:endParaRPr>
          </a:p>
          <a:p>
            <a:pPr marL="342900" lvl="1" indent="-342900" fontAlgn="ctr">
              <a:lnSpc>
                <a:spcPct val="120000"/>
              </a:lnSpc>
              <a:buSzPct val="80000"/>
              <a:buFont typeface="LucidaGrande" charset="0"/>
              <a:buChar char="▶︎"/>
            </a:pPr>
            <a:r>
              <a:rPr lang="zh-CN" altLang="en-US" b="1" dirty="0">
                <a:solidFill>
                  <a:srgbClr val="FF0066"/>
                </a:solidFill>
                <a:latin typeface="微软雅黑" panose="020B0503020204020204" pitchFamily="34" charset="-122"/>
                <a:ea typeface="微软雅黑" panose="020B0503020204020204" pitchFamily="34" charset="-122"/>
              </a:rPr>
              <a:t>微信</a:t>
            </a:r>
            <a:r>
              <a:rPr lang="zh-CN" altLang="en-US" dirty="0">
                <a:latin typeface="微软雅黑" panose="020B0503020204020204" pitchFamily="34" charset="-122"/>
                <a:ea typeface="微软雅黑" panose="020B0503020204020204" pitchFamily="34" charset="-122"/>
              </a:rPr>
              <a:t>已采用支持</a:t>
            </a:r>
            <a:r>
              <a:rPr lang="zh-CN" altLang="en-US" b="1" dirty="0">
                <a:solidFill>
                  <a:srgbClr val="FF0066"/>
                </a:solidFill>
                <a:latin typeface="微软雅黑" panose="020B0503020204020204" pitchFamily="34" charset="-122"/>
                <a:ea typeface="微软雅黑" panose="020B0503020204020204" pitchFamily="34" charset="-122"/>
              </a:rPr>
              <a:t>亿级用户</a:t>
            </a:r>
            <a:r>
              <a:rPr lang="zh-CN" altLang="en-US" dirty="0">
                <a:latin typeface="微软雅黑" panose="020B0503020204020204" pitchFamily="34" charset="-122"/>
                <a:ea typeface="微软雅黑" panose="020B0503020204020204" pitchFamily="34" charset="-122"/>
              </a:rPr>
              <a:t>异常检测</a:t>
            </a:r>
          </a:p>
        </p:txBody>
      </p:sp>
      <p:sp>
        <p:nvSpPr>
          <p:cNvPr id="19" name="文本框 1"/>
          <p:cNvSpPr txBox="1"/>
          <p:nvPr/>
        </p:nvSpPr>
        <p:spPr>
          <a:xfrm>
            <a:off x="641856" y="3404847"/>
            <a:ext cx="4324147" cy="646331"/>
          </a:xfrm>
          <a:prstGeom prst="rect">
            <a:avLst/>
          </a:prstGeom>
          <a:noFill/>
        </p:spPr>
        <p:txBody>
          <a:bodyPr wrap="square" rtlCol="0">
            <a:spAutoFit/>
          </a:bodyPr>
          <a:lstStyle/>
          <a:p>
            <a:pPr marL="342900" indent="-342900">
              <a:buSzPct val="80000"/>
              <a:buFont typeface="LucidaGrande" charset="0"/>
              <a:buChar char="▶︎"/>
            </a:pPr>
            <a:r>
              <a:rPr lang="zh-CN" altLang="en-US" dirty="0">
                <a:latin typeface="微软雅黑" panose="020B0503020204020204" pitchFamily="34" charset="-122"/>
                <a:ea typeface="微软雅黑" panose="020B0503020204020204" pitchFamily="34" charset="-122"/>
                <a:cs typeface="SimHei" charset="-122"/>
              </a:rPr>
              <a:t>面向数据特征采用</a:t>
            </a:r>
            <a:r>
              <a:rPr lang="zh-CN" altLang="en-US" b="1" dirty="0">
                <a:solidFill>
                  <a:srgbClr val="FF0066"/>
                </a:solidFill>
                <a:latin typeface="微软雅黑" panose="020B0503020204020204" pitchFamily="34" charset="-122"/>
                <a:ea typeface="微软雅黑" panose="020B0503020204020204" pitchFamily="34" charset="-122"/>
                <a:cs typeface="SimHei" charset="-122"/>
              </a:rPr>
              <a:t>差异化策略</a:t>
            </a:r>
            <a:r>
              <a:rPr lang="zh-CN" altLang="en-US" dirty="0">
                <a:latin typeface="微软雅黑" panose="020B0503020204020204" pitchFamily="34" charset="-122"/>
                <a:ea typeface="微软雅黑" panose="020B0503020204020204" pitchFamily="34" charset="-122"/>
                <a:cs typeface="SimHei" charset="-122"/>
              </a:rPr>
              <a:t>的划分与计算方法</a:t>
            </a:r>
            <a:endParaRPr lang="zh-CN" altLang="en-US" b="1" dirty="0">
              <a:solidFill>
                <a:srgbClr val="FF0066"/>
              </a:solidFill>
              <a:latin typeface="微软雅黑" panose="020B0503020204020204" pitchFamily="34" charset="-122"/>
              <a:ea typeface="微软雅黑" panose="020B0503020204020204" pitchFamily="34" charset="-122"/>
              <a:cs typeface="SimHei" charset="-122"/>
            </a:endParaRPr>
          </a:p>
        </p:txBody>
      </p:sp>
      <p:sp>
        <p:nvSpPr>
          <p:cNvPr id="20" name="Rounded Rectangle 35"/>
          <p:cNvSpPr/>
          <p:nvPr/>
        </p:nvSpPr>
        <p:spPr>
          <a:xfrm>
            <a:off x="435549" y="1747701"/>
            <a:ext cx="1296000" cy="396000"/>
          </a:xfrm>
          <a:prstGeom prst="roundRect">
            <a:avLst>
              <a:gd name="adj" fmla="val 9631"/>
            </a:avLst>
          </a:prstGeom>
          <a:solidFill>
            <a:schemeClr val="accent5">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rtlCol="0" anchor="ctr" anchorCtr="0"/>
          <a:lstStyle/>
          <a:p>
            <a:pPr algn="ctr">
              <a:lnSpc>
                <a:spcPct val="150000"/>
              </a:lnSpc>
            </a:pPr>
            <a:r>
              <a:rPr lang="zh-CN" altLang="en-US" sz="2200" dirty="0">
                <a:solidFill>
                  <a:schemeClr val="tx1"/>
                </a:solidFill>
                <a:latin typeface="+mj-lt"/>
                <a:ea typeface="黑体" panose="02010609060101010101" pitchFamily="49" charset="-122"/>
              </a:rPr>
              <a:t>关键问题</a:t>
            </a:r>
            <a:endParaRPr lang="en-US" altLang="zh-CN" sz="2200" dirty="0">
              <a:solidFill>
                <a:schemeClr val="tx1"/>
              </a:solidFill>
              <a:latin typeface="+mj-lt"/>
              <a:ea typeface="黑体" panose="02010609060101010101" pitchFamily="49" charset="-122"/>
            </a:endParaRPr>
          </a:p>
        </p:txBody>
      </p:sp>
      <p:sp>
        <p:nvSpPr>
          <p:cNvPr id="21" name="Rounded Rectangle 35"/>
          <p:cNvSpPr/>
          <p:nvPr/>
        </p:nvSpPr>
        <p:spPr>
          <a:xfrm>
            <a:off x="435549" y="2982704"/>
            <a:ext cx="1296000" cy="396000"/>
          </a:xfrm>
          <a:prstGeom prst="roundRect">
            <a:avLst>
              <a:gd name="adj" fmla="val 9631"/>
            </a:avLst>
          </a:prstGeom>
          <a:solidFill>
            <a:schemeClr val="accent5">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rtlCol="0" anchor="ctr" anchorCtr="0"/>
          <a:lstStyle/>
          <a:p>
            <a:pPr algn="ctr">
              <a:lnSpc>
                <a:spcPct val="150000"/>
              </a:lnSpc>
            </a:pPr>
            <a:r>
              <a:rPr lang="zh-CN" altLang="en-US" sz="2200" dirty="0">
                <a:solidFill>
                  <a:schemeClr val="tx1"/>
                </a:solidFill>
                <a:latin typeface="+mj-lt"/>
                <a:ea typeface="黑体" panose="02010609060101010101" pitchFamily="49" charset="-122"/>
              </a:rPr>
              <a:t>研究思路</a:t>
            </a:r>
            <a:endParaRPr lang="en-US" altLang="zh-CN" sz="2200" dirty="0">
              <a:solidFill>
                <a:schemeClr val="tx1"/>
              </a:solidFill>
              <a:latin typeface="+mj-lt"/>
              <a:ea typeface="黑体" panose="02010609060101010101" pitchFamily="49" charset="-122"/>
            </a:endParaRPr>
          </a:p>
        </p:txBody>
      </p:sp>
      <p:sp>
        <p:nvSpPr>
          <p:cNvPr id="22" name="Rounded Rectangle 35"/>
          <p:cNvSpPr/>
          <p:nvPr/>
        </p:nvSpPr>
        <p:spPr>
          <a:xfrm>
            <a:off x="435549" y="4290967"/>
            <a:ext cx="1296000" cy="396000"/>
          </a:xfrm>
          <a:prstGeom prst="roundRect">
            <a:avLst>
              <a:gd name="adj" fmla="val 9631"/>
            </a:avLst>
          </a:prstGeom>
          <a:solidFill>
            <a:schemeClr val="accent5">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rtlCol="0" anchor="ctr" anchorCtr="0"/>
          <a:lstStyle/>
          <a:p>
            <a:pPr algn="ctr">
              <a:lnSpc>
                <a:spcPct val="150000"/>
              </a:lnSpc>
            </a:pPr>
            <a:r>
              <a:rPr lang="zh-CN" altLang="en-US" sz="2200" dirty="0">
                <a:solidFill>
                  <a:schemeClr val="tx1"/>
                </a:solidFill>
                <a:latin typeface="+mj-lt"/>
                <a:ea typeface="黑体" panose="02010609060101010101" pitchFamily="49" charset="-122"/>
              </a:rPr>
              <a:t>研究成果</a:t>
            </a:r>
            <a:endParaRPr lang="en-US" altLang="zh-CN" sz="2200" dirty="0">
              <a:solidFill>
                <a:schemeClr val="tx1"/>
              </a:solidFill>
              <a:latin typeface="+mj-lt"/>
              <a:ea typeface="黑体" panose="02010609060101010101" pitchFamily="49" charset="-122"/>
            </a:endParaRPr>
          </a:p>
        </p:txBody>
      </p:sp>
      <p:sp>
        <p:nvSpPr>
          <p:cNvPr id="25" name="文本框 74"/>
          <p:cNvSpPr txBox="1"/>
          <p:nvPr/>
        </p:nvSpPr>
        <p:spPr>
          <a:xfrm>
            <a:off x="-104172" y="5977988"/>
            <a:ext cx="5280001" cy="954107"/>
          </a:xfrm>
          <a:prstGeom prst="rect">
            <a:avLst/>
          </a:prstGeom>
          <a:noFill/>
        </p:spPr>
        <p:txBody>
          <a:bodyPr wrap="square" rtlCol="0">
            <a:spAutoFit/>
          </a:bodyPr>
          <a:lstStyle/>
          <a:p>
            <a:pPr marL="285750" indent="-285750" fontAlgn="ctr">
              <a:buFont typeface="Arial" panose="020B0604020202020204" pitchFamily="34" charset="0"/>
              <a:buChar char="•"/>
            </a:pP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[EuroSys’15]</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PowerLyra</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Differentiated Graph Computation and Partitioning on Skewed Graphs</a:t>
            </a:r>
          </a:p>
          <a:p>
            <a:pPr marL="285750" indent="-285750" fontAlgn="ctr">
              <a:buFont typeface="Arial" panose="020B0604020202020204" pitchFamily="34" charset="0"/>
              <a:buChar char="•"/>
            </a:pPr>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[OSDI’16] </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Fast and Concurrent RDF Query using RDMA-based Graph Exploration</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文本框 1"/>
          <p:cNvSpPr txBox="1"/>
          <p:nvPr/>
        </p:nvSpPr>
        <p:spPr>
          <a:xfrm>
            <a:off x="435549" y="927760"/>
            <a:ext cx="8699064" cy="830997"/>
          </a:xfrm>
          <a:prstGeom prst="rect">
            <a:avLst/>
          </a:prstGeom>
          <a:noFill/>
        </p:spPr>
        <p:txBody>
          <a:bodyPr wrap="square" rtlCol="0">
            <a:spAutoFit/>
          </a:bodyPr>
          <a:lstStyle/>
          <a:p>
            <a:pPr algn="ctr" eaLnBrk="1" fontAlgn="auto" hangingPunct="1"/>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主要贡献</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：基于数据特征的差异化数据划分与计算</a:t>
            </a:r>
            <a:b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[EuroSys 2015 </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最佳论文，</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OSDI 2016</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SOSP 2017</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等</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14"/>
          <p:cNvSpPr/>
          <p:nvPr/>
        </p:nvSpPr>
        <p:spPr>
          <a:xfrm>
            <a:off x="7844473" y="3565869"/>
            <a:ext cx="1080000" cy="221599"/>
          </a:xfrm>
          <a:prstGeom prst="rect">
            <a:avLst/>
          </a:prstGeom>
          <a:solidFill>
            <a:schemeClr val="bg1"/>
          </a:solidFill>
        </p:spPr>
        <p:txBody>
          <a:bodyPr wrap="square" lIns="0" tIns="0" rIns="0" bIns="0">
            <a:spAutoFit/>
          </a:bodyPr>
          <a:lstStyle/>
          <a:p>
            <a:pPr lvl="0" algn="ctr">
              <a:lnSpc>
                <a:spcPct val="90000"/>
              </a:lnSpc>
            </a:pPr>
            <a:r>
              <a:rPr lang="en-US" altLang="zh-CN" sz="1600" dirty="0">
                <a:solidFill>
                  <a:srgbClr val="FF0066"/>
                </a:solidFill>
                <a:latin typeface="微软雅黑" panose="020B0503020204020204" pitchFamily="34" charset="-122"/>
                <a:ea typeface="微软雅黑" panose="020B0503020204020204" pitchFamily="34" charset="-122"/>
              </a:rPr>
              <a:t>1740</a:t>
            </a: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8369" t="3897" r="8990" b="13481"/>
          <a:stretch/>
        </p:blipFill>
        <p:spPr>
          <a:xfrm>
            <a:off x="8017440" y="2825967"/>
            <a:ext cx="720000" cy="719819"/>
          </a:xfrm>
          <a:prstGeom prst="ellipse">
            <a:avLst/>
          </a:prstGeom>
        </p:spPr>
      </p:pic>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l="25261" t="1" r="6615" b="32520"/>
          <a:stretch/>
        </p:blipFill>
        <p:spPr>
          <a:xfrm>
            <a:off x="5804276" y="2825965"/>
            <a:ext cx="720000" cy="713190"/>
          </a:xfrm>
          <a:prstGeom prst="ellipse">
            <a:avLst/>
          </a:prstGeom>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11136" r="18807" b="30370"/>
          <a:stretch/>
        </p:blipFill>
        <p:spPr>
          <a:xfrm>
            <a:off x="6733139" y="2825967"/>
            <a:ext cx="720000" cy="715617"/>
          </a:xfrm>
          <a:prstGeom prst="ellipse">
            <a:avLst/>
          </a:prstGeom>
        </p:spPr>
      </p:pic>
      <p:sp>
        <p:nvSpPr>
          <p:cNvPr id="31" name="Rectangle 30"/>
          <p:cNvSpPr/>
          <p:nvPr/>
        </p:nvSpPr>
        <p:spPr>
          <a:xfrm>
            <a:off x="8558613" y="3577026"/>
            <a:ext cx="576000" cy="199285"/>
          </a:xfrm>
          <a:prstGeom prst="rect">
            <a:avLst/>
          </a:prstGeom>
          <a:noFill/>
        </p:spPr>
        <p:txBody>
          <a:bodyPr wrap="square" lIns="0" tIns="0" rIns="0" bIns="0">
            <a:spAutoFit/>
          </a:bodyPr>
          <a:lstStyle/>
          <a:p>
            <a:pPr lvl="0" algn="ctr">
              <a:lnSpc>
                <a:spcPct val="90000"/>
              </a:lnSpc>
            </a:pPr>
            <a:r>
              <a:rPr lang="en-US" altLang="zh-CN" sz="1400" dirty="0">
                <a:solidFill>
                  <a:prstClr val="black"/>
                </a:solidFill>
                <a:effectLst>
                  <a:outerShdw blurRad="38100" dist="38100" dir="2700000" algn="tl">
                    <a:srgbClr val="000000">
                      <a:alpha val="43137"/>
                    </a:srgbClr>
                  </a:outerShdw>
                </a:effectLst>
                <a:latin typeface="Courier New" pitchFamily="49" charset="0"/>
                <a:cs typeface="Courier New" pitchFamily="49" charset="0"/>
              </a:rPr>
              <a:t>...</a:t>
            </a:r>
          </a:p>
        </p:txBody>
      </p:sp>
      <p:sp>
        <p:nvSpPr>
          <p:cNvPr id="32" name="Rectangle 31"/>
          <p:cNvSpPr/>
          <p:nvPr/>
        </p:nvSpPr>
        <p:spPr>
          <a:xfrm>
            <a:off x="7471045" y="3577026"/>
            <a:ext cx="576000" cy="199285"/>
          </a:xfrm>
          <a:prstGeom prst="rect">
            <a:avLst/>
          </a:prstGeom>
          <a:noFill/>
        </p:spPr>
        <p:txBody>
          <a:bodyPr wrap="square" lIns="0" tIns="0" rIns="0" bIns="0">
            <a:spAutoFit/>
          </a:bodyPr>
          <a:lstStyle/>
          <a:p>
            <a:pPr lvl="0" algn="ctr">
              <a:lnSpc>
                <a:spcPct val="90000"/>
              </a:lnSpc>
            </a:pPr>
            <a:r>
              <a:rPr lang="en-US" altLang="zh-CN" sz="1400" dirty="0">
                <a:solidFill>
                  <a:prstClr val="black"/>
                </a:solidFill>
                <a:effectLst>
                  <a:outerShdw blurRad="38100" dist="38100" dir="2700000" algn="tl">
                    <a:srgbClr val="000000">
                      <a:alpha val="43137"/>
                    </a:srgbClr>
                  </a:outerShdw>
                </a:effectLst>
                <a:latin typeface="Courier New" pitchFamily="49" charset="0"/>
                <a:cs typeface="Courier New" pitchFamily="49" charset="0"/>
              </a:rPr>
              <a:t>.....</a:t>
            </a:r>
          </a:p>
        </p:txBody>
      </p:sp>
      <p:sp>
        <p:nvSpPr>
          <p:cNvPr id="33" name="Rectangle 32"/>
          <p:cNvSpPr/>
          <p:nvPr/>
        </p:nvSpPr>
        <p:spPr>
          <a:xfrm>
            <a:off x="5626184" y="3565869"/>
            <a:ext cx="1150234" cy="221599"/>
          </a:xfrm>
          <a:prstGeom prst="rect">
            <a:avLst/>
          </a:prstGeom>
          <a:noFill/>
        </p:spPr>
        <p:txBody>
          <a:bodyPr wrap="square" lIns="0" tIns="0" rIns="0" bIns="0">
            <a:spAutoFit/>
          </a:bodyPr>
          <a:lstStyle/>
          <a:p>
            <a:pPr lvl="0" algn="ctr">
              <a:lnSpc>
                <a:spcPct val="90000"/>
              </a:lnSpc>
            </a:pPr>
            <a:r>
              <a:rPr lang="en-US" altLang="zh-CN" sz="1600" dirty="0">
                <a:solidFill>
                  <a:srgbClr val="FF0066"/>
                </a:solidFill>
                <a:latin typeface="微软雅黑" panose="020B0503020204020204" pitchFamily="34" charset="-122"/>
                <a:ea typeface="微软雅黑" panose="020B0503020204020204" pitchFamily="34" charset="-122"/>
              </a:rPr>
              <a:t>1.17</a:t>
            </a:r>
            <a:r>
              <a:rPr lang="zh-CN" altLang="en-US" sz="1600" dirty="0">
                <a:solidFill>
                  <a:srgbClr val="FF0066"/>
                </a:solidFill>
                <a:latin typeface="微软雅黑" panose="020B0503020204020204" pitchFamily="34" charset="-122"/>
                <a:ea typeface="微软雅黑" panose="020B0503020204020204" pitchFamily="34" charset="-122"/>
              </a:rPr>
              <a:t>亿</a:t>
            </a:r>
            <a:endParaRPr lang="en-US" altLang="zh-CN" sz="1600" dirty="0">
              <a:solidFill>
                <a:srgbClr val="FF0066"/>
              </a:solidFill>
              <a:latin typeface="微软雅黑" panose="020B0503020204020204" pitchFamily="34" charset="-122"/>
              <a:ea typeface="微软雅黑" panose="020B0503020204020204" pitchFamily="34" charset="-122"/>
            </a:endParaRPr>
          </a:p>
        </p:txBody>
      </p:sp>
      <p:sp>
        <p:nvSpPr>
          <p:cNvPr id="34" name="Rectangle 33"/>
          <p:cNvSpPr/>
          <p:nvPr/>
        </p:nvSpPr>
        <p:spPr>
          <a:xfrm>
            <a:off x="5607829" y="2826495"/>
            <a:ext cx="452330" cy="338554"/>
          </a:xfrm>
          <a:prstGeom prst="rect">
            <a:avLst/>
          </a:prstGeom>
        </p:spPr>
        <p:txBody>
          <a:bodyPr wrap="square">
            <a:spAutoFit/>
          </a:bodyPr>
          <a:lstStyle/>
          <a:p>
            <a:pPr algn="ctr"/>
            <a:r>
              <a:rPr lang="en-US" altLang="zh-CN" sz="1600" b="1" dirty="0">
                <a:latin typeface="Century Gothic" pitchFamily="34" charset="0"/>
              </a:rPr>
              <a:t>#1</a:t>
            </a:r>
            <a:endParaRPr lang="zh-CN" altLang="en-US" sz="1600" b="1" dirty="0">
              <a:latin typeface="Century Gothic" pitchFamily="34" charset="0"/>
            </a:endParaRPr>
          </a:p>
        </p:txBody>
      </p:sp>
      <p:sp>
        <p:nvSpPr>
          <p:cNvPr id="35" name="Rectangle 34"/>
          <p:cNvSpPr/>
          <p:nvPr/>
        </p:nvSpPr>
        <p:spPr>
          <a:xfrm>
            <a:off x="6467527" y="3565869"/>
            <a:ext cx="1221873" cy="221599"/>
          </a:xfrm>
          <a:prstGeom prst="rect">
            <a:avLst/>
          </a:prstGeom>
          <a:noFill/>
        </p:spPr>
        <p:txBody>
          <a:bodyPr wrap="square" lIns="0" tIns="0" rIns="0" bIns="0">
            <a:spAutoFit/>
          </a:bodyPr>
          <a:lstStyle/>
          <a:p>
            <a:pPr lvl="0" algn="ctr">
              <a:lnSpc>
                <a:spcPct val="90000"/>
              </a:lnSpc>
            </a:pPr>
            <a:r>
              <a:rPr lang="en-US" altLang="zh-CN" sz="1600" dirty="0">
                <a:solidFill>
                  <a:prstClr val="black"/>
                </a:solidFill>
                <a:latin typeface="微软雅黑" panose="020B0503020204020204" pitchFamily="34" charset="-122"/>
                <a:ea typeface="微软雅黑" panose="020B0503020204020204" pitchFamily="34" charset="-122"/>
              </a:rPr>
              <a:t>1.05</a:t>
            </a:r>
            <a:r>
              <a:rPr lang="zh-CN" altLang="en-US" sz="1600" dirty="0">
                <a:solidFill>
                  <a:prstClr val="black"/>
                </a:solidFill>
                <a:latin typeface="微软雅黑" panose="020B0503020204020204" pitchFamily="34" charset="-122"/>
                <a:ea typeface="微软雅黑" panose="020B0503020204020204" pitchFamily="34" charset="-122"/>
              </a:rPr>
              <a:t>亿</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36" name="Rectangle 35"/>
          <p:cNvSpPr/>
          <p:nvPr/>
        </p:nvSpPr>
        <p:spPr>
          <a:xfrm>
            <a:off x="6472797" y="2826495"/>
            <a:ext cx="452330" cy="338554"/>
          </a:xfrm>
          <a:prstGeom prst="rect">
            <a:avLst/>
          </a:prstGeom>
        </p:spPr>
        <p:txBody>
          <a:bodyPr wrap="square">
            <a:spAutoFit/>
          </a:bodyPr>
          <a:lstStyle/>
          <a:p>
            <a:pPr algn="ctr"/>
            <a:r>
              <a:rPr lang="en-US" altLang="zh-CN" sz="1600" b="1" dirty="0">
                <a:latin typeface="Century Gothic" pitchFamily="34" charset="0"/>
              </a:rPr>
              <a:t>#2</a:t>
            </a:r>
            <a:endParaRPr lang="zh-CN" altLang="en-US" sz="1600" b="1" dirty="0">
              <a:latin typeface="Century Gothic" pitchFamily="34" charset="0"/>
            </a:endParaRPr>
          </a:p>
        </p:txBody>
      </p:sp>
      <p:pic>
        <p:nvPicPr>
          <p:cNvPr id="37" name="Picture 8" descr="Z:\Research\@projects\LYRA\weib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829" y="1753258"/>
            <a:ext cx="864000" cy="691200"/>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8" name="Rectangle 37"/>
          <p:cNvSpPr/>
          <p:nvPr/>
        </p:nvSpPr>
        <p:spPr>
          <a:xfrm>
            <a:off x="4966003" y="2887314"/>
            <a:ext cx="648000" cy="246221"/>
          </a:xfrm>
          <a:prstGeom prst="rect">
            <a:avLst/>
          </a:prstGeom>
          <a:solidFill>
            <a:srgbClr val="FF0066"/>
          </a:solidFill>
        </p:spPr>
        <p:txBody>
          <a:bodyPr wrap="square" lIns="0" tIns="0" rIns="0" bIns="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关注</a:t>
            </a:r>
          </a:p>
        </p:txBody>
      </p:sp>
      <p:sp>
        <p:nvSpPr>
          <p:cNvPr id="39" name="Rectangle 38"/>
          <p:cNvSpPr/>
          <p:nvPr/>
        </p:nvSpPr>
        <p:spPr>
          <a:xfrm>
            <a:off x="6060159" y="1734185"/>
            <a:ext cx="2552782" cy="677108"/>
          </a:xfrm>
          <a:prstGeom prst="rect">
            <a:avLst/>
          </a:prstGeom>
        </p:spPr>
        <p:txBody>
          <a:bodyPr wrap="square">
            <a:spAutoFit/>
          </a:bodyPr>
          <a:lstStyle/>
          <a:p>
            <a:pPr algn="r"/>
            <a:r>
              <a:rPr lang="zh-CN" altLang="en-US" dirty="0">
                <a:latin typeface="微软雅黑" panose="020B0503020204020204" pitchFamily="34" charset="-122"/>
                <a:ea typeface="微软雅黑" panose="020B0503020204020204" pitchFamily="34" charset="-122"/>
              </a:rPr>
              <a:t>微博月活跃用户数达到</a:t>
            </a:r>
            <a:r>
              <a:rPr lang="en-US" altLang="zh-CN" sz="2000" b="1" dirty="0">
                <a:solidFill>
                  <a:srgbClr val="FF0066"/>
                </a:solidFill>
                <a:latin typeface="微软雅黑" panose="020B0503020204020204" pitchFamily="34" charset="-122"/>
                <a:ea typeface="微软雅黑" panose="020B0503020204020204" pitchFamily="34" charset="-122"/>
              </a:rPr>
              <a:t>4.31</a:t>
            </a:r>
            <a:r>
              <a:rPr lang="zh-CN" altLang="en-US" sz="2000" b="1" dirty="0">
                <a:solidFill>
                  <a:srgbClr val="FF0066"/>
                </a:solidFill>
                <a:latin typeface="微软雅黑" panose="020B0503020204020204" pitchFamily="34" charset="-122"/>
                <a:ea typeface="微软雅黑" panose="020B0503020204020204" pitchFamily="34" charset="-122"/>
              </a:rPr>
              <a:t>亿</a:t>
            </a:r>
            <a:r>
              <a:rPr lang="zh-CN" altLang="en-US" sz="2000"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2018/8</a:t>
            </a:r>
            <a:endParaRPr lang="zh-CN" altLang="en-US" dirty="0">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7"/>
          <a:stretch>
            <a:fillRect/>
          </a:stretch>
        </p:blipFill>
        <p:spPr>
          <a:xfrm>
            <a:off x="5722192" y="4720666"/>
            <a:ext cx="1548000" cy="1644561"/>
          </a:xfrm>
          <a:prstGeom prst="rect">
            <a:avLst/>
          </a:prstGeom>
        </p:spPr>
      </p:pic>
      <p:pic>
        <p:nvPicPr>
          <p:cNvPr id="5" name="Picture 4"/>
          <p:cNvPicPr>
            <a:picLocks noChangeAspect="1"/>
          </p:cNvPicPr>
          <p:nvPr/>
        </p:nvPicPr>
        <p:blipFill>
          <a:blip r:embed="rId8"/>
          <a:stretch>
            <a:fillRect/>
          </a:stretch>
        </p:blipFill>
        <p:spPr>
          <a:xfrm>
            <a:off x="7385924" y="4877756"/>
            <a:ext cx="1548000" cy="696301"/>
          </a:xfrm>
          <a:prstGeom prst="rect">
            <a:avLst/>
          </a:prstGeom>
        </p:spPr>
      </p:pic>
      <p:pic>
        <p:nvPicPr>
          <p:cNvPr id="6" name="Picture 5"/>
          <p:cNvPicPr>
            <a:picLocks noChangeAspect="1"/>
          </p:cNvPicPr>
          <p:nvPr/>
        </p:nvPicPr>
        <p:blipFill>
          <a:blip r:embed="rId9"/>
          <a:stretch>
            <a:fillRect/>
          </a:stretch>
        </p:blipFill>
        <p:spPr>
          <a:xfrm>
            <a:off x="5692447" y="4005773"/>
            <a:ext cx="3204308" cy="622419"/>
          </a:xfrm>
          <a:prstGeom prst="rect">
            <a:avLst/>
          </a:prstGeom>
        </p:spPr>
      </p:pic>
      <p:sp>
        <p:nvSpPr>
          <p:cNvPr id="7" name="Rectangle 6"/>
          <p:cNvSpPr/>
          <p:nvPr/>
        </p:nvSpPr>
        <p:spPr>
          <a:xfrm>
            <a:off x="7507573" y="5753423"/>
            <a:ext cx="1513680" cy="646331"/>
          </a:xfrm>
          <a:prstGeom prst="rect">
            <a:avLst/>
          </a:prstGeom>
        </p:spPr>
        <p:txBody>
          <a:bodyPr wrap="square">
            <a:spAutoFit/>
          </a:bodyPr>
          <a:lstStyle/>
          <a:p>
            <a:pPr algn="r"/>
            <a:r>
              <a:rPr lang="zh-CN" altLang="en-US" sz="1200" dirty="0">
                <a:hlinkClick r:id="rId10"/>
              </a:rPr>
              <a:t>https://cloud.tencent.com/developer/article/1028442</a:t>
            </a:r>
            <a:r>
              <a:rPr lang="zh-CN" altLang="en-US" sz="1200" dirty="0"/>
              <a:t> </a:t>
            </a:r>
          </a:p>
        </p:txBody>
      </p:sp>
      <p:sp>
        <p:nvSpPr>
          <p:cNvPr id="8" name="Rectangle 7"/>
          <p:cNvSpPr/>
          <p:nvPr/>
        </p:nvSpPr>
        <p:spPr>
          <a:xfrm>
            <a:off x="5601248" y="3905182"/>
            <a:ext cx="3438293" cy="2542349"/>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a:extLst>
              <a:ext uri="{FF2B5EF4-FFF2-40B4-BE49-F238E27FC236}">
                <a16:creationId xmlns:a16="http://schemas.microsoft.com/office/drawing/2014/main" id="{B76A4A29-AF37-044A-9AA5-934951C06CB9}"/>
              </a:ext>
            </a:extLst>
          </p:cNvPr>
          <p:cNvPicPr>
            <a:picLocks noChangeAspect="1"/>
          </p:cNvPicPr>
          <p:nvPr/>
        </p:nvPicPr>
        <p:blipFill>
          <a:blip r:embed="rId11"/>
          <a:stretch>
            <a:fillRect/>
          </a:stretch>
        </p:blipFill>
        <p:spPr>
          <a:xfrm>
            <a:off x="4998110" y="2377772"/>
            <a:ext cx="4049901" cy="442129"/>
          </a:xfrm>
          <a:prstGeom prst="rect">
            <a:avLst/>
          </a:prstGeom>
        </p:spPr>
      </p:pic>
    </p:spTree>
    <p:extLst>
      <p:ext uri="{BB962C8B-B14F-4D97-AF65-F5344CB8AC3E}">
        <p14:creationId xmlns:p14="http://schemas.microsoft.com/office/powerpoint/2010/main" val="361609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内容占位符 2"/>
          <p:cNvSpPr txBox="1">
            <a:spLocks/>
          </p:cNvSpPr>
          <p:nvPr/>
        </p:nvSpPr>
        <p:spPr bwMode="auto">
          <a:xfrm>
            <a:off x="540475" y="1600247"/>
            <a:ext cx="8088957" cy="14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charset="-122"/>
              </a:defRPr>
            </a:lvl1pPr>
            <a:lvl2pPr>
              <a:defRPr sz="2800">
                <a:solidFill>
                  <a:schemeClr val="tx1"/>
                </a:solidFill>
                <a:latin typeface="Arial" charset="0"/>
                <a:ea typeface="宋体" charset="-122"/>
              </a:defRPr>
            </a:lvl2pPr>
            <a:lvl3pPr marL="173038" indent="-173038">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2"/>
            <a:r>
              <a:rPr lang="zh-CN" altLang="en-US" sz="3200" b="1" dirty="0">
                <a:latin typeface="微软雅黑" panose="020B0503020204020204" pitchFamily="34" charset="-122"/>
                <a:ea typeface="微软雅黑" panose="020B0503020204020204" pitchFamily="34" charset="-122"/>
              </a:rPr>
              <a:t>大数据时代：数据具有较强的多样性</a:t>
            </a:r>
            <a:endParaRPr lang="en-US" altLang="zh-CN" sz="2800" b="1" dirty="0">
              <a:latin typeface="微软雅黑" panose="020B0503020204020204" pitchFamily="34" charset="-122"/>
              <a:ea typeface="微软雅黑" panose="020B0503020204020204" pitchFamily="34" charset="-122"/>
              <a:cs typeface="Verdana" pitchFamily="34" charset="0"/>
            </a:endParaRPr>
          </a:p>
          <a:p>
            <a:pPr marL="630238" lvl="2" indent="-361950">
              <a:spcBef>
                <a:spcPct val="20000"/>
              </a:spcBef>
              <a:buClr>
                <a:srgbClr val="FF0066"/>
              </a:buClr>
              <a:buFont typeface="Verdana" pitchFamily="34" charset="0"/>
              <a:buChar char="□"/>
              <a:defRPr/>
            </a:pPr>
            <a:r>
              <a:rPr lang="zh-CN" altLang="en-US" dirty="0">
                <a:latin typeface="微软雅黑" panose="020B0503020204020204" pitchFamily="34" charset="-122"/>
                <a:ea typeface="微软雅黑" panose="020B0503020204020204" pitchFamily="34" charset="-122"/>
                <a:cs typeface="Verdana" pitchFamily="34" charset="0"/>
              </a:rPr>
              <a:t>如：图数据关联性强难并行、访问局部性差</a:t>
            </a:r>
            <a:endParaRPr lang="en-US" altLang="zh-CN" dirty="0">
              <a:latin typeface="微软雅黑" panose="020B0503020204020204" pitchFamily="34" charset="-122"/>
              <a:ea typeface="微软雅黑" panose="020B0503020204020204" pitchFamily="34" charset="-122"/>
              <a:cs typeface="Verdana" pitchFamily="34" charset="0"/>
            </a:endParaRPr>
          </a:p>
          <a:p>
            <a:pPr marL="630238" lvl="2" indent="-361950">
              <a:spcBef>
                <a:spcPct val="20000"/>
              </a:spcBef>
              <a:buClr>
                <a:srgbClr val="FF0066"/>
              </a:buClr>
              <a:buFont typeface="Verdana" pitchFamily="34" charset="0"/>
              <a:buChar char="□"/>
              <a:defRPr/>
            </a:pPr>
            <a:r>
              <a:rPr lang="zh-CN" altLang="en-US" dirty="0">
                <a:latin typeface="微软雅黑" panose="020B0503020204020204" pitchFamily="34" charset="-122"/>
                <a:ea typeface="微软雅黑" panose="020B0503020204020204" pitchFamily="34" charset="-122"/>
                <a:cs typeface="Verdana" pitchFamily="34" charset="0"/>
              </a:rPr>
              <a:t>挑战：难以均衡的划分数据并进行对应的计算</a:t>
            </a:r>
            <a:endParaRPr lang="en-US" altLang="zh-CN" dirty="0">
              <a:latin typeface="微软雅黑" panose="020B0503020204020204" pitchFamily="34" charset="-122"/>
              <a:ea typeface="微软雅黑" panose="020B0503020204020204" pitchFamily="34" charset="-122"/>
              <a:cs typeface="Verdana" pitchFamily="34" charset="0"/>
            </a:endParaRPr>
          </a:p>
        </p:txBody>
      </p:sp>
      <p:sp>
        <p:nvSpPr>
          <p:cNvPr id="38" name="标题 1"/>
          <p:cNvSpPr>
            <a:spLocks noGrp="1"/>
          </p:cNvSpPr>
          <p:nvPr>
            <p:ph type="title"/>
          </p:nvPr>
        </p:nvSpPr>
        <p:spPr>
          <a:xfrm>
            <a:off x="266073" y="106325"/>
            <a:ext cx="8856662" cy="1417638"/>
          </a:xfrm>
        </p:spPr>
        <p:txBody>
          <a:bodyPr>
            <a:normAutofit/>
          </a:bodyPr>
          <a:lstStyle/>
          <a:p>
            <a:pPr>
              <a:defRPr/>
            </a:pPr>
            <a:r>
              <a:rPr lang="zh-CN" altLang="en-US" sz="3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应用特征驱动的数据划分</a:t>
            </a:r>
            <a:endParaRPr lang="zh-TW" altLang="en-US" sz="3600" baseline="30000" dirty="0">
              <a:solidFill>
                <a:srgbClr val="FF0066"/>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内容占位符 2">
            <a:extLst>
              <a:ext uri="{FF2B5EF4-FFF2-40B4-BE49-F238E27FC236}">
                <a16:creationId xmlns:a16="http://schemas.microsoft.com/office/drawing/2014/main" id="{17637479-A052-404F-A2A3-592E360935F4}"/>
              </a:ext>
            </a:extLst>
          </p:cNvPr>
          <p:cNvSpPr txBox="1">
            <a:spLocks/>
          </p:cNvSpPr>
          <p:nvPr/>
        </p:nvSpPr>
        <p:spPr bwMode="auto">
          <a:xfrm>
            <a:off x="361201" y="4671481"/>
            <a:ext cx="8809817" cy="1952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charset="-122"/>
              </a:defRPr>
            </a:lvl1pPr>
            <a:lvl2pPr>
              <a:defRPr sz="2800">
                <a:solidFill>
                  <a:schemeClr val="tx1"/>
                </a:solidFill>
                <a:latin typeface="Arial" charset="0"/>
                <a:ea typeface="宋体" charset="-122"/>
              </a:defRPr>
            </a:lvl2pPr>
            <a:lvl3pPr marL="173038" indent="-173038">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265113" lvl="2" indent="-265113"/>
            <a:r>
              <a:rPr lang="zh-CN" altLang="en-US" b="1" dirty="0">
                <a:latin typeface="微软雅黑" panose="020B0503020204020204" pitchFamily="34" charset="-122"/>
                <a:ea typeface="微软雅黑" panose="020B0503020204020204" pitchFamily="34" charset="-122"/>
                <a:cs typeface="Verdana" pitchFamily="34" charset="0"/>
              </a:rPr>
              <a:t>研究成果：</a:t>
            </a:r>
            <a:endParaRPr lang="en-US" altLang="zh-CN" b="1" dirty="0">
              <a:latin typeface="微软雅黑" panose="020B0503020204020204" pitchFamily="34" charset="-122"/>
              <a:ea typeface="微软雅黑" panose="020B0503020204020204" pitchFamily="34" charset="-122"/>
              <a:cs typeface="Verdana" pitchFamily="34" charset="0"/>
            </a:endParaRPr>
          </a:p>
          <a:p>
            <a:pPr marL="446088" lvl="2" indent="-360363">
              <a:spcBef>
                <a:spcPct val="20000"/>
              </a:spcBef>
              <a:buClr>
                <a:srgbClr val="FF0066"/>
              </a:buClr>
              <a:buSzPct val="80000"/>
              <a:buFont typeface="Century Gothic" panose="020B0502020202020204" pitchFamily="34" charset="0"/>
              <a:buChar char="►"/>
              <a:defRPr/>
            </a:pPr>
            <a:r>
              <a:rPr lang="zh-CN" altLang="en-US" sz="2200" dirty="0">
                <a:latin typeface="微软雅黑" panose="020B0503020204020204" pitchFamily="34" charset="-122"/>
                <a:ea typeface="微软雅黑" panose="020B0503020204020204" pitchFamily="34" charset="-122"/>
                <a:cs typeface="Verdana" pitchFamily="34" charset="0"/>
              </a:rPr>
              <a:t>差异化图数据化</a:t>
            </a:r>
            <a:r>
              <a:rPr lang="zh-CN" altLang="en-US" sz="2000" dirty="0">
                <a:latin typeface="微软雅黑" panose="020B0503020204020204" pitchFamily="34" charset="-122"/>
                <a:ea typeface="微软雅黑" panose="020B0503020204020204" pitchFamily="34" charset="-122"/>
                <a:cs typeface="Verdana" pitchFamily="34" charset="0"/>
              </a:rPr>
              <a:t> </a:t>
            </a:r>
            <a:r>
              <a:rPr lang="en-US" altLang="zh-CN" sz="2000" dirty="0">
                <a:latin typeface="微软雅黑" panose="020B0503020204020204" pitchFamily="34" charset="-122"/>
                <a:ea typeface="微软雅黑" panose="020B0503020204020204" pitchFamily="34" charset="-122"/>
                <a:cs typeface="Verdana" pitchFamily="34" charset="0"/>
              </a:rPr>
              <a:t>(</a:t>
            </a:r>
            <a:r>
              <a:rPr lang="en-US" altLang="zh-CN" sz="2000" dirty="0" err="1">
                <a:latin typeface="微软雅黑" panose="020B0503020204020204" pitchFamily="34" charset="-122"/>
                <a:ea typeface="微软雅黑" panose="020B0503020204020204" pitchFamily="34" charset="-122"/>
                <a:cs typeface="Verdana" pitchFamily="34" charset="0"/>
              </a:rPr>
              <a:t>EuroSys</a:t>
            </a:r>
            <a:r>
              <a:rPr lang="en-US" altLang="zh-CN" sz="2000" dirty="0">
                <a:latin typeface="微软雅黑" panose="020B0503020204020204" pitchFamily="34" charset="-122"/>
                <a:ea typeface="微软雅黑" panose="020B0503020204020204" pitchFamily="34" charset="-122"/>
                <a:cs typeface="Verdana" pitchFamily="34" charset="0"/>
              </a:rPr>
              <a:t> 2015</a:t>
            </a:r>
            <a:r>
              <a:rPr lang="zh-CN" altLang="en-US" sz="2000" dirty="0">
                <a:latin typeface="微软雅黑" panose="020B0503020204020204" pitchFamily="34" charset="-122"/>
                <a:ea typeface="微软雅黑" panose="020B0503020204020204" pitchFamily="34" charset="-122"/>
                <a:cs typeface="Verdana" pitchFamily="34" charset="0"/>
              </a:rPr>
              <a:t>最佳论文奖</a:t>
            </a:r>
            <a:r>
              <a:rPr lang="en-US" altLang="zh-CN" sz="2000" dirty="0">
                <a:latin typeface="微软雅黑" panose="020B0503020204020204" pitchFamily="34" charset="-122"/>
                <a:ea typeface="微软雅黑" panose="020B0503020204020204" pitchFamily="34" charset="-122"/>
                <a:cs typeface="Verdana" pitchFamily="34" charset="0"/>
              </a:rPr>
              <a:t>, ACM </a:t>
            </a:r>
            <a:r>
              <a:rPr lang="en-US" altLang="zh-CN" sz="2000" dirty="0" err="1">
                <a:latin typeface="微软雅黑" panose="020B0503020204020204" pitchFamily="34" charset="-122"/>
                <a:ea typeface="微软雅黑" panose="020B0503020204020204" pitchFamily="34" charset="-122"/>
                <a:cs typeface="Verdana" pitchFamily="34" charset="0"/>
              </a:rPr>
              <a:t>ToPC</a:t>
            </a:r>
            <a:r>
              <a:rPr lang="zh-CN" altLang="en-US" sz="2000" dirty="0">
                <a:latin typeface="微软雅黑" panose="020B0503020204020204" pitchFamily="34" charset="-122"/>
                <a:ea typeface="微软雅黑" panose="020B0503020204020204" pitchFamily="34" charset="-122"/>
                <a:cs typeface="Verdana" pitchFamily="34" charset="0"/>
              </a:rPr>
              <a:t>等</a:t>
            </a:r>
            <a:r>
              <a:rPr lang="en-US" altLang="zh-CN" sz="2000" dirty="0">
                <a:latin typeface="微软雅黑" panose="020B0503020204020204" pitchFamily="34" charset="-122"/>
                <a:ea typeface="微软雅黑" panose="020B0503020204020204" pitchFamily="34" charset="-122"/>
                <a:cs typeface="Verdana" pitchFamily="34" charset="0"/>
              </a:rPr>
              <a:t>)</a:t>
            </a:r>
          </a:p>
          <a:p>
            <a:pPr marL="446088" lvl="2" indent="-360363">
              <a:spcBef>
                <a:spcPct val="20000"/>
              </a:spcBef>
              <a:buClr>
                <a:srgbClr val="FF0066"/>
              </a:buClr>
              <a:buSzPct val="80000"/>
              <a:buFont typeface="Century Gothic" panose="020B0502020202020204" pitchFamily="34" charset="0"/>
              <a:buChar char="►"/>
              <a:defRPr/>
            </a:pPr>
            <a:r>
              <a:rPr lang="zh-CN" altLang="en-US" sz="2200" dirty="0">
                <a:latin typeface="微软雅黑" panose="020B0503020204020204" pitchFamily="34" charset="-122"/>
                <a:ea typeface="微软雅黑" panose="020B0503020204020204" pitchFamily="34" charset="-122"/>
                <a:cs typeface="Verdana" pitchFamily="34" charset="0"/>
              </a:rPr>
              <a:t>区分元数据与数据的多模态数据存储</a:t>
            </a:r>
            <a:r>
              <a:rPr lang="en-US" altLang="zh-CN" sz="2200" dirty="0">
                <a:latin typeface="微软雅黑" panose="020B0503020204020204" pitchFamily="34" charset="-122"/>
                <a:ea typeface="微软雅黑" panose="020B0503020204020204" pitchFamily="34" charset="-122"/>
                <a:cs typeface="Verdana" pitchFamily="34" charset="0"/>
              </a:rPr>
              <a:t>(FAST</a:t>
            </a:r>
            <a:r>
              <a:rPr lang="zh-CN" altLang="en-US" sz="2200" dirty="0">
                <a:latin typeface="微软雅黑" panose="020B0503020204020204" pitchFamily="34" charset="-122"/>
                <a:ea typeface="微软雅黑" panose="020B0503020204020204" pitchFamily="34" charset="-122"/>
                <a:cs typeface="Verdana" pitchFamily="34" charset="0"/>
              </a:rPr>
              <a:t> </a:t>
            </a:r>
            <a:r>
              <a:rPr lang="en-US" altLang="zh-CN" sz="2200" dirty="0">
                <a:latin typeface="微软雅黑" panose="020B0503020204020204" pitchFamily="34" charset="-122"/>
                <a:ea typeface="微软雅黑" panose="020B0503020204020204" pitchFamily="34" charset="-122"/>
                <a:cs typeface="Verdana" pitchFamily="34" charset="0"/>
              </a:rPr>
              <a:t>2016, ACM </a:t>
            </a:r>
            <a:r>
              <a:rPr lang="en-US" altLang="zh-CN" sz="2200" dirty="0" err="1">
                <a:latin typeface="微软雅黑" panose="020B0503020204020204" pitchFamily="34" charset="-122"/>
                <a:ea typeface="微软雅黑" panose="020B0503020204020204" pitchFamily="34" charset="-122"/>
                <a:cs typeface="Verdana" pitchFamily="34" charset="0"/>
              </a:rPr>
              <a:t>ToS</a:t>
            </a:r>
            <a:r>
              <a:rPr lang="zh-CN" altLang="en-US" sz="2200" dirty="0">
                <a:latin typeface="微软雅黑" panose="020B0503020204020204" pitchFamily="34" charset="-122"/>
                <a:ea typeface="微软雅黑" panose="020B0503020204020204" pitchFamily="34" charset="-122"/>
                <a:cs typeface="Verdana" pitchFamily="34" charset="0"/>
              </a:rPr>
              <a:t>等</a:t>
            </a:r>
            <a:r>
              <a:rPr lang="en-US" altLang="zh-CN" sz="2200" dirty="0">
                <a:latin typeface="微软雅黑" panose="020B0503020204020204" pitchFamily="34" charset="-122"/>
                <a:ea typeface="微软雅黑" panose="020B0503020204020204" pitchFamily="34" charset="-122"/>
                <a:cs typeface="Verdana" pitchFamily="34" charset="0"/>
              </a:rPr>
              <a:t>)</a:t>
            </a:r>
            <a:endParaRPr lang="en-US" altLang="zh-CN" sz="2000" dirty="0">
              <a:latin typeface="微软雅黑" panose="020B0503020204020204" pitchFamily="34" charset="-122"/>
              <a:ea typeface="微软雅黑" panose="020B0503020204020204" pitchFamily="34" charset="-122"/>
              <a:cs typeface="Verdana" pitchFamily="34" charset="0"/>
            </a:endParaRPr>
          </a:p>
          <a:p>
            <a:pPr marL="446088" lvl="2" indent="-360363">
              <a:spcBef>
                <a:spcPct val="20000"/>
              </a:spcBef>
              <a:buClr>
                <a:srgbClr val="FF0066"/>
              </a:buClr>
              <a:buSzPct val="80000"/>
              <a:buFont typeface="Century Gothic" panose="020B0502020202020204" pitchFamily="34" charset="0"/>
              <a:buChar char="►"/>
              <a:defRPr/>
            </a:pPr>
            <a:r>
              <a:rPr lang="zh-CN" altLang="en-US" sz="2000" dirty="0">
                <a:latin typeface="微软雅黑" panose="020B0503020204020204" pitchFamily="34" charset="-122"/>
                <a:ea typeface="微软雅黑" panose="020B0503020204020204" pitchFamily="34" charset="-122"/>
                <a:cs typeface="Verdana" pitchFamily="34" charset="0"/>
              </a:rPr>
              <a:t>效率驱动的混合图并行方法</a:t>
            </a:r>
            <a:r>
              <a:rPr lang="en-US" altLang="zh-CN" sz="2000" dirty="0">
                <a:latin typeface="微软雅黑" panose="020B0503020204020204" pitchFamily="34" charset="-122"/>
                <a:ea typeface="微软雅黑" panose="020B0503020204020204" pitchFamily="34" charset="-122"/>
                <a:cs typeface="Verdana" pitchFamily="34" charset="0"/>
              </a:rPr>
              <a:t>(</a:t>
            </a:r>
            <a:r>
              <a:rPr lang="en-US" altLang="zh-CN" sz="2000" dirty="0" err="1">
                <a:latin typeface="微软雅黑" panose="020B0503020204020204" pitchFamily="34" charset="-122"/>
                <a:ea typeface="微软雅黑" panose="020B0503020204020204" pitchFamily="34" charset="-122"/>
                <a:cs typeface="Verdana" pitchFamily="34" charset="0"/>
              </a:rPr>
              <a:t>PPoPP</a:t>
            </a:r>
            <a:r>
              <a:rPr lang="zh-CN" altLang="en-US" sz="2000" dirty="0">
                <a:latin typeface="微软雅黑" panose="020B0503020204020204" pitchFamily="34" charset="-122"/>
                <a:ea typeface="微软雅黑" panose="020B0503020204020204" pitchFamily="34" charset="-122"/>
                <a:cs typeface="Verdana" pitchFamily="34" charset="0"/>
              </a:rPr>
              <a:t> </a:t>
            </a:r>
            <a:r>
              <a:rPr lang="en-US" altLang="zh-CN" sz="2000" dirty="0">
                <a:latin typeface="微软雅黑" panose="020B0503020204020204" pitchFamily="34" charset="-122"/>
                <a:ea typeface="微软雅黑" panose="020B0503020204020204" pitchFamily="34" charset="-122"/>
                <a:cs typeface="Verdana" pitchFamily="34" charset="0"/>
              </a:rPr>
              <a:t>2015)</a:t>
            </a:r>
          </a:p>
        </p:txBody>
      </p:sp>
      <p:sp>
        <p:nvSpPr>
          <p:cNvPr id="12" name="Slide Number Placeholder 3"/>
          <p:cNvSpPr>
            <a:spLocks noGrp="1"/>
          </p:cNvSpPr>
          <p:nvPr>
            <p:ph type="sldNum" sz="quarter" idx="12"/>
          </p:nvPr>
        </p:nvSpPr>
        <p:spPr>
          <a:xfrm>
            <a:off x="8532488" y="6376243"/>
            <a:ext cx="432000" cy="365125"/>
          </a:xfrm>
        </p:spPr>
        <p:txBody>
          <a:bodyPr wrap="none"/>
          <a:lstStyle/>
          <a:p>
            <a:fld id="{BF9A1D82-A967-4BC1-A576-AD1CE0B149C9}" type="slidenum">
              <a:rPr lang="zh-CN" altLang="en-US" sz="1800" smtClean="0">
                <a:solidFill>
                  <a:schemeClr val="tx1"/>
                </a:solidFill>
                <a:latin typeface="Century Gothic" pitchFamily="34" charset="0"/>
              </a:rPr>
              <a:t>28</a:t>
            </a:fld>
            <a:endParaRPr lang="zh-CN" altLang="en-US" sz="1800">
              <a:solidFill>
                <a:schemeClr val="tx1"/>
              </a:solidFill>
              <a:latin typeface="Century Gothic" pitchFamily="34" charset="0"/>
            </a:endParaRPr>
          </a:p>
        </p:txBody>
      </p:sp>
      <p:sp>
        <p:nvSpPr>
          <p:cNvPr id="21" name="Rectangle 2">
            <a:extLst>
              <a:ext uri="{FF2B5EF4-FFF2-40B4-BE49-F238E27FC236}">
                <a16:creationId xmlns:a16="http://schemas.microsoft.com/office/drawing/2014/main" id="{E7F47812-A7B7-0F48-BEE8-84EA928A5D2C}"/>
              </a:ext>
            </a:extLst>
          </p:cNvPr>
          <p:cNvSpPr/>
          <p:nvPr/>
        </p:nvSpPr>
        <p:spPr>
          <a:xfrm>
            <a:off x="586968" y="3358295"/>
            <a:ext cx="8088957" cy="936636"/>
          </a:xfrm>
          <a:prstGeom prst="rect">
            <a:avLst/>
          </a:prstGeom>
          <a:solidFill>
            <a:srgbClr val="FFC000">
              <a:lumMod val="20000"/>
              <a:lumOff val="80000"/>
            </a:srgbClr>
          </a:solidFill>
          <a:ln w="12700" cap="flat" cmpd="sng" algn="ctr">
            <a:solidFill>
              <a:srgbClr val="FFC000">
                <a:lumMod val="50000"/>
              </a:srgbClr>
            </a:solidFill>
            <a:prstDash val="solid"/>
            <a:miter lim="800000"/>
          </a:ln>
          <a:effectLst/>
        </p:spPr>
        <p:txBody>
          <a:bodyPr rtlCol="0" anchor="ctr"/>
          <a:lstStyle/>
          <a:p>
            <a:pPr marL="0" marR="0" lvl="0" indent="0" algn="ctr" defTabSz="713232" eaLnBrk="1" fontAlgn="auto" latinLnBrk="0" hangingPunct="1">
              <a:lnSpc>
                <a:spcPct val="100000"/>
              </a:lnSpc>
              <a:spcBef>
                <a:spcPts val="0"/>
              </a:spcBef>
              <a:spcAft>
                <a:spcPts val="0"/>
              </a:spcAft>
              <a:buClrTx/>
              <a:buSzTx/>
              <a:buFontTx/>
              <a:buNone/>
              <a:tabLst/>
              <a:defRPr/>
            </a:pPr>
            <a:endParaRPr kumimoji="0" lang="zh-CN" altLang="en-US" sz="1404" b="0" i="0" u="none" strike="noStrike" kern="0" cap="none" spc="0" normalizeH="0" baseline="0" noProof="0" dirty="0">
              <a:ln>
                <a:noFill/>
              </a:ln>
              <a:solidFill>
                <a:prstClr val="white"/>
              </a:solidFill>
              <a:effectLst/>
              <a:uLnTx/>
              <a:uFillTx/>
              <a:latin typeface="Century Gothic"/>
              <a:ea typeface="微软雅黑"/>
              <a:cs typeface="+mn-cs"/>
            </a:endParaRPr>
          </a:p>
        </p:txBody>
      </p:sp>
      <p:sp>
        <p:nvSpPr>
          <p:cNvPr id="22" name="内容占位符 2">
            <a:extLst>
              <a:ext uri="{FF2B5EF4-FFF2-40B4-BE49-F238E27FC236}">
                <a16:creationId xmlns:a16="http://schemas.microsoft.com/office/drawing/2014/main" id="{0BD8B931-A773-DA42-ACF2-820ED594CBE9}"/>
              </a:ext>
            </a:extLst>
          </p:cNvPr>
          <p:cNvSpPr txBox="1">
            <a:spLocks/>
          </p:cNvSpPr>
          <p:nvPr/>
        </p:nvSpPr>
        <p:spPr>
          <a:xfrm>
            <a:off x="546482" y="3400824"/>
            <a:ext cx="8258095" cy="936637"/>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075" lvl="1" indent="0">
              <a:buClr>
                <a:srgbClr val="FF0066"/>
              </a:buClr>
              <a:buFont typeface="Arial" pitchFamily="34" charset="0"/>
              <a:buNone/>
            </a:pPr>
            <a:r>
              <a:rPr lang="zh-CN" altLang="en-US" sz="2800" dirty="0">
                <a:solidFill>
                  <a:prstClr val="black"/>
                </a:solidFill>
                <a:effectLst>
                  <a:outerShdw blurRad="38100" dist="38100" dir="2700000" algn="tl">
                    <a:srgbClr val="000000">
                      <a:alpha val="43137"/>
                    </a:srgbClr>
                  </a:outerShdw>
                </a:effectLst>
                <a:latin typeface="Century Gothic"/>
                <a:ea typeface="微软雅黑"/>
                <a:cs typeface="Verdana" pitchFamily="34" charset="0"/>
              </a:rPr>
              <a:t>总体思路</a:t>
            </a:r>
            <a:r>
              <a:rPr lang="en-US" altLang="zh-CN" sz="2800" dirty="0">
                <a:solidFill>
                  <a:prstClr val="black"/>
                </a:solidFill>
                <a:latin typeface="Century Gothic"/>
                <a:ea typeface="微软雅黑"/>
                <a:cs typeface="Verdana" pitchFamily="34" charset="0"/>
              </a:rPr>
              <a:t>:  </a:t>
            </a:r>
            <a:r>
              <a:rPr lang="zh-CN" altLang="en-US" sz="2800" dirty="0">
                <a:solidFill>
                  <a:srgbClr val="C8161E"/>
                </a:solidFill>
                <a:latin typeface="Century Gothic"/>
                <a:ea typeface="微软雅黑"/>
                <a:cs typeface="Verdana" pitchFamily="34" charset="0"/>
              </a:rPr>
              <a:t>提出了差异化数据划分，按照数据特征如入度初度、元数据</a:t>
            </a:r>
            <a:r>
              <a:rPr lang="en-US" altLang="zh-CN" sz="2800" dirty="0">
                <a:solidFill>
                  <a:srgbClr val="C8161E"/>
                </a:solidFill>
                <a:latin typeface="Century Gothic"/>
                <a:ea typeface="微软雅黑"/>
                <a:cs typeface="Verdana" pitchFamily="34" charset="0"/>
              </a:rPr>
              <a:t>/</a:t>
            </a:r>
            <a:r>
              <a:rPr lang="zh-CN" altLang="en-US" sz="2800" dirty="0">
                <a:solidFill>
                  <a:srgbClr val="C8161E"/>
                </a:solidFill>
                <a:latin typeface="Century Gothic"/>
                <a:ea typeface="微软雅黑"/>
                <a:cs typeface="Verdana" pitchFamily="34" charset="0"/>
              </a:rPr>
              <a:t>数据、顶点等进行均衡划分</a:t>
            </a:r>
            <a:endParaRPr lang="en-US" altLang="zh-CN" sz="2800" dirty="0">
              <a:solidFill>
                <a:srgbClr val="C8161E"/>
              </a:solidFill>
              <a:latin typeface="Century Gothic" pitchFamily="34" charset="0"/>
              <a:ea typeface="Verdana" pitchFamily="34" charset="0"/>
              <a:cs typeface="Verdana" pitchFamily="34" charset="0"/>
            </a:endParaRPr>
          </a:p>
        </p:txBody>
      </p:sp>
    </p:spTree>
    <p:extLst>
      <p:ext uri="{BB962C8B-B14F-4D97-AF65-F5344CB8AC3E}">
        <p14:creationId xmlns:p14="http://schemas.microsoft.com/office/powerpoint/2010/main" val="196943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内容占位符 2"/>
          <p:cNvSpPr>
            <a:spLocks noGrp="1"/>
          </p:cNvSpPr>
          <p:nvPr>
            <p:ph idx="1"/>
          </p:nvPr>
        </p:nvSpPr>
        <p:spPr>
          <a:xfrm>
            <a:off x="361639" y="2945964"/>
            <a:ext cx="4646561" cy="609600"/>
          </a:xfrm>
        </p:spPr>
        <p:txBody>
          <a:bodyPr>
            <a:noAutofit/>
          </a:bodyPr>
          <a:lstStyle/>
          <a:p>
            <a:pPr marL="441325" indent="-384175">
              <a:buClr>
                <a:srgbClr val="FF0066"/>
              </a:buClr>
              <a:buNone/>
            </a:pPr>
            <a:r>
              <a:rPr lang="zh-CN" altLang="en-US" sz="2400">
                <a:latin typeface="Microsoft YaHei" charset="-122"/>
                <a:ea typeface="Microsoft YaHei" charset="-122"/>
                <a:cs typeface="Microsoft YaHei" charset="-122"/>
              </a:rPr>
              <a:t>自然图性质</a:t>
            </a:r>
            <a:r>
              <a:rPr lang="en-US" altLang="zh-CN" sz="2400" dirty="0">
                <a:latin typeface="Microsoft YaHei" charset="-122"/>
                <a:ea typeface="Microsoft YaHei" charset="-122"/>
                <a:cs typeface="Microsoft YaHei" charset="-122"/>
              </a:rPr>
              <a:t>: </a:t>
            </a:r>
            <a:r>
              <a:rPr lang="zh-CN" altLang="en-US" sz="2400" dirty="0">
                <a:solidFill>
                  <a:prstClr val="black"/>
                </a:solidFill>
                <a:latin typeface="Microsoft YaHei" charset="-122"/>
                <a:ea typeface="Microsoft YaHei" charset="-122"/>
                <a:cs typeface="Microsoft YaHei" charset="-122"/>
              </a:rPr>
              <a:t>不均衡的度分布</a:t>
            </a:r>
            <a:endParaRPr lang="en-US" altLang="zh-CN" sz="2400" dirty="0">
              <a:solidFill>
                <a:prstClr val="black"/>
              </a:solidFill>
              <a:latin typeface="Microsoft YaHei" charset="-122"/>
              <a:ea typeface="Microsoft YaHei" charset="-122"/>
              <a:cs typeface="Microsoft YaHei" charset="-122"/>
            </a:endParaRPr>
          </a:p>
        </p:txBody>
      </p:sp>
      <p:sp>
        <p:nvSpPr>
          <p:cNvPr id="52" name="Rectangle 51"/>
          <p:cNvSpPr/>
          <p:nvPr/>
        </p:nvSpPr>
        <p:spPr>
          <a:xfrm>
            <a:off x="5487483" y="3015217"/>
            <a:ext cx="3024333" cy="834602"/>
          </a:xfrm>
          <a:prstGeom prst="rect">
            <a:avLst/>
          </a:prstGeom>
          <a:solidFill>
            <a:srgbClr val="CCFFFF"/>
          </a:solid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36000" numCol="1" spcCol="0" rtlCol="0" fromWordArt="0" anchor="ctr" anchorCtr="0" forceAA="0" compatLnSpc="1">
            <a:prstTxWarp prst="textNoShape">
              <a:avLst/>
            </a:prstTxWarp>
            <a:noAutofit/>
          </a:bodyPr>
          <a:lstStyle/>
          <a:p>
            <a:pPr marL="20638" algn="ctr">
              <a:buClr>
                <a:srgbClr val="FF0066"/>
              </a:buClr>
            </a:pPr>
            <a:r>
              <a:rPr lang="zh-CN" altLang="en-US" dirty="0">
                <a:solidFill>
                  <a:schemeClr val="tx1"/>
                </a:solidFill>
                <a:latin typeface="Microsoft YaHei" charset="-122"/>
                <a:ea typeface="Microsoft YaHei" charset="-122"/>
                <a:cs typeface="Microsoft YaHei" charset="-122"/>
              </a:rPr>
              <a:t>绝大部分点只有很少</a:t>
            </a:r>
            <a:r>
              <a:rPr lang="zh-CN" altLang="en-US">
                <a:solidFill>
                  <a:schemeClr val="tx1"/>
                </a:solidFill>
                <a:latin typeface="Microsoft YaHei" charset="-122"/>
                <a:ea typeface="Microsoft YaHei" charset="-122"/>
                <a:cs typeface="Microsoft YaHei" charset="-122"/>
              </a:rPr>
              <a:t>的邻居</a:t>
            </a:r>
            <a:br>
              <a:rPr lang="en-US" altLang="zh-CN" dirty="0">
                <a:solidFill>
                  <a:schemeClr val="tx1"/>
                </a:solidFill>
                <a:latin typeface="Microsoft YaHei" charset="-122"/>
                <a:ea typeface="Microsoft YaHei" charset="-122"/>
                <a:cs typeface="Microsoft YaHei" charset="-122"/>
              </a:rPr>
            </a:br>
            <a:r>
              <a:rPr lang="zh-CN" altLang="en-US" dirty="0">
                <a:solidFill>
                  <a:schemeClr val="tx1"/>
                </a:solidFill>
                <a:latin typeface="Microsoft YaHei" charset="-122"/>
                <a:ea typeface="Microsoft YaHei" charset="-122"/>
                <a:cs typeface="Microsoft YaHei" charset="-122"/>
              </a:rPr>
              <a:t>然而很少的点有却很多邻居</a:t>
            </a:r>
          </a:p>
        </p:txBody>
      </p:sp>
      <p:grpSp>
        <p:nvGrpSpPr>
          <p:cNvPr id="5" name="Group 4"/>
          <p:cNvGrpSpPr/>
          <p:nvPr/>
        </p:nvGrpSpPr>
        <p:grpSpPr>
          <a:xfrm>
            <a:off x="1438761" y="3386616"/>
            <a:ext cx="3425055" cy="2268765"/>
            <a:chOff x="3397521" y="3055698"/>
            <a:chExt cx="3172599" cy="2274908"/>
          </a:xfrm>
        </p:grpSpPr>
        <p:pic>
          <p:nvPicPr>
            <p:cNvPr id="6" name="Picture 5" descr="yahoodeg.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78316" y="3055698"/>
              <a:ext cx="2991804" cy="2122508"/>
            </a:xfrm>
            <a:prstGeom prst="rect">
              <a:avLst/>
            </a:prstGeom>
          </p:spPr>
        </p:pic>
        <p:sp>
          <p:nvSpPr>
            <p:cNvPr id="7" name="Rectangle 6"/>
            <p:cNvSpPr/>
            <p:nvPr/>
          </p:nvSpPr>
          <p:spPr>
            <a:xfrm rot="16200000">
              <a:off x="3113469" y="4010949"/>
              <a:ext cx="845103" cy="276999"/>
            </a:xfrm>
            <a:prstGeom prst="rect">
              <a:avLst/>
            </a:prstGeom>
            <a:solidFill>
              <a:schemeClr val="bg1"/>
            </a:solidFill>
          </p:spPr>
          <p:txBody>
            <a:bodyPr wrap="none" tIns="0" bIns="0" anchor="b" anchorCtr="0">
              <a:spAutoFit/>
            </a:bodyPr>
            <a:lstStyle/>
            <a:p>
              <a:pPr lvl="0">
                <a:lnSpc>
                  <a:spcPct val="90000"/>
                </a:lnSpc>
              </a:pPr>
              <a:r>
                <a:rPr lang="en-US" altLang="zh-CN" sz="2000" dirty="0">
                  <a:solidFill>
                    <a:prstClr val="black"/>
                  </a:solidFill>
                  <a:latin typeface="Eras Medium ITC" pitchFamily="34" charset="0"/>
                </a:rPr>
                <a:t>count</a:t>
              </a:r>
            </a:p>
          </p:txBody>
        </p:sp>
        <p:sp>
          <p:nvSpPr>
            <p:cNvPr id="8" name="Rectangle 7"/>
            <p:cNvSpPr/>
            <p:nvPr/>
          </p:nvSpPr>
          <p:spPr>
            <a:xfrm>
              <a:off x="4665120" y="5053607"/>
              <a:ext cx="989373" cy="276999"/>
            </a:xfrm>
            <a:prstGeom prst="rect">
              <a:avLst/>
            </a:prstGeom>
            <a:solidFill>
              <a:schemeClr val="bg1"/>
            </a:solidFill>
          </p:spPr>
          <p:txBody>
            <a:bodyPr wrap="none" tIns="0" bIns="0">
              <a:spAutoFit/>
            </a:bodyPr>
            <a:lstStyle/>
            <a:p>
              <a:pPr lvl="0">
                <a:lnSpc>
                  <a:spcPct val="90000"/>
                </a:lnSpc>
              </a:pPr>
              <a:r>
                <a:rPr lang="en-US" altLang="zh-CN" sz="2000" dirty="0">
                  <a:solidFill>
                    <a:prstClr val="black"/>
                  </a:solidFill>
                  <a:latin typeface="Eras Medium ITC" pitchFamily="34" charset="0"/>
                </a:rPr>
                <a:t>degree</a:t>
              </a:r>
            </a:p>
          </p:txBody>
        </p:sp>
      </p:grpSp>
      <p:sp>
        <p:nvSpPr>
          <p:cNvPr id="9" name="Oval 8"/>
          <p:cNvSpPr/>
          <p:nvPr/>
        </p:nvSpPr>
        <p:spPr>
          <a:xfrm rot="19622411">
            <a:off x="2197311" y="3389868"/>
            <a:ext cx="1059879" cy="2002760"/>
          </a:xfrm>
          <a:prstGeom prst="ellipse">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443275" y="3453886"/>
            <a:ext cx="993043" cy="923330"/>
          </a:xfrm>
          <a:prstGeom prst="rect">
            <a:avLst/>
          </a:prstGeom>
          <a:solidFill>
            <a:schemeClr val="bg1"/>
          </a:solidFill>
        </p:spPr>
        <p:txBody>
          <a:bodyPr wrap="square" lIns="0" tIns="0" rIns="0" bIns="0">
            <a:spAutoFit/>
          </a:bodyPr>
          <a:lstStyle/>
          <a:p>
            <a:pPr algn="r">
              <a:buClr>
                <a:srgbClr val="FF0066"/>
              </a:buClr>
            </a:pPr>
            <a:r>
              <a:rPr lang="en-US" altLang="zh-CN" sz="2000" dirty="0">
                <a:solidFill>
                  <a:srgbClr val="FF0066"/>
                </a:solidFill>
                <a:latin typeface="Eras Medium ITC" pitchFamily="34" charset="0"/>
                <a:ea typeface="Verdana" pitchFamily="34" charset="0"/>
                <a:cs typeface="Verdana" pitchFamily="34" charset="0"/>
              </a:rPr>
              <a:t>Low Degree Vertex</a:t>
            </a:r>
          </a:p>
        </p:txBody>
      </p:sp>
      <p:cxnSp>
        <p:nvCxnSpPr>
          <p:cNvPr id="11" name="Straight Arrow Connector 10"/>
          <p:cNvCxnSpPr/>
          <p:nvPr/>
        </p:nvCxnSpPr>
        <p:spPr>
          <a:xfrm>
            <a:off x="1468161" y="3920015"/>
            <a:ext cx="504000" cy="1"/>
          </a:xfrm>
          <a:prstGeom prst="straightConnector1">
            <a:avLst/>
          </a:prstGeom>
          <a:ln>
            <a:solidFill>
              <a:srgbClr val="FF0066"/>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rot="16200000">
            <a:off x="3582005" y="4688699"/>
            <a:ext cx="759038" cy="898073"/>
          </a:xfrm>
          <a:prstGeom prst="ellipse">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p:cNvCxnSpPr>
            <a:endCxn id="12" idx="6"/>
          </p:cNvCxnSpPr>
          <p:nvPr/>
        </p:nvCxnSpPr>
        <p:spPr>
          <a:xfrm>
            <a:off x="3961525" y="4234119"/>
            <a:ext cx="0" cy="524098"/>
          </a:xfrm>
          <a:prstGeom prst="straightConnector1">
            <a:avLst/>
          </a:prstGeom>
          <a:ln>
            <a:solidFill>
              <a:srgbClr val="FF0066"/>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643542" y="3799444"/>
            <a:ext cx="1914000" cy="615553"/>
          </a:xfrm>
          <a:prstGeom prst="rect">
            <a:avLst/>
          </a:prstGeom>
          <a:solidFill>
            <a:schemeClr val="bg1"/>
          </a:solidFill>
        </p:spPr>
        <p:txBody>
          <a:bodyPr wrap="square" lIns="0" tIns="0" rIns="0" bIns="0">
            <a:spAutoFit/>
          </a:bodyPr>
          <a:lstStyle/>
          <a:p>
            <a:pPr>
              <a:buClr>
                <a:srgbClr val="FF0066"/>
              </a:buClr>
              <a:buNone/>
            </a:pPr>
            <a:r>
              <a:rPr lang="en-US" altLang="zh-CN" sz="2000" dirty="0">
                <a:solidFill>
                  <a:srgbClr val="FF0066"/>
                </a:solidFill>
                <a:latin typeface="Eras Medium ITC" pitchFamily="34" charset="0"/>
                <a:ea typeface="Verdana" pitchFamily="34" charset="0"/>
                <a:cs typeface="Verdana" pitchFamily="34" charset="0"/>
              </a:rPr>
              <a:t>High Degree Vertex</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449" y="3984625"/>
            <a:ext cx="1658444" cy="5450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259816" y="4544959"/>
            <a:ext cx="2819400" cy="461665"/>
          </a:xfrm>
          <a:prstGeom prst="rect">
            <a:avLst/>
          </a:prstGeom>
        </p:spPr>
        <p:txBody>
          <a:bodyPr wrap="square">
            <a:spAutoFit/>
          </a:bodyPr>
          <a:lstStyle/>
          <a:p>
            <a:pPr>
              <a:buClr>
                <a:srgbClr val="FF0066"/>
              </a:buClr>
            </a:pPr>
            <a:r>
              <a:rPr lang="en-US" altLang="zh-CN" b="1" dirty="0">
                <a:effectLst>
                  <a:outerShdw blurRad="38100" dist="38100" dir="2700000" algn="tl">
                    <a:srgbClr val="000000">
                      <a:alpha val="43137"/>
                    </a:srgbClr>
                  </a:outerShdw>
                </a:effectLst>
                <a:latin typeface="Eras Medium ITC" pitchFamily="34" charset="0"/>
                <a:ea typeface="Verdana" pitchFamily="34" charset="0"/>
                <a:cs typeface="Verdana" pitchFamily="34" charset="0"/>
              </a:rPr>
              <a:t>star</a:t>
            </a:r>
            <a:r>
              <a:rPr lang="en-US" altLang="zh-CN" dirty="0">
                <a:latin typeface="Eras Medium ITC" pitchFamily="34" charset="0"/>
                <a:ea typeface="Verdana" pitchFamily="34" charset="0"/>
                <a:cs typeface="Verdana" pitchFamily="34" charset="0"/>
              </a:rPr>
              <a:t>-like motif </a:t>
            </a:r>
            <a:endParaRPr lang="zh-CN" altLang="en-US" dirty="0">
              <a:latin typeface="Eras Medium ITC" pitchFamily="34" charset="0"/>
              <a:ea typeface="Verdana" pitchFamily="34" charset="0"/>
              <a:cs typeface="Verdana" pitchFamily="34" charset="0"/>
            </a:endParaRPr>
          </a:p>
        </p:txBody>
      </p:sp>
      <p:pic>
        <p:nvPicPr>
          <p:cNvPr id="37" name="Picture 7" descr="Z:\Research\@projects\LYRA\lxr.jpg"/>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b="35402"/>
          <a:stretch/>
        </p:blipFill>
        <p:spPr bwMode="auto">
          <a:xfrm>
            <a:off x="3591631" y="5617200"/>
            <a:ext cx="891664" cy="864000"/>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2" descr="Z:\Research\@projects\LYRA\ln.jpg"/>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ackgroundRemoval t="1471" b="95221" l="3800" r="79400"/>
                    </a14:imgEffect>
                  </a14:imgLayer>
                </a14:imgProps>
              </a:ext>
              <a:ext uri="{28A0092B-C50C-407E-A947-70E740481C1C}">
                <a14:useLocalDpi xmlns:a14="http://schemas.microsoft.com/office/drawing/2010/main" val="0"/>
              </a:ext>
            </a:extLst>
          </a:blip>
          <a:srcRect l="22591" r="26049" b="14047"/>
          <a:stretch/>
        </p:blipFill>
        <p:spPr bwMode="auto">
          <a:xfrm>
            <a:off x="5181600" y="5617200"/>
            <a:ext cx="949027" cy="864000"/>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5" descr="Z:\Research\@projects\LYRA\ck.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811764" y="5617200"/>
            <a:ext cx="750000" cy="864000"/>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6" descr="Z:\Research\@projects\LYRA\yc.jpg"/>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backgroundRemoval t="0" b="77455" l="0" r="100000">
                        <a14:foregroundMark x1="44712" y1="61091" x2="99038" y2="76364"/>
                        <a14:foregroundMark x1="21154" y1="62182" x2="4327" y2="77455"/>
                        <a14:foregroundMark x1="60577" y1="67273" x2="51442" y2="77455"/>
                        <a14:foregroundMark x1="48558" y1="75273" x2="21635" y2="77455"/>
                        <a14:foregroundMark x1="66346" y1="727" x2="79808" y2="8364"/>
                      </a14:backgroundRemoval>
                    </a14:imgEffect>
                  </a14:imgLayer>
                </a14:imgProps>
              </a:ext>
              <a:ext uri="{28A0092B-C50C-407E-A947-70E740481C1C}">
                <a14:useLocalDpi xmlns:a14="http://schemas.microsoft.com/office/drawing/2010/main" val="0"/>
              </a:ext>
            </a:extLst>
          </a:blip>
          <a:srcRect b="22621"/>
          <a:stretch/>
        </p:blipFill>
        <p:spPr bwMode="auto">
          <a:xfrm>
            <a:off x="2763465" y="5617200"/>
            <a:ext cx="844547" cy="864000"/>
          </a:xfrm>
          <a:prstGeom prst="rect">
            <a:avLst/>
          </a:prstGeom>
          <a:noFill/>
          <a:extLst>
            <a:ext uri="{909E8E84-426E-40dd-AFC4-6F175D3DCCD1}">
              <a14:hiddenFill xmlns="" xmlns:a14="http://schemas.microsoft.com/office/drawing/2010/main">
                <a:solidFill>
                  <a:srgbClr val="FFFFFF"/>
                </a:solidFill>
              </a14:hiddenFill>
            </a:ext>
          </a:extLst>
        </p:spPr>
      </p:pic>
      <p:sp>
        <p:nvSpPr>
          <p:cNvPr id="41" name="Rectangle 40"/>
          <p:cNvSpPr/>
          <p:nvPr/>
        </p:nvSpPr>
        <p:spPr>
          <a:xfrm>
            <a:off x="1752600" y="6511701"/>
            <a:ext cx="900000" cy="193899"/>
          </a:xfrm>
          <a:prstGeom prst="rect">
            <a:avLst/>
          </a:prstGeom>
          <a:solidFill>
            <a:schemeClr val="bg1"/>
          </a:solidFill>
        </p:spPr>
        <p:txBody>
          <a:bodyPr wrap="square" lIns="0" tIns="0" rIns="0" bIns="0">
            <a:spAutoFit/>
          </a:bodyPr>
          <a:lstStyle/>
          <a:p>
            <a:pPr lvl="0" algn="ctr">
              <a:lnSpc>
                <a:spcPct val="90000"/>
              </a:lnSpc>
            </a:pPr>
            <a:r>
              <a:rPr lang="en-US" altLang="zh-CN" sz="1400" dirty="0">
                <a:solidFill>
                  <a:prstClr val="black"/>
                </a:solidFill>
                <a:latin typeface="Eras Medium ITC" pitchFamily="34" charset="0"/>
              </a:rPr>
              <a:t>50,903,567</a:t>
            </a:r>
          </a:p>
        </p:txBody>
      </p:sp>
      <p:sp>
        <p:nvSpPr>
          <p:cNvPr id="42" name="Rectangle 41"/>
          <p:cNvSpPr/>
          <p:nvPr/>
        </p:nvSpPr>
        <p:spPr>
          <a:xfrm>
            <a:off x="2740564" y="6511701"/>
            <a:ext cx="900000" cy="193899"/>
          </a:xfrm>
          <a:prstGeom prst="rect">
            <a:avLst/>
          </a:prstGeom>
          <a:solidFill>
            <a:schemeClr val="bg1"/>
          </a:solidFill>
        </p:spPr>
        <p:txBody>
          <a:bodyPr wrap="square" lIns="0" tIns="0" rIns="0" bIns="0">
            <a:spAutoFit/>
          </a:bodyPr>
          <a:lstStyle/>
          <a:p>
            <a:pPr lvl="0" algn="ctr">
              <a:lnSpc>
                <a:spcPct val="90000"/>
              </a:lnSpc>
            </a:pPr>
            <a:r>
              <a:rPr lang="en-US" altLang="zh-CN" sz="1400" dirty="0">
                <a:solidFill>
                  <a:prstClr val="black"/>
                </a:solidFill>
                <a:latin typeface="Eras Medium ITC" pitchFamily="34" charset="0"/>
              </a:rPr>
              <a:t>48,870,323</a:t>
            </a:r>
          </a:p>
        </p:txBody>
      </p:sp>
      <p:sp>
        <p:nvSpPr>
          <p:cNvPr id="43" name="Rectangle 42"/>
          <p:cNvSpPr/>
          <p:nvPr/>
        </p:nvSpPr>
        <p:spPr>
          <a:xfrm>
            <a:off x="3731164" y="6511701"/>
            <a:ext cx="900000" cy="193899"/>
          </a:xfrm>
          <a:prstGeom prst="rect">
            <a:avLst/>
          </a:prstGeom>
          <a:solidFill>
            <a:schemeClr val="bg1"/>
          </a:solidFill>
        </p:spPr>
        <p:txBody>
          <a:bodyPr wrap="square" lIns="0" tIns="0" rIns="0" bIns="0">
            <a:spAutoFit/>
          </a:bodyPr>
          <a:lstStyle/>
          <a:p>
            <a:pPr lvl="0" algn="ctr">
              <a:lnSpc>
                <a:spcPct val="90000"/>
              </a:lnSpc>
            </a:pPr>
            <a:r>
              <a:rPr lang="en-US" altLang="zh-CN" sz="1400" dirty="0">
                <a:solidFill>
                  <a:prstClr val="black"/>
                </a:solidFill>
                <a:latin typeface="Eras Medium ITC" pitchFamily="34" charset="0"/>
              </a:rPr>
              <a:t>48,456,989</a:t>
            </a:r>
          </a:p>
        </p:txBody>
      </p:sp>
      <p:sp>
        <p:nvSpPr>
          <p:cNvPr id="44" name="Rectangle 43"/>
          <p:cNvSpPr/>
          <p:nvPr/>
        </p:nvSpPr>
        <p:spPr>
          <a:xfrm>
            <a:off x="5119800" y="6511701"/>
            <a:ext cx="900000" cy="193899"/>
          </a:xfrm>
          <a:prstGeom prst="rect">
            <a:avLst/>
          </a:prstGeom>
          <a:solidFill>
            <a:schemeClr val="bg1"/>
          </a:solidFill>
        </p:spPr>
        <p:txBody>
          <a:bodyPr wrap="square" lIns="0" tIns="0" rIns="0" bIns="0">
            <a:spAutoFit/>
          </a:bodyPr>
          <a:lstStyle/>
          <a:p>
            <a:pPr lvl="0" algn="ctr">
              <a:lnSpc>
                <a:spcPct val="90000"/>
              </a:lnSpc>
            </a:pPr>
            <a:r>
              <a:rPr lang="en-US" altLang="zh-CN" sz="1400" dirty="0">
                <a:solidFill>
                  <a:prstClr val="black"/>
                </a:solidFill>
                <a:latin typeface="Eras Medium ITC" pitchFamily="34" charset="0"/>
              </a:rPr>
              <a:t>21,636,540</a:t>
            </a:r>
          </a:p>
        </p:txBody>
      </p:sp>
      <p:pic>
        <p:nvPicPr>
          <p:cNvPr id="45" name="Picture 8" descr="Z:\Research\@projects\LYRA\weibo.png"/>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609600" y="5774093"/>
            <a:ext cx="973884" cy="779107"/>
          </a:xfrm>
          <a:prstGeom prst="rect">
            <a:avLst/>
          </a:prstGeom>
          <a:ln>
            <a:noFill/>
          </a:ln>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46" name="Rectangle 45"/>
          <p:cNvSpPr/>
          <p:nvPr/>
        </p:nvSpPr>
        <p:spPr>
          <a:xfrm>
            <a:off x="4648200" y="6477000"/>
            <a:ext cx="360000" cy="199285"/>
          </a:xfrm>
          <a:prstGeom prst="rect">
            <a:avLst/>
          </a:prstGeom>
          <a:noFill/>
        </p:spPr>
        <p:txBody>
          <a:bodyPr wrap="square" lIns="0" tIns="0" rIns="0" bIns="0">
            <a:spAutoFit/>
          </a:bodyPr>
          <a:lstStyle/>
          <a:p>
            <a:pPr lvl="0" algn="ctr">
              <a:lnSpc>
                <a:spcPct val="90000"/>
              </a:lnSpc>
            </a:pPr>
            <a:r>
              <a:rPr lang="en-US" altLang="zh-CN" sz="1400" dirty="0">
                <a:solidFill>
                  <a:prstClr val="black"/>
                </a:solidFill>
                <a:effectLst>
                  <a:outerShdw blurRad="38100" dist="38100" dir="2700000" algn="tl">
                    <a:srgbClr val="000000">
                      <a:alpha val="43137"/>
                    </a:srgbClr>
                  </a:outerShdw>
                </a:effectLst>
                <a:latin typeface="Courier New" pitchFamily="49" charset="0"/>
                <a:cs typeface="Courier New" pitchFamily="49" charset="0"/>
              </a:rPr>
              <a:t>...</a:t>
            </a:r>
          </a:p>
        </p:txBody>
      </p:sp>
      <p:pic>
        <p:nvPicPr>
          <p:cNvPr id="47" name="Picture 9" descr="Z:\Research\@projects\LYRA\hbc.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6948600" y="5617200"/>
            <a:ext cx="674363" cy="864000"/>
          </a:xfrm>
          <a:prstGeom prst="rect">
            <a:avLst/>
          </a:prstGeom>
          <a:noFill/>
          <a:extLst>
            <a:ext uri="{909E8E84-426E-40dd-AFC4-6F175D3DCCD1}">
              <a14:hiddenFill xmlns="" xmlns:a14="http://schemas.microsoft.com/office/drawing/2010/main">
                <a:solidFill>
                  <a:srgbClr val="FFFFFF"/>
                </a:solidFill>
              </a14:hiddenFill>
            </a:ext>
          </a:extLst>
        </p:spPr>
      </p:pic>
      <p:sp>
        <p:nvSpPr>
          <p:cNvPr id="48" name="Rectangle 47"/>
          <p:cNvSpPr/>
          <p:nvPr/>
        </p:nvSpPr>
        <p:spPr>
          <a:xfrm>
            <a:off x="6872400" y="6511701"/>
            <a:ext cx="900000" cy="193899"/>
          </a:xfrm>
          <a:prstGeom prst="rect">
            <a:avLst/>
          </a:prstGeom>
          <a:solidFill>
            <a:schemeClr val="bg1"/>
          </a:solidFill>
        </p:spPr>
        <p:txBody>
          <a:bodyPr wrap="square" lIns="0" tIns="0" rIns="0" bIns="0">
            <a:spAutoFit/>
          </a:bodyPr>
          <a:lstStyle/>
          <a:p>
            <a:pPr lvl="0" algn="ctr">
              <a:lnSpc>
                <a:spcPct val="90000"/>
              </a:lnSpc>
            </a:pPr>
            <a:r>
              <a:rPr lang="en-US" altLang="zh-CN" sz="1400" dirty="0">
                <a:solidFill>
                  <a:prstClr val="black"/>
                </a:solidFill>
                <a:latin typeface="Eras Medium ITC" pitchFamily="34" charset="0"/>
              </a:rPr>
              <a:t>494</a:t>
            </a:r>
          </a:p>
        </p:txBody>
      </p:sp>
      <p:pic>
        <p:nvPicPr>
          <p:cNvPr id="50" name="Picture 11" descr="Z:\Research\B.photos\Rong\rong-1.jp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l="11769" t="5889" r="20945" b="35506"/>
          <a:stretch/>
        </p:blipFill>
        <p:spPr bwMode="auto">
          <a:xfrm>
            <a:off x="7841353" y="5617200"/>
            <a:ext cx="722203" cy="864000"/>
          </a:xfrm>
          <a:prstGeom prst="rect">
            <a:avLst/>
          </a:prstGeom>
          <a:noFill/>
          <a:extLst>
            <a:ext uri="{909E8E84-426E-40dd-AFC4-6F175D3DCCD1}">
              <a14:hiddenFill xmlns="" xmlns:a14="http://schemas.microsoft.com/office/drawing/2010/main">
                <a:solidFill>
                  <a:srgbClr val="FFFFFF"/>
                </a:solidFill>
              </a14:hiddenFill>
            </a:ext>
          </a:extLst>
        </p:spPr>
      </p:pic>
      <p:sp>
        <p:nvSpPr>
          <p:cNvPr id="51" name="Rectangle 50"/>
          <p:cNvSpPr/>
          <p:nvPr/>
        </p:nvSpPr>
        <p:spPr>
          <a:xfrm>
            <a:off x="7848000" y="6511702"/>
            <a:ext cx="838800" cy="193899"/>
          </a:xfrm>
          <a:prstGeom prst="rect">
            <a:avLst/>
          </a:prstGeom>
          <a:solidFill>
            <a:schemeClr val="bg1"/>
          </a:solidFill>
        </p:spPr>
        <p:txBody>
          <a:bodyPr wrap="square" lIns="0" tIns="0" rIns="0" bIns="0">
            <a:spAutoFit/>
          </a:bodyPr>
          <a:lstStyle/>
          <a:p>
            <a:pPr lvl="0" algn="ctr">
              <a:lnSpc>
                <a:spcPct val="90000"/>
              </a:lnSpc>
            </a:pPr>
            <a:r>
              <a:rPr lang="en-US" altLang="zh-CN" sz="1400" dirty="0">
                <a:solidFill>
                  <a:prstClr val="black"/>
                </a:solidFill>
                <a:latin typeface="Eras Medium ITC" pitchFamily="34" charset="0"/>
              </a:rPr>
              <a:t>279</a:t>
            </a:r>
          </a:p>
        </p:txBody>
      </p:sp>
      <p:sp>
        <p:nvSpPr>
          <p:cNvPr id="53" name="Rectangle 52"/>
          <p:cNvSpPr/>
          <p:nvPr/>
        </p:nvSpPr>
        <p:spPr>
          <a:xfrm>
            <a:off x="6019800" y="6477000"/>
            <a:ext cx="910627" cy="199285"/>
          </a:xfrm>
          <a:prstGeom prst="rect">
            <a:avLst/>
          </a:prstGeom>
          <a:noFill/>
        </p:spPr>
        <p:txBody>
          <a:bodyPr wrap="square" lIns="0" tIns="0" rIns="0" bIns="0">
            <a:spAutoFit/>
          </a:bodyPr>
          <a:lstStyle/>
          <a:p>
            <a:pPr lvl="0" algn="ctr">
              <a:lnSpc>
                <a:spcPct val="90000"/>
              </a:lnSpc>
            </a:pPr>
            <a:r>
              <a:rPr lang="en-US" altLang="zh-CN" sz="1400" dirty="0">
                <a:solidFill>
                  <a:prstClr val="black"/>
                </a:solidFill>
                <a:effectLst>
                  <a:outerShdw blurRad="38100" dist="38100" dir="2700000" algn="tl">
                    <a:srgbClr val="000000">
                      <a:alpha val="43137"/>
                    </a:srgbClr>
                  </a:outerShdw>
                </a:effectLst>
                <a:latin typeface="Courier New" pitchFamily="49" charset="0"/>
                <a:cs typeface="Courier New" pitchFamily="49" charset="0"/>
              </a:rPr>
              <a:t>......</a:t>
            </a:r>
          </a:p>
        </p:txBody>
      </p:sp>
      <p:grpSp>
        <p:nvGrpSpPr>
          <p:cNvPr id="56" name="Group 55"/>
          <p:cNvGrpSpPr/>
          <p:nvPr/>
        </p:nvGrpSpPr>
        <p:grpSpPr>
          <a:xfrm>
            <a:off x="7346756" y="4193456"/>
            <a:ext cx="1224000" cy="1224000"/>
            <a:chOff x="4617558" y="1524000"/>
            <a:chExt cx="1224000" cy="1224000"/>
          </a:xfrm>
        </p:grpSpPr>
        <p:sp>
          <p:nvSpPr>
            <p:cNvPr id="57" name="Oval 56"/>
            <p:cNvSpPr/>
            <p:nvPr/>
          </p:nvSpPr>
          <p:spPr>
            <a:xfrm>
              <a:off x="4689558" y="1596000"/>
              <a:ext cx="1080000" cy="1080000"/>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Oval 57"/>
            <p:cNvSpPr/>
            <p:nvPr/>
          </p:nvSpPr>
          <p:spPr>
            <a:xfrm>
              <a:off x="5085558" y="1992000"/>
              <a:ext cx="288000" cy="288000"/>
            </a:xfrm>
            <a:prstGeom prst="ellipse">
              <a:avLst/>
            </a:prstGeom>
            <a:solidFill>
              <a:srgbClr val="FF0066"/>
            </a:solidFill>
            <a:ln w="285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zh-CN" altLang="en-US" dirty="0">
                <a:solidFill>
                  <a:schemeClr val="tx1"/>
                </a:solidFill>
                <a:latin typeface="Eras Medium ITC" pitchFamily="34" charset="0"/>
              </a:endParaRPr>
            </a:p>
          </p:txBody>
        </p:sp>
        <p:cxnSp>
          <p:nvCxnSpPr>
            <p:cNvPr id="59" name="Straight Arrow Connector 58"/>
            <p:cNvCxnSpPr>
              <a:stCxn id="58" idx="2"/>
              <a:endCxn id="66" idx="6"/>
            </p:cNvCxnSpPr>
            <p:nvPr/>
          </p:nvCxnSpPr>
          <p:spPr>
            <a:xfrm flipH="1">
              <a:off x="4761558" y="2136000"/>
              <a:ext cx="324000" cy="0"/>
            </a:xfrm>
            <a:prstGeom prst="straightConnector1">
              <a:avLst/>
            </a:prstGeom>
            <a:ln w="28575">
              <a:solidFill>
                <a:schemeClr val="tx1"/>
              </a:solidFill>
              <a:headEnd type="arrow" w="med" len="med"/>
              <a:tailEnd type="none"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8" idx="3"/>
              <a:endCxn id="61" idx="7"/>
            </p:cNvCxnSpPr>
            <p:nvPr/>
          </p:nvCxnSpPr>
          <p:spPr>
            <a:xfrm flipH="1">
              <a:off x="4894780" y="2237823"/>
              <a:ext cx="232955" cy="235168"/>
            </a:xfrm>
            <a:prstGeom prst="straightConnector1">
              <a:avLst/>
            </a:prstGeom>
            <a:ln w="28575">
              <a:solidFill>
                <a:schemeClr val="tx1"/>
              </a:solidFill>
              <a:headEnd type="arrow" w="med" len="med"/>
              <a:tailEnd type="none"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4771868" y="2451903"/>
              <a:ext cx="144000" cy="144000"/>
            </a:xfrm>
            <a:prstGeom prst="ellipse">
              <a:avLst/>
            </a:prstGeom>
            <a:solidFill>
              <a:schemeClr val="bg1"/>
            </a:solidFill>
            <a:ln w="285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Straight Arrow Connector 61"/>
            <p:cNvCxnSpPr>
              <a:stCxn id="58" idx="4"/>
              <a:endCxn id="63" idx="0"/>
            </p:cNvCxnSpPr>
            <p:nvPr/>
          </p:nvCxnSpPr>
          <p:spPr>
            <a:xfrm>
              <a:off x="5229558" y="2280000"/>
              <a:ext cx="0" cy="324000"/>
            </a:xfrm>
            <a:prstGeom prst="straightConnector1">
              <a:avLst/>
            </a:prstGeom>
            <a:ln w="28575">
              <a:solidFill>
                <a:schemeClr val="tx1"/>
              </a:solidFill>
              <a:headEnd type="arrow" w="med" len="med"/>
              <a:tailEnd type="none"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5157558" y="2604000"/>
              <a:ext cx="144000" cy="144000"/>
            </a:xfrm>
            <a:prstGeom prst="ellipse">
              <a:avLst/>
            </a:prstGeom>
            <a:solidFill>
              <a:schemeClr val="bg1"/>
            </a:solidFill>
            <a:ln w="285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Straight Arrow Connector 63"/>
            <p:cNvCxnSpPr>
              <a:stCxn id="58" idx="0"/>
              <a:endCxn id="65" idx="4"/>
            </p:cNvCxnSpPr>
            <p:nvPr/>
          </p:nvCxnSpPr>
          <p:spPr>
            <a:xfrm flipV="1">
              <a:off x="5229558" y="1668000"/>
              <a:ext cx="0" cy="324000"/>
            </a:xfrm>
            <a:prstGeom prst="straightConnector1">
              <a:avLst/>
            </a:prstGeom>
            <a:ln w="28575">
              <a:solidFill>
                <a:schemeClr val="tx1"/>
              </a:solidFill>
              <a:headEnd type="arrow" w="med" len="med"/>
              <a:tailEnd type="none"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5157558" y="1524000"/>
              <a:ext cx="144000" cy="144000"/>
            </a:xfrm>
            <a:prstGeom prst="ellipse">
              <a:avLst/>
            </a:prstGeom>
            <a:solidFill>
              <a:schemeClr val="bg1"/>
            </a:solidFill>
            <a:ln w="285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Oval 65"/>
            <p:cNvSpPr/>
            <p:nvPr/>
          </p:nvSpPr>
          <p:spPr>
            <a:xfrm>
              <a:off x="4617558" y="2064000"/>
              <a:ext cx="144000" cy="144000"/>
            </a:xfrm>
            <a:prstGeom prst="ellipse">
              <a:avLst/>
            </a:prstGeom>
            <a:solidFill>
              <a:schemeClr val="bg1"/>
            </a:solidFill>
            <a:ln w="285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Straight Arrow Connector 66"/>
            <p:cNvCxnSpPr>
              <a:stCxn id="58" idx="6"/>
              <a:endCxn id="68" idx="2"/>
            </p:cNvCxnSpPr>
            <p:nvPr/>
          </p:nvCxnSpPr>
          <p:spPr>
            <a:xfrm flipV="1">
              <a:off x="5373558" y="2131468"/>
              <a:ext cx="324000" cy="4532"/>
            </a:xfrm>
            <a:prstGeom prst="straightConnector1">
              <a:avLst/>
            </a:prstGeom>
            <a:ln w="28575">
              <a:solidFill>
                <a:schemeClr val="tx1"/>
              </a:solidFill>
              <a:headEnd type="arrow" w="med" len="med"/>
              <a:tailEnd type="none"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5697558" y="2059468"/>
              <a:ext cx="144000" cy="144000"/>
            </a:xfrm>
            <a:prstGeom prst="ellipse">
              <a:avLst/>
            </a:prstGeom>
            <a:solidFill>
              <a:schemeClr val="bg1"/>
            </a:solidFill>
            <a:ln w="285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Straight Arrow Connector 68"/>
            <p:cNvCxnSpPr>
              <a:stCxn id="58" idx="7"/>
              <a:endCxn id="70" idx="3"/>
            </p:cNvCxnSpPr>
            <p:nvPr/>
          </p:nvCxnSpPr>
          <p:spPr>
            <a:xfrm flipV="1">
              <a:off x="5331381" y="1805334"/>
              <a:ext cx="243265" cy="228843"/>
            </a:xfrm>
            <a:prstGeom prst="straightConnector1">
              <a:avLst/>
            </a:prstGeom>
            <a:ln w="28575">
              <a:solidFill>
                <a:schemeClr val="tx1"/>
              </a:solidFill>
              <a:headEnd type="arrow" w="med" len="med"/>
              <a:tailEnd type="none"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5553558" y="1682422"/>
              <a:ext cx="144000" cy="144000"/>
            </a:xfrm>
            <a:prstGeom prst="ellipse">
              <a:avLst/>
            </a:prstGeom>
            <a:solidFill>
              <a:schemeClr val="bg1"/>
            </a:solidFill>
            <a:ln w="285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Straight Arrow Connector 70"/>
            <p:cNvCxnSpPr>
              <a:stCxn id="58" idx="5"/>
              <a:endCxn id="72" idx="1"/>
            </p:cNvCxnSpPr>
            <p:nvPr/>
          </p:nvCxnSpPr>
          <p:spPr>
            <a:xfrm>
              <a:off x="5331381" y="2237823"/>
              <a:ext cx="249788" cy="207087"/>
            </a:xfrm>
            <a:prstGeom prst="straightConnector1">
              <a:avLst/>
            </a:prstGeom>
            <a:ln w="28575">
              <a:solidFill>
                <a:schemeClr val="tx1"/>
              </a:solidFill>
              <a:headEnd type="arrow" w="med" len="med"/>
              <a:tailEnd type="none"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2" name="Oval 71"/>
            <p:cNvSpPr/>
            <p:nvPr/>
          </p:nvSpPr>
          <p:spPr>
            <a:xfrm>
              <a:off x="5560081" y="2423822"/>
              <a:ext cx="144000" cy="144000"/>
            </a:xfrm>
            <a:prstGeom prst="ellipse">
              <a:avLst/>
            </a:prstGeom>
            <a:solidFill>
              <a:schemeClr val="bg1"/>
            </a:solidFill>
            <a:ln w="285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Straight Arrow Connector 72"/>
            <p:cNvCxnSpPr>
              <a:stCxn id="58" idx="1"/>
              <a:endCxn id="74" idx="5"/>
            </p:cNvCxnSpPr>
            <p:nvPr/>
          </p:nvCxnSpPr>
          <p:spPr>
            <a:xfrm flipH="1" flipV="1">
              <a:off x="4873692" y="1805334"/>
              <a:ext cx="254043" cy="228843"/>
            </a:xfrm>
            <a:prstGeom prst="straightConnector1">
              <a:avLst/>
            </a:prstGeom>
            <a:ln w="28575">
              <a:solidFill>
                <a:schemeClr val="tx1"/>
              </a:solidFill>
              <a:headEnd type="arrow" w="med" len="med"/>
              <a:tailEnd type="none"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4750780" y="1682422"/>
              <a:ext cx="144000" cy="144000"/>
            </a:xfrm>
            <a:prstGeom prst="ellipse">
              <a:avLst/>
            </a:prstGeom>
            <a:solidFill>
              <a:schemeClr val="bg1"/>
            </a:solidFill>
            <a:ln w="28575">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55" name="标题 1">
            <a:extLst>
              <a:ext uri="{FF2B5EF4-FFF2-40B4-BE49-F238E27FC236}">
                <a16:creationId xmlns:a16="http://schemas.microsoft.com/office/drawing/2014/main" id="{80A983A3-E52D-EC4D-B686-D2AD2361DC0D}"/>
              </a:ext>
            </a:extLst>
          </p:cNvPr>
          <p:cNvSpPr>
            <a:spLocks noGrp="1"/>
          </p:cNvSpPr>
          <p:nvPr>
            <p:ph type="title"/>
          </p:nvPr>
        </p:nvSpPr>
        <p:spPr>
          <a:xfrm>
            <a:off x="288000" y="127590"/>
            <a:ext cx="8856000" cy="1417638"/>
          </a:xfrm>
        </p:spPr>
        <p:txBody>
          <a:bodyPr vert="horz" lIns="91440" tIns="45720" rIns="91440" bIns="45720" rtlCol="0" anchor="ctr">
            <a:normAutofit/>
          </a:bodyPr>
          <a:lstStyle/>
          <a:p>
            <a:r>
              <a:rPr lang="zh-CN" altLang="en-US" sz="3600" dirty="0">
                <a:solidFill>
                  <a:schemeClr val="tx1"/>
                </a:solidFill>
                <a:effectLst>
                  <a:outerShdw blurRad="38100" dist="38100" dir="2700000" algn="tl">
                    <a:srgbClr val="000000">
                      <a:alpha val="43137"/>
                    </a:srgbClr>
                  </a:outerShdw>
                </a:effectLst>
                <a:latin typeface="Microsoft YaHei" charset="-122"/>
                <a:ea typeface="Microsoft YaHei" charset="-122"/>
                <a:cs typeface="Microsoft YaHei" charset="-122"/>
              </a:rPr>
              <a:t>图计算：关联性强难并行、访问局部性差</a:t>
            </a:r>
            <a:endParaRPr lang="zh-TW" altLang="en-US" sz="3600" dirty="0">
              <a:solidFill>
                <a:schemeClr val="tx1"/>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
        <p:nvSpPr>
          <p:cNvPr id="75" name="Rectangle 74">
            <a:extLst>
              <a:ext uri="{FF2B5EF4-FFF2-40B4-BE49-F238E27FC236}">
                <a16:creationId xmlns:a16="http://schemas.microsoft.com/office/drawing/2014/main" id="{C0ADBED3-E3BE-B64A-8F9F-DEB254B25A38}"/>
              </a:ext>
            </a:extLst>
          </p:cNvPr>
          <p:cNvSpPr/>
          <p:nvPr/>
        </p:nvSpPr>
        <p:spPr>
          <a:xfrm>
            <a:off x="535416" y="1778557"/>
            <a:ext cx="7543800" cy="492443"/>
          </a:xfrm>
          <a:prstGeom prst="rect">
            <a:avLst/>
          </a:prstGeom>
          <a:noFill/>
        </p:spPr>
        <p:txBody>
          <a:bodyPr wrap="square">
            <a:spAutoFit/>
          </a:bodyPr>
          <a:lstStyle/>
          <a:p>
            <a:pPr marL="363538" lvl="1" indent="-322263">
              <a:buClr>
                <a:srgbClr val="FF0066"/>
              </a:buClr>
            </a:pPr>
            <a:r>
              <a:rPr lang="en-US" altLang="zh-CN" sz="2600" dirty="0">
                <a:solidFill>
                  <a:prstClr val="black"/>
                </a:solidFill>
                <a:latin typeface="Eras Medium ITC" pitchFamily="34" charset="0"/>
              </a:rPr>
              <a:t>1. </a:t>
            </a:r>
            <a:r>
              <a:rPr lang="zh-CN" altLang="en-US" sz="2600" dirty="0">
                <a:solidFill>
                  <a:prstClr val="black"/>
                </a:solidFill>
                <a:latin typeface="Eras Medium ITC" pitchFamily="34" charset="0"/>
              </a:rPr>
              <a:t>如何让图数据本地可访问</a:t>
            </a:r>
            <a:r>
              <a:rPr lang="en-US" altLang="zh-CN" sz="2600" dirty="0">
                <a:solidFill>
                  <a:prstClr val="black"/>
                </a:solidFill>
                <a:latin typeface="Eras Medium ITC" pitchFamily="34" charset="0"/>
              </a:rPr>
              <a:t>?</a:t>
            </a:r>
          </a:p>
        </p:txBody>
      </p:sp>
      <p:sp>
        <p:nvSpPr>
          <p:cNvPr id="76" name="Rectangle 75">
            <a:extLst>
              <a:ext uri="{FF2B5EF4-FFF2-40B4-BE49-F238E27FC236}">
                <a16:creationId xmlns:a16="http://schemas.microsoft.com/office/drawing/2014/main" id="{2D152D95-0C99-524C-8BCE-63D3FF648EC7}"/>
              </a:ext>
            </a:extLst>
          </p:cNvPr>
          <p:cNvSpPr/>
          <p:nvPr/>
        </p:nvSpPr>
        <p:spPr>
          <a:xfrm>
            <a:off x="535416" y="2245937"/>
            <a:ext cx="6934200" cy="492443"/>
          </a:xfrm>
          <a:prstGeom prst="rect">
            <a:avLst/>
          </a:prstGeom>
          <a:noFill/>
        </p:spPr>
        <p:txBody>
          <a:bodyPr wrap="square">
            <a:spAutoFit/>
          </a:bodyPr>
          <a:lstStyle/>
          <a:p>
            <a:pPr marL="363538" lvl="1" indent="-322263">
              <a:buClr>
                <a:srgbClr val="FF0066"/>
              </a:buClr>
            </a:pPr>
            <a:r>
              <a:rPr lang="en-US" altLang="zh-CN" sz="2600" dirty="0">
                <a:solidFill>
                  <a:prstClr val="black"/>
                </a:solidFill>
                <a:latin typeface="Eras Medium ITC" pitchFamily="34" charset="0"/>
              </a:rPr>
              <a:t>2. </a:t>
            </a:r>
            <a:r>
              <a:rPr lang="zh-CN" altLang="en-US" sz="2600" dirty="0">
                <a:solidFill>
                  <a:prstClr val="black"/>
                </a:solidFill>
                <a:latin typeface="Eras Medium ITC" pitchFamily="34" charset="0"/>
              </a:rPr>
              <a:t>如何均匀的分布工作负载</a:t>
            </a:r>
            <a:r>
              <a:rPr lang="en-US" altLang="zh-CN" sz="2600" dirty="0">
                <a:solidFill>
                  <a:prstClr val="black"/>
                </a:solidFill>
                <a:latin typeface="Eras Medium ITC" pitchFamily="34" charset="0"/>
              </a:rPr>
              <a:t>?</a:t>
            </a:r>
          </a:p>
        </p:txBody>
      </p:sp>
      <p:sp>
        <p:nvSpPr>
          <p:cNvPr id="77" name="Rectangle 76">
            <a:extLst>
              <a:ext uri="{FF2B5EF4-FFF2-40B4-BE49-F238E27FC236}">
                <a16:creationId xmlns:a16="http://schemas.microsoft.com/office/drawing/2014/main" id="{B8792A41-D32D-0D43-8D60-426F4890AE32}"/>
              </a:ext>
            </a:extLst>
          </p:cNvPr>
          <p:cNvSpPr/>
          <p:nvPr/>
        </p:nvSpPr>
        <p:spPr>
          <a:xfrm>
            <a:off x="29110" y="1182721"/>
            <a:ext cx="9142863" cy="553998"/>
          </a:xfrm>
          <a:prstGeom prst="rect">
            <a:avLst/>
          </a:prstGeom>
          <a:solidFill>
            <a:schemeClr val="accent4">
              <a:lumMod val="20000"/>
              <a:lumOff val="80000"/>
              <a:alpha val="50196"/>
            </a:schemeClr>
          </a:solidFill>
        </p:spPr>
        <p:txBody>
          <a:bodyPr wrap="square">
            <a:spAutoFit/>
          </a:bodyPr>
          <a:lstStyle/>
          <a:p>
            <a:pPr marL="363538" lvl="1" indent="-322263" algn="ctr">
              <a:buClr>
                <a:srgbClr val="FF0066"/>
              </a:buClr>
            </a:pPr>
            <a:r>
              <a:rPr lang="zh-CN" altLang="en-US" sz="3000" dirty="0">
                <a:solidFill>
                  <a:prstClr val="black"/>
                </a:solidFill>
                <a:latin typeface="Microsoft YaHei" charset="-122"/>
                <a:ea typeface="Microsoft YaHei" charset="-122"/>
                <a:cs typeface="Microsoft YaHei" charset="-122"/>
              </a:rPr>
              <a:t>分布式图计算的主要挑战</a:t>
            </a:r>
            <a:endParaRPr lang="en-US" altLang="zh-CN" sz="3000" dirty="0">
              <a:solidFill>
                <a:prstClr val="black"/>
              </a:solidFill>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4178399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5D98-8ABA-C146-87EA-4479DD9A9B66}"/>
              </a:ext>
            </a:extLst>
          </p:cNvPr>
          <p:cNvSpPr>
            <a:spLocks noGrp="1"/>
          </p:cNvSpPr>
          <p:nvPr>
            <p:ph type="title"/>
          </p:nvPr>
        </p:nvSpPr>
        <p:spPr>
          <a:xfrm>
            <a:off x="430924" y="168166"/>
            <a:ext cx="8408276" cy="1240220"/>
          </a:xfrm>
        </p:spPr>
        <p:txBody>
          <a:bodyPr/>
          <a:lstStyle/>
          <a:p>
            <a:r>
              <a:rPr lang="zh-CN" altLang="en-US" dirty="0"/>
              <a:t>业界：操作系统从“免费”走向收费，</a:t>
            </a:r>
            <a:br>
              <a:rPr lang="en-US" altLang="zh-CN" dirty="0"/>
            </a:br>
            <a:r>
              <a:rPr lang="zh-CN" altLang="en-US" dirty="0"/>
              <a:t>从开放走向封闭</a:t>
            </a:r>
            <a:endParaRPr lang="en-US" dirty="0"/>
          </a:p>
        </p:txBody>
      </p:sp>
      <p:sp>
        <p:nvSpPr>
          <p:cNvPr id="3" name="Content Placeholder 2">
            <a:extLst>
              <a:ext uri="{FF2B5EF4-FFF2-40B4-BE49-F238E27FC236}">
                <a16:creationId xmlns:a16="http://schemas.microsoft.com/office/drawing/2014/main" id="{DFCF905D-E6BE-C74E-B903-373780E3DFEA}"/>
              </a:ext>
            </a:extLst>
          </p:cNvPr>
          <p:cNvSpPr>
            <a:spLocks noGrp="1"/>
          </p:cNvSpPr>
          <p:nvPr>
            <p:ph idx="1"/>
          </p:nvPr>
        </p:nvSpPr>
        <p:spPr>
          <a:xfrm>
            <a:off x="623455" y="1408386"/>
            <a:ext cx="7891895" cy="4768577"/>
          </a:xfrm>
        </p:spPr>
        <p:txBody>
          <a:bodyPr/>
          <a:lstStyle/>
          <a:p>
            <a:r>
              <a:rPr lang="zh-CN" altLang="en-US" dirty="0"/>
              <a:t>例子</a:t>
            </a:r>
            <a:r>
              <a:rPr lang="en-US" altLang="zh-CN" dirty="0"/>
              <a:t>1</a:t>
            </a:r>
            <a:r>
              <a:rPr lang="zh-CN" altLang="en-US" dirty="0"/>
              <a:t>：</a:t>
            </a:r>
            <a:r>
              <a:rPr lang="en-US" altLang="zh-CN" dirty="0"/>
              <a:t>Google</a:t>
            </a:r>
            <a:r>
              <a:rPr lang="zh-CN" altLang="en-US" dirty="0"/>
              <a:t>正式对欧盟区域的</a:t>
            </a:r>
            <a:r>
              <a:rPr lang="en-US" altLang="zh-CN" dirty="0"/>
              <a:t>Android</a:t>
            </a:r>
            <a:r>
              <a:rPr lang="zh-CN" altLang="en-US" dirty="0"/>
              <a:t>进行收费，初步高达</a:t>
            </a:r>
            <a:r>
              <a:rPr lang="en-US" altLang="zh-CN" dirty="0"/>
              <a:t>40</a:t>
            </a:r>
            <a:r>
              <a:rPr lang="zh-CN" altLang="en-US" dirty="0"/>
              <a:t>美元每设备</a:t>
            </a:r>
            <a:endParaRPr lang="en-US" altLang="zh-CN" dirty="0"/>
          </a:p>
          <a:p>
            <a:endParaRPr lang="en-US" dirty="0"/>
          </a:p>
          <a:p>
            <a:endParaRPr lang="en-US" dirty="0"/>
          </a:p>
          <a:p>
            <a:endParaRPr lang="en-US" dirty="0"/>
          </a:p>
          <a:p>
            <a:r>
              <a:rPr lang="zh-CN" altLang="en-US" dirty="0"/>
              <a:t>例子</a:t>
            </a:r>
            <a:r>
              <a:rPr lang="en-US" altLang="zh-CN" dirty="0"/>
              <a:t>2</a:t>
            </a:r>
            <a:r>
              <a:rPr lang="zh-CN" altLang="en-US" dirty="0"/>
              <a:t>：</a:t>
            </a:r>
            <a:r>
              <a:rPr lang="en-US" altLang="zh-CN" dirty="0"/>
              <a:t>IBM 340</a:t>
            </a:r>
            <a:r>
              <a:rPr lang="zh-CN" altLang="en-US" dirty="0"/>
              <a:t>亿美元收购</a:t>
            </a:r>
            <a:r>
              <a:rPr lang="en-US" altLang="zh-CN" dirty="0"/>
              <a:t>RedHat</a:t>
            </a:r>
            <a:r>
              <a:rPr lang="zh-CN" altLang="en-US" dirty="0"/>
              <a:t>，构筑其云计算竞争力</a:t>
            </a:r>
            <a:endParaRPr lang="en-US" altLang="zh-CN" dirty="0"/>
          </a:p>
          <a:p>
            <a:endParaRPr lang="en-US" dirty="0"/>
          </a:p>
          <a:p>
            <a:pPr marL="0" indent="0">
              <a:buNone/>
            </a:pPr>
            <a:endParaRPr lang="en-US" dirty="0"/>
          </a:p>
          <a:p>
            <a:endParaRPr lang="en-US" altLang="zh-CN" dirty="0"/>
          </a:p>
          <a:p>
            <a:r>
              <a:rPr lang="zh-CN" altLang="en-US" dirty="0"/>
              <a:t>例子</a:t>
            </a:r>
            <a:r>
              <a:rPr lang="en-US" altLang="zh-CN" dirty="0"/>
              <a:t>3</a:t>
            </a:r>
            <a:r>
              <a:rPr lang="zh-CN" altLang="en-US" dirty="0"/>
              <a:t>：谷歌投入</a:t>
            </a:r>
            <a:r>
              <a:rPr lang="en-US" altLang="zh-CN" dirty="0"/>
              <a:t>600+</a:t>
            </a:r>
            <a:r>
              <a:rPr lang="zh-CN" altLang="en-US" dirty="0"/>
              <a:t>人力数十亿美元研发自研</a:t>
            </a:r>
            <a:r>
              <a:rPr lang="en-US" altLang="zh-CN" dirty="0"/>
              <a:t>OS</a:t>
            </a:r>
            <a:r>
              <a:rPr lang="zh-CN" altLang="en-US" dirty="0"/>
              <a:t> </a:t>
            </a:r>
            <a:r>
              <a:rPr lang="en-US" altLang="zh-CN" dirty="0"/>
              <a:t>Fuchsia</a:t>
            </a:r>
            <a:r>
              <a:rPr lang="zh-CN" altLang="en-US" dirty="0"/>
              <a:t> </a:t>
            </a:r>
            <a:endParaRPr lang="en-US" dirty="0"/>
          </a:p>
        </p:txBody>
      </p:sp>
      <p:pic>
        <p:nvPicPr>
          <p:cNvPr id="5" name="Picture 4">
            <a:extLst>
              <a:ext uri="{FF2B5EF4-FFF2-40B4-BE49-F238E27FC236}">
                <a16:creationId xmlns:a16="http://schemas.microsoft.com/office/drawing/2014/main" id="{F79E314B-EF1F-0A47-950F-F33994D24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665" y="1916425"/>
            <a:ext cx="5513540" cy="1253490"/>
          </a:xfrm>
          <a:prstGeom prst="rect">
            <a:avLst/>
          </a:prstGeom>
        </p:spPr>
      </p:pic>
      <p:pic>
        <p:nvPicPr>
          <p:cNvPr id="7" name="Picture 6">
            <a:extLst>
              <a:ext uri="{FF2B5EF4-FFF2-40B4-BE49-F238E27FC236}">
                <a16:creationId xmlns:a16="http://schemas.microsoft.com/office/drawing/2014/main" id="{B6B6B474-96FE-7649-8265-91342E869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17" y="3829710"/>
            <a:ext cx="7966364" cy="789575"/>
          </a:xfrm>
          <a:prstGeom prst="rect">
            <a:avLst/>
          </a:prstGeom>
        </p:spPr>
      </p:pic>
      <p:pic>
        <p:nvPicPr>
          <p:cNvPr id="9" name="Picture 8">
            <a:extLst>
              <a:ext uri="{FF2B5EF4-FFF2-40B4-BE49-F238E27FC236}">
                <a16:creationId xmlns:a16="http://schemas.microsoft.com/office/drawing/2014/main" id="{10CE6D68-17B5-3F43-BB4E-D3320D797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964" y="5300322"/>
            <a:ext cx="2854035" cy="1557678"/>
          </a:xfrm>
          <a:prstGeom prst="rect">
            <a:avLst/>
          </a:prstGeom>
        </p:spPr>
      </p:pic>
    </p:spTree>
    <p:extLst>
      <p:ext uri="{BB962C8B-B14F-4D97-AF65-F5344CB8AC3E}">
        <p14:creationId xmlns:p14="http://schemas.microsoft.com/office/powerpoint/2010/main" val="696991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8800972D-2B9A-3849-9255-D0F6C231A499}"/>
              </a:ext>
            </a:extLst>
          </p:cNvPr>
          <p:cNvSpPr txBox="1">
            <a:spLocks/>
          </p:cNvSpPr>
          <p:nvPr/>
        </p:nvSpPr>
        <p:spPr>
          <a:xfrm>
            <a:off x="288000" y="127590"/>
            <a:ext cx="8856000" cy="1417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effectLst>
                  <a:outerShdw blurRad="38100" dist="38100" dir="2700000" algn="tl">
                    <a:srgbClr val="000000">
                      <a:alpha val="43137"/>
                    </a:srgbClr>
                  </a:outerShdw>
                </a:effectLst>
                <a:latin typeface="Microsoft YaHei" charset="-122"/>
                <a:ea typeface="Microsoft YaHei" charset="-122"/>
                <a:cs typeface="Microsoft YaHei" charset="-122"/>
              </a:rPr>
              <a:t>PowerLyra</a:t>
            </a:r>
            <a:r>
              <a:rPr lang="en-US" altLang="zh-CN" sz="3600" dirty="0">
                <a:effectLst>
                  <a:outerShdw blurRad="38100" dist="38100" dir="2700000" algn="tl">
                    <a:srgbClr val="000000">
                      <a:alpha val="43137"/>
                    </a:srgbClr>
                  </a:outerShdw>
                </a:effectLst>
                <a:latin typeface="Microsoft YaHei" charset="-122"/>
                <a:ea typeface="Microsoft YaHei" charset="-122"/>
                <a:cs typeface="Microsoft YaHei" charset="-122"/>
              </a:rPr>
              <a:t>: </a:t>
            </a:r>
            <a:r>
              <a:rPr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rPr>
              <a:t>差分式图划分与计算</a:t>
            </a:r>
            <a:br>
              <a:rPr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rPr>
            </a:br>
            <a:r>
              <a:rPr lang="en-US" altLang="zh-CN" sz="3200" dirty="0">
                <a:effectLst>
                  <a:outerShdw blurRad="38100" dist="38100" dir="2700000" algn="tl">
                    <a:srgbClr val="000000">
                      <a:alpha val="43137"/>
                    </a:srgbClr>
                  </a:outerShdw>
                </a:effectLst>
                <a:latin typeface="Microsoft YaHei" charset="-122"/>
                <a:ea typeface="Microsoft YaHei" charset="-122"/>
                <a:cs typeface="Microsoft YaHei" charset="-122"/>
              </a:rPr>
              <a:t>(EuroSys15 </a:t>
            </a:r>
            <a:r>
              <a:rPr lang="zh-CN" altLang="en-US" sz="3200" dirty="0">
                <a:effectLst>
                  <a:outerShdw blurRad="38100" dist="38100" dir="2700000" algn="tl">
                    <a:srgbClr val="000000">
                      <a:alpha val="43137"/>
                    </a:srgbClr>
                  </a:outerShdw>
                </a:effectLst>
                <a:latin typeface="Microsoft YaHei" charset="-122"/>
                <a:ea typeface="Microsoft YaHei" charset="-122"/>
                <a:cs typeface="Microsoft YaHei" charset="-122"/>
              </a:rPr>
              <a:t>最佳论文奖</a:t>
            </a:r>
            <a:r>
              <a:rPr lang="en-US" altLang="zh-CN" sz="3200" dirty="0">
                <a:effectLst>
                  <a:outerShdw blurRad="38100" dist="38100" dir="2700000" algn="tl">
                    <a:srgbClr val="000000">
                      <a:alpha val="43137"/>
                    </a:srgbClr>
                  </a:outerShdw>
                </a:effectLst>
                <a:latin typeface="Microsoft YaHei" charset="-122"/>
                <a:ea typeface="Microsoft YaHei" charset="-122"/>
                <a:cs typeface="Microsoft YaHei" charset="-122"/>
              </a:rPr>
              <a:t>, ACM </a:t>
            </a:r>
            <a:r>
              <a:rPr lang="en-US" altLang="zh-CN" sz="3200" dirty="0" err="1">
                <a:effectLst>
                  <a:outerShdw blurRad="38100" dist="38100" dir="2700000" algn="tl">
                    <a:srgbClr val="000000">
                      <a:alpha val="43137"/>
                    </a:srgbClr>
                  </a:outerShdw>
                </a:effectLst>
                <a:latin typeface="Microsoft YaHei" charset="-122"/>
                <a:ea typeface="Microsoft YaHei" charset="-122"/>
                <a:cs typeface="Microsoft YaHei" charset="-122"/>
              </a:rPr>
              <a:t>ToPC</a:t>
            </a:r>
            <a:r>
              <a:rPr lang="en-US" altLang="zh-CN" sz="3200" dirty="0">
                <a:effectLst>
                  <a:outerShdw blurRad="38100" dist="38100" dir="2700000" algn="tl">
                    <a:srgbClr val="000000">
                      <a:alpha val="43137"/>
                    </a:srgbClr>
                  </a:outerShdw>
                </a:effectLst>
                <a:latin typeface="Microsoft YaHei" charset="-122"/>
                <a:ea typeface="Microsoft YaHei" charset="-122"/>
                <a:cs typeface="Microsoft YaHei" charset="-122"/>
              </a:rPr>
              <a:t> 2018)</a:t>
            </a:r>
            <a:endParaRPr lang="zh-TW" altLang="en-US" sz="3200" dirty="0">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
        <p:nvSpPr>
          <p:cNvPr id="17" name="Rectangle 16">
            <a:extLst>
              <a:ext uri="{FF2B5EF4-FFF2-40B4-BE49-F238E27FC236}">
                <a16:creationId xmlns:a16="http://schemas.microsoft.com/office/drawing/2014/main" id="{93DE6BD1-9375-A44B-8DB5-B6F1545650AC}"/>
              </a:ext>
            </a:extLst>
          </p:cNvPr>
          <p:cNvSpPr/>
          <p:nvPr/>
        </p:nvSpPr>
        <p:spPr>
          <a:xfrm>
            <a:off x="2521272" y="1745642"/>
            <a:ext cx="5998546" cy="612000"/>
          </a:xfrm>
          <a:prstGeom prst="rect">
            <a:avLst/>
          </a:prstGeom>
          <a:solidFill>
            <a:srgbClr val="FFC000">
              <a:lumMod val="20000"/>
              <a:lumOff val="80000"/>
            </a:srgbClr>
          </a:solidFill>
          <a:ln w="12700" cap="flat" cmpd="sng" algn="ctr">
            <a:solidFill>
              <a:srgbClr val="FFC000">
                <a:lumMod val="50000"/>
              </a:srgbClr>
            </a:solidFill>
            <a:prstDash val="solid"/>
            <a:miter lim="800000"/>
          </a:ln>
          <a:effectLst/>
        </p:spPr>
        <p:txBody>
          <a:bodyPr rtlCol="0" anchor="ctr"/>
          <a:lstStyle/>
          <a:p>
            <a:pPr marL="0" marR="0" lvl="0" indent="0" algn="ctr" defTabSz="713232" eaLnBrk="1" fontAlgn="auto" latinLnBrk="0" hangingPunct="1">
              <a:lnSpc>
                <a:spcPct val="100000"/>
              </a:lnSpc>
              <a:spcBef>
                <a:spcPts val="0"/>
              </a:spcBef>
              <a:spcAft>
                <a:spcPts val="0"/>
              </a:spcAft>
              <a:buClrTx/>
              <a:buSzTx/>
              <a:buFontTx/>
              <a:buNone/>
              <a:tabLst/>
              <a:defRPr/>
            </a:pPr>
            <a:endParaRPr kumimoji="0" lang="zh-CN" altLang="en-US" sz="1404" b="0" i="0" u="none" strike="noStrike" kern="0" cap="none" spc="0" normalizeH="0" baseline="0" noProof="0">
              <a:ln>
                <a:noFill/>
              </a:ln>
              <a:solidFill>
                <a:prstClr val="white"/>
              </a:solidFill>
              <a:effectLst/>
              <a:uLnTx/>
              <a:uFillTx/>
              <a:latin typeface="Century Gothic"/>
              <a:ea typeface="微软雅黑"/>
              <a:cs typeface="+mn-cs"/>
            </a:endParaRPr>
          </a:p>
        </p:txBody>
      </p:sp>
      <p:sp>
        <p:nvSpPr>
          <p:cNvPr id="18" name="内容占位符 2">
            <a:extLst>
              <a:ext uri="{FF2B5EF4-FFF2-40B4-BE49-F238E27FC236}">
                <a16:creationId xmlns:a16="http://schemas.microsoft.com/office/drawing/2014/main" id="{4A5360FD-9B08-8E4C-A85A-136C05BDE600}"/>
              </a:ext>
            </a:extLst>
          </p:cNvPr>
          <p:cNvSpPr txBox="1">
            <a:spLocks/>
          </p:cNvSpPr>
          <p:nvPr/>
        </p:nvSpPr>
        <p:spPr>
          <a:xfrm>
            <a:off x="751602" y="1788888"/>
            <a:ext cx="8258095" cy="733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2075" lvl="1" indent="0">
              <a:buClr>
                <a:srgbClr val="FF0066"/>
              </a:buClr>
              <a:buFont typeface="Arial" pitchFamily="34" charset="0"/>
              <a:buNone/>
            </a:pPr>
            <a:r>
              <a:rPr lang="zh-CN" altLang="en-US" sz="2800" dirty="0">
                <a:solidFill>
                  <a:prstClr val="black"/>
                </a:solidFill>
                <a:effectLst>
                  <a:outerShdw blurRad="38100" dist="38100" dir="2700000" algn="tl">
                    <a:srgbClr val="000000">
                      <a:alpha val="43137"/>
                    </a:srgbClr>
                  </a:outerShdw>
                </a:effectLst>
                <a:latin typeface="Century Gothic"/>
                <a:ea typeface="微软雅黑"/>
                <a:cs typeface="Verdana" pitchFamily="34" charset="0"/>
              </a:rPr>
              <a:t>主要思路</a:t>
            </a:r>
            <a:r>
              <a:rPr lang="en-US" altLang="zh-CN" sz="2800" dirty="0">
                <a:solidFill>
                  <a:prstClr val="black"/>
                </a:solidFill>
                <a:latin typeface="Century Gothic"/>
                <a:ea typeface="微软雅黑"/>
                <a:cs typeface="Verdana" pitchFamily="34" charset="0"/>
              </a:rPr>
              <a:t>:  </a:t>
            </a:r>
            <a:r>
              <a:rPr lang="zh-CN" altLang="en-US" sz="2800" dirty="0">
                <a:solidFill>
                  <a:srgbClr val="C8161E"/>
                </a:solidFill>
                <a:latin typeface="Century Gothic"/>
                <a:ea typeface="微软雅黑"/>
                <a:cs typeface="Verdana" pitchFamily="34" charset="0"/>
              </a:rPr>
              <a:t>提出了差异化图计算模型和划分算法</a:t>
            </a:r>
            <a:endParaRPr lang="en-US" altLang="zh-CN" sz="2800" dirty="0">
              <a:solidFill>
                <a:srgbClr val="C8161E"/>
              </a:solidFill>
              <a:latin typeface="Century Gothic" pitchFamily="34" charset="0"/>
              <a:ea typeface="Verdana" pitchFamily="34" charset="0"/>
              <a:cs typeface="Verdana" pitchFamily="34" charset="0"/>
            </a:endParaRPr>
          </a:p>
        </p:txBody>
      </p:sp>
      <p:sp>
        <p:nvSpPr>
          <p:cNvPr id="19" name="Rectangle 18">
            <a:extLst>
              <a:ext uri="{FF2B5EF4-FFF2-40B4-BE49-F238E27FC236}">
                <a16:creationId xmlns:a16="http://schemas.microsoft.com/office/drawing/2014/main" id="{CFA22001-0828-0F47-9D5C-8972C49673FA}"/>
              </a:ext>
            </a:extLst>
          </p:cNvPr>
          <p:cNvSpPr/>
          <p:nvPr/>
        </p:nvSpPr>
        <p:spPr>
          <a:xfrm>
            <a:off x="4179812" y="2777809"/>
            <a:ext cx="4829885" cy="1107996"/>
          </a:xfrm>
          <a:prstGeom prst="rect">
            <a:avLst/>
          </a:prstGeom>
        </p:spPr>
        <p:txBody>
          <a:bodyPr wrap="square">
            <a:spAutoFit/>
          </a:bodyPr>
          <a:lstStyle/>
          <a:p>
            <a:pPr algn="just" defTabSz="713232">
              <a:lnSpc>
                <a:spcPct val="110000"/>
              </a:lnSpc>
            </a:pPr>
            <a:r>
              <a:rPr lang="zh-CN" altLang="en-US" sz="2000" dirty="0">
                <a:solidFill>
                  <a:prstClr val="black"/>
                </a:solidFill>
                <a:latin typeface="Century Gothic"/>
                <a:ea typeface="微软雅黑"/>
              </a:rPr>
              <a:t>创造性的采用</a:t>
            </a:r>
            <a:r>
              <a:rPr lang="zh-CN" altLang="en-US" sz="2000" dirty="0">
                <a:solidFill>
                  <a:srgbClr val="C8161E"/>
                </a:solidFill>
                <a:latin typeface="Century Gothic"/>
                <a:ea typeface="微软雅黑"/>
              </a:rPr>
              <a:t>差异化策略</a:t>
            </a:r>
            <a:r>
              <a:rPr lang="zh-CN" altLang="en-US" sz="2000" dirty="0">
                <a:solidFill>
                  <a:prstClr val="black"/>
                </a:solidFill>
                <a:latin typeface="Century Gothic"/>
                <a:ea typeface="微软雅黑"/>
              </a:rPr>
              <a:t>在幂律图中兼顾低度顶点的</a:t>
            </a:r>
            <a:r>
              <a:rPr lang="zh-CN" altLang="en-US" sz="2000" dirty="0">
                <a:solidFill>
                  <a:srgbClr val="C8161E"/>
                </a:solidFill>
                <a:latin typeface="Century Gothic"/>
                <a:ea typeface="微软雅黑"/>
              </a:rPr>
              <a:t>局部性</a:t>
            </a:r>
            <a:r>
              <a:rPr lang="en-US" altLang="zh-CN" sz="2000" dirty="0">
                <a:solidFill>
                  <a:prstClr val="black"/>
                </a:solidFill>
                <a:latin typeface="Century Gothic"/>
                <a:ea typeface="微软雅黑"/>
              </a:rPr>
              <a:t>(Locality)</a:t>
            </a:r>
            <a:r>
              <a:rPr lang="zh-CN" altLang="en-US" sz="2000" dirty="0">
                <a:solidFill>
                  <a:prstClr val="black"/>
                </a:solidFill>
                <a:latin typeface="Century Gothic"/>
                <a:ea typeface="微软雅黑"/>
              </a:rPr>
              <a:t>和高度顶点</a:t>
            </a:r>
            <a:r>
              <a:rPr lang="zh-CN" altLang="en-US" sz="2000" dirty="0">
                <a:solidFill>
                  <a:srgbClr val="C8161E"/>
                </a:solidFill>
                <a:latin typeface="Century Gothic"/>
                <a:ea typeface="微软雅黑"/>
              </a:rPr>
              <a:t>并行性</a:t>
            </a:r>
            <a:r>
              <a:rPr lang="en-US" altLang="zh-CN" sz="2000" dirty="0">
                <a:solidFill>
                  <a:prstClr val="black"/>
                </a:solidFill>
                <a:latin typeface="Century Gothic"/>
                <a:ea typeface="微软雅黑"/>
              </a:rPr>
              <a:t>(Parallelism)</a:t>
            </a:r>
            <a:endParaRPr lang="zh-CN" altLang="en-US" sz="2000" dirty="0">
              <a:solidFill>
                <a:prstClr val="black"/>
              </a:solidFill>
              <a:latin typeface="Century Gothic"/>
              <a:ea typeface="微软雅黑"/>
            </a:endParaRPr>
          </a:p>
        </p:txBody>
      </p:sp>
      <p:sp>
        <p:nvSpPr>
          <p:cNvPr id="20" name="Rectangle 19">
            <a:extLst>
              <a:ext uri="{FF2B5EF4-FFF2-40B4-BE49-F238E27FC236}">
                <a16:creationId xmlns:a16="http://schemas.microsoft.com/office/drawing/2014/main" id="{2F87B010-813F-A842-B386-0264E5BC109A}"/>
              </a:ext>
            </a:extLst>
          </p:cNvPr>
          <p:cNvSpPr/>
          <p:nvPr/>
        </p:nvSpPr>
        <p:spPr>
          <a:xfrm>
            <a:off x="573529" y="5532292"/>
            <a:ext cx="3336820" cy="923330"/>
          </a:xfrm>
          <a:prstGeom prst="rect">
            <a:avLst/>
          </a:prstGeom>
        </p:spPr>
        <p:txBody>
          <a:bodyPr wrap="square">
            <a:spAutoFit/>
          </a:bodyPr>
          <a:lstStyle/>
          <a:p>
            <a:pPr defTabSz="713232"/>
            <a:r>
              <a:rPr lang="zh-CN" altLang="en-US" dirty="0">
                <a:solidFill>
                  <a:prstClr val="black"/>
                </a:solidFill>
                <a:latin typeface="Century Gothic"/>
                <a:ea typeface="微软雅黑"/>
              </a:rPr>
              <a:t>在典型图算法上</a:t>
            </a:r>
            <a:r>
              <a:rPr lang="en-US" altLang="zh-CN" dirty="0">
                <a:solidFill>
                  <a:prstClr val="black"/>
                </a:solidFill>
                <a:latin typeface="Century Gothic"/>
                <a:ea typeface="微软雅黑"/>
              </a:rPr>
              <a:t>,</a:t>
            </a:r>
            <a:r>
              <a:rPr lang="zh-CN" altLang="en-US" dirty="0">
                <a:solidFill>
                  <a:prstClr val="black"/>
                </a:solidFill>
                <a:latin typeface="Century Gothic"/>
                <a:ea typeface="微软雅黑"/>
              </a:rPr>
              <a:t>减少</a:t>
            </a:r>
            <a:r>
              <a:rPr lang="en-US" altLang="zh-CN" dirty="0">
                <a:solidFill>
                  <a:prstClr val="black"/>
                </a:solidFill>
                <a:latin typeface="Century Gothic"/>
                <a:ea typeface="微软雅黑"/>
              </a:rPr>
              <a:t>60%</a:t>
            </a:r>
            <a:r>
              <a:rPr lang="zh-CN" altLang="en-US" dirty="0">
                <a:solidFill>
                  <a:prstClr val="black"/>
                </a:solidFill>
                <a:latin typeface="Century Gothic"/>
                <a:ea typeface="微软雅黑"/>
              </a:rPr>
              <a:t>以上的顶点复制和</a:t>
            </a:r>
            <a:r>
              <a:rPr lang="en-US" altLang="zh-CN" dirty="0">
                <a:solidFill>
                  <a:prstClr val="black"/>
                </a:solidFill>
                <a:latin typeface="Century Gothic"/>
                <a:ea typeface="微软雅黑"/>
              </a:rPr>
              <a:t>85%</a:t>
            </a:r>
            <a:r>
              <a:rPr lang="zh-CN" altLang="en-US" dirty="0">
                <a:solidFill>
                  <a:prstClr val="black"/>
                </a:solidFill>
                <a:latin typeface="Century Gothic"/>
                <a:ea typeface="微软雅黑"/>
              </a:rPr>
              <a:t>的内存占用</a:t>
            </a:r>
            <a:r>
              <a:rPr lang="en-US" altLang="zh-CN" dirty="0">
                <a:solidFill>
                  <a:prstClr val="black"/>
                </a:solidFill>
                <a:latin typeface="Century Gothic"/>
                <a:ea typeface="微软雅黑"/>
              </a:rPr>
              <a:t>,</a:t>
            </a:r>
            <a:r>
              <a:rPr lang="zh-CN" altLang="en-US" dirty="0">
                <a:solidFill>
                  <a:prstClr val="black"/>
                </a:solidFill>
                <a:latin typeface="Century Gothic"/>
                <a:ea typeface="微软雅黑"/>
              </a:rPr>
              <a:t>并获得高达 </a:t>
            </a:r>
            <a:r>
              <a:rPr lang="en-US" altLang="zh-CN" dirty="0">
                <a:solidFill>
                  <a:srgbClr val="C8161E"/>
                </a:solidFill>
                <a:latin typeface="Century Gothic"/>
                <a:ea typeface="微软雅黑"/>
              </a:rPr>
              <a:t>5-10</a:t>
            </a:r>
            <a:r>
              <a:rPr lang="zh-CN" altLang="en-US" dirty="0">
                <a:solidFill>
                  <a:srgbClr val="C8161E"/>
                </a:solidFill>
                <a:latin typeface="Century Gothic"/>
                <a:ea typeface="微软雅黑"/>
              </a:rPr>
              <a:t>倍的性能提升</a:t>
            </a:r>
          </a:p>
        </p:txBody>
      </p:sp>
      <p:sp>
        <p:nvSpPr>
          <p:cNvPr id="26" name="TextBox 25">
            <a:extLst>
              <a:ext uri="{FF2B5EF4-FFF2-40B4-BE49-F238E27FC236}">
                <a16:creationId xmlns:a16="http://schemas.microsoft.com/office/drawing/2014/main" id="{45D49876-BF18-F646-9DE6-3472B6961ECE}"/>
              </a:ext>
            </a:extLst>
          </p:cNvPr>
          <p:cNvSpPr txBox="1"/>
          <p:nvPr/>
        </p:nvSpPr>
        <p:spPr>
          <a:xfrm>
            <a:off x="5653104" y="5779053"/>
            <a:ext cx="2124000" cy="203159"/>
          </a:xfrm>
          <a:prstGeom prst="rect">
            <a:avLst/>
          </a:prstGeom>
          <a:effectLst/>
        </p:spPr>
        <p:txBody>
          <a:bodyPr vert="horz" lIns="91440" tIns="45720" rIns="91440" bIns="45720" rtlCol="0" anchor="ctr">
            <a:noAutofit/>
          </a:bodyPr>
          <a:lstStyle>
            <a:defPPr>
              <a:defRPr lang="zh-CN"/>
            </a:defPPr>
            <a:lvl1pPr marL="177800" indent="-177800">
              <a:lnSpc>
                <a:spcPct val="110000"/>
              </a:lnSpc>
              <a:spcBef>
                <a:spcPct val="0"/>
              </a:spcBef>
              <a:buNone/>
              <a:defRPr sz="3200">
                <a:solidFill>
                  <a:srgbClr val="FF0066"/>
                </a:solidFill>
                <a:effectLst>
                  <a:glow rad="254000">
                    <a:schemeClr val="bg1"/>
                  </a:glow>
                  <a:outerShdw blurRad="38100" dist="38100" dir="2700000" algn="tl">
                    <a:srgbClr val="000000">
                      <a:alpha val="43137"/>
                    </a:srgbClr>
                  </a:outerShdw>
                </a:effectLst>
                <a:latin typeface="Century Gothic" pitchFamily="34" charset="0"/>
              </a:defRPr>
            </a:lvl1pPr>
          </a:lstStyle>
          <a:p>
            <a:pPr algn="ctr" defTabSz="713232"/>
            <a:r>
              <a:rPr lang="en-US" altLang="zh-CN" sz="2200" b="1" dirty="0" err="1">
                <a:solidFill>
                  <a:prstClr val="black"/>
                </a:solidFill>
                <a:effectLst>
                  <a:glow rad="381000">
                    <a:prstClr val="white"/>
                  </a:glow>
                  <a:outerShdw blurRad="38100" dist="38100" dir="2700000" algn="tl">
                    <a:srgbClr val="000000">
                      <a:alpha val="43137"/>
                    </a:srgbClr>
                  </a:outerShdw>
                </a:effectLst>
                <a:ea typeface="微软雅黑"/>
              </a:rPr>
              <a:t>PowerLyra</a:t>
            </a:r>
            <a:endParaRPr lang="zh-CN" altLang="en-US" sz="2200" b="1" dirty="0">
              <a:solidFill>
                <a:prstClr val="black"/>
              </a:solidFill>
              <a:effectLst>
                <a:glow rad="381000">
                  <a:prstClr val="white"/>
                </a:glow>
                <a:outerShdw blurRad="38100" dist="38100" dir="2700000" algn="tl">
                  <a:srgbClr val="000000">
                    <a:alpha val="43137"/>
                  </a:srgbClr>
                </a:outerShdw>
              </a:effectLst>
              <a:ea typeface="微软雅黑"/>
            </a:endParaRPr>
          </a:p>
        </p:txBody>
      </p:sp>
      <p:grpSp>
        <p:nvGrpSpPr>
          <p:cNvPr id="27" name="Group 26">
            <a:extLst>
              <a:ext uri="{FF2B5EF4-FFF2-40B4-BE49-F238E27FC236}">
                <a16:creationId xmlns:a16="http://schemas.microsoft.com/office/drawing/2014/main" id="{35E698D2-E571-D24A-AFFE-787079DDE761}"/>
              </a:ext>
            </a:extLst>
          </p:cNvPr>
          <p:cNvGrpSpPr/>
          <p:nvPr/>
        </p:nvGrpSpPr>
        <p:grpSpPr>
          <a:xfrm>
            <a:off x="7379994" y="5000011"/>
            <a:ext cx="1139824" cy="579438"/>
            <a:chOff x="6672536" y="5355266"/>
            <a:chExt cx="1139824" cy="579438"/>
          </a:xfrm>
        </p:grpSpPr>
        <p:pic>
          <p:nvPicPr>
            <p:cNvPr id="28" name="Picture 4">
              <a:extLst>
                <a:ext uri="{FF2B5EF4-FFF2-40B4-BE49-F238E27FC236}">
                  <a16:creationId xmlns:a16="http://schemas.microsoft.com/office/drawing/2014/main" id="{27D030CB-2581-A84E-AF5D-52ADABE8A50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72536" y="5355266"/>
              <a:ext cx="9445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5">
              <a:extLst>
                <a:ext uri="{FF2B5EF4-FFF2-40B4-BE49-F238E27FC236}">
                  <a16:creationId xmlns:a16="http://schemas.microsoft.com/office/drawing/2014/main" id="{D05314C5-BEA5-A948-AC3D-4E3C4227B1A4}"/>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99598" y="5416385"/>
              <a:ext cx="512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0" name="Group 29">
            <a:extLst>
              <a:ext uri="{FF2B5EF4-FFF2-40B4-BE49-F238E27FC236}">
                <a16:creationId xmlns:a16="http://schemas.microsoft.com/office/drawing/2014/main" id="{44C70119-6037-7B4B-8DCD-71BF9C9F981F}"/>
              </a:ext>
            </a:extLst>
          </p:cNvPr>
          <p:cNvGrpSpPr/>
          <p:nvPr/>
        </p:nvGrpSpPr>
        <p:grpSpPr>
          <a:xfrm>
            <a:off x="4395254" y="4647518"/>
            <a:ext cx="644146" cy="1284425"/>
            <a:chOff x="4264628" y="4012145"/>
            <a:chExt cx="644146" cy="1284425"/>
          </a:xfrm>
        </p:grpSpPr>
        <p:grpSp>
          <p:nvGrpSpPr>
            <p:cNvPr id="31" name="Group 30">
              <a:extLst>
                <a:ext uri="{FF2B5EF4-FFF2-40B4-BE49-F238E27FC236}">
                  <a16:creationId xmlns:a16="http://schemas.microsoft.com/office/drawing/2014/main" id="{7F9E15D9-4523-A948-BB63-5F03C22F4279}"/>
                </a:ext>
              </a:extLst>
            </p:cNvPr>
            <p:cNvGrpSpPr/>
            <p:nvPr/>
          </p:nvGrpSpPr>
          <p:grpSpPr>
            <a:xfrm>
              <a:off x="4264628" y="4437663"/>
              <a:ext cx="644146" cy="433388"/>
              <a:chOff x="1521086" y="5428291"/>
              <a:chExt cx="644146" cy="433388"/>
            </a:xfrm>
          </p:grpSpPr>
          <p:pic>
            <p:nvPicPr>
              <p:cNvPr id="38" name="Picture 2">
                <a:extLst>
                  <a:ext uri="{FF2B5EF4-FFF2-40B4-BE49-F238E27FC236}">
                    <a16:creationId xmlns:a16="http://schemas.microsoft.com/office/drawing/2014/main" id="{DB984456-D18F-BD48-8476-962484182D8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21086" y="5428291"/>
                <a:ext cx="566738"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a:extLst>
                  <a:ext uri="{FF2B5EF4-FFF2-40B4-BE49-F238E27FC236}">
                    <a16:creationId xmlns:a16="http://schemas.microsoft.com/office/drawing/2014/main" id="{FF32694A-C44C-914D-9EAF-C9D00134D9BF}"/>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47732" y="5495760"/>
                <a:ext cx="31750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31">
              <a:extLst>
                <a:ext uri="{FF2B5EF4-FFF2-40B4-BE49-F238E27FC236}">
                  <a16:creationId xmlns:a16="http://schemas.microsoft.com/office/drawing/2014/main" id="{7906A2E4-2E38-9741-A131-489CA12DD196}"/>
                </a:ext>
              </a:extLst>
            </p:cNvPr>
            <p:cNvGrpSpPr/>
            <p:nvPr/>
          </p:nvGrpSpPr>
          <p:grpSpPr>
            <a:xfrm>
              <a:off x="4264628" y="4863182"/>
              <a:ext cx="644146" cy="433388"/>
              <a:chOff x="1521086" y="5428291"/>
              <a:chExt cx="644146" cy="433388"/>
            </a:xfrm>
          </p:grpSpPr>
          <p:pic>
            <p:nvPicPr>
              <p:cNvPr id="36" name="Picture 2">
                <a:extLst>
                  <a:ext uri="{FF2B5EF4-FFF2-40B4-BE49-F238E27FC236}">
                    <a16:creationId xmlns:a16="http://schemas.microsoft.com/office/drawing/2014/main" id="{239C0D4F-6F14-FB40-9211-A4006FC83D7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21086" y="5428291"/>
                <a:ext cx="566738"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a:extLst>
                  <a:ext uri="{FF2B5EF4-FFF2-40B4-BE49-F238E27FC236}">
                    <a16:creationId xmlns:a16="http://schemas.microsoft.com/office/drawing/2014/main" id="{D1FEF171-2E27-2D48-8B26-B59604D02513}"/>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47732" y="5495760"/>
                <a:ext cx="31750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oup 32">
              <a:extLst>
                <a:ext uri="{FF2B5EF4-FFF2-40B4-BE49-F238E27FC236}">
                  <a16:creationId xmlns:a16="http://schemas.microsoft.com/office/drawing/2014/main" id="{390EDFF3-76B6-3E4A-9C5E-1C7BF5EB7A7A}"/>
                </a:ext>
              </a:extLst>
            </p:cNvPr>
            <p:cNvGrpSpPr/>
            <p:nvPr/>
          </p:nvGrpSpPr>
          <p:grpSpPr>
            <a:xfrm>
              <a:off x="4264628" y="4012145"/>
              <a:ext cx="644146" cy="433388"/>
              <a:chOff x="1521086" y="5428291"/>
              <a:chExt cx="644146" cy="433388"/>
            </a:xfrm>
          </p:grpSpPr>
          <p:pic>
            <p:nvPicPr>
              <p:cNvPr id="34" name="Picture 2">
                <a:extLst>
                  <a:ext uri="{FF2B5EF4-FFF2-40B4-BE49-F238E27FC236}">
                    <a16:creationId xmlns:a16="http://schemas.microsoft.com/office/drawing/2014/main" id="{6887F2FE-A700-D340-BE05-B68DB763B27A}"/>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21086" y="5428291"/>
                <a:ext cx="566738"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a:extLst>
                  <a:ext uri="{FF2B5EF4-FFF2-40B4-BE49-F238E27FC236}">
                    <a16:creationId xmlns:a16="http://schemas.microsoft.com/office/drawing/2014/main" id="{57FF20FC-4DDF-CC47-AF06-F020C4A5A91F}"/>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847732" y="5495760"/>
                <a:ext cx="31750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40" name="Group 39">
            <a:extLst>
              <a:ext uri="{FF2B5EF4-FFF2-40B4-BE49-F238E27FC236}">
                <a16:creationId xmlns:a16="http://schemas.microsoft.com/office/drawing/2014/main" id="{0BE71DE1-7C8E-7244-BC42-4B0DFD160356}"/>
              </a:ext>
            </a:extLst>
          </p:cNvPr>
          <p:cNvGrpSpPr/>
          <p:nvPr/>
        </p:nvGrpSpPr>
        <p:grpSpPr>
          <a:xfrm>
            <a:off x="5987032" y="4441936"/>
            <a:ext cx="1067048" cy="1255483"/>
            <a:chOff x="5856406" y="3838462"/>
            <a:chExt cx="1067048" cy="1255483"/>
          </a:xfrm>
        </p:grpSpPr>
        <p:grpSp>
          <p:nvGrpSpPr>
            <p:cNvPr id="41" name="Group 40">
              <a:extLst>
                <a:ext uri="{FF2B5EF4-FFF2-40B4-BE49-F238E27FC236}">
                  <a16:creationId xmlns:a16="http://schemas.microsoft.com/office/drawing/2014/main" id="{8686902C-B978-F449-AF30-FE09A65704E8}"/>
                </a:ext>
              </a:extLst>
            </p:cNvPr>
            <p:cNvGrpSpPr/>
            <p:nvPr/>
          </p:nvGrpSpPr>
          <p:grpSpPr>
            <a:xfrm>
              <a:off x="5856406" y="3838462"/>
              <a:ext cx="1067048" cy="864096"/>
              <a:chOff x="7668344" y="404664"/>
              <a:chExt cx="1067048" cy="864096"/>
            </a:xfrm>
          </p:grpSpPr>
          <p:pic>
            <p:nvPicPr>
              <p:cNvPr id="43" name="Picture 3">
                <a:extLst>
                  <a:ext uri="{FF2B5EF4-FFF2-40B4-BE49-F238E27FC236}">
                    <a16:creationId xmlns:a16="http://schemas.microsoft.com/office/drawing/2014/main" id="{996D17B2-08B0-A749-9D32-3C56184B6B69}"/>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157198" y="465413"/>
                <a:ext cx="317500" cy="298450"/>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3">
                <a:extLst>
                  <a:ext uri="{FF2B5EF4-FFF2-40B4-BE49-F238E27FC236}">
                    <a16:creationId xmlns:a16="http://schemas.microsoft.com/office/drawing/2014/main" id="{65D8C110-576E-5C47-B3DA-6382BBB1CD74}"/>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884368" y="620688"/>
                <a:ext cx="317500" cy="298450"/>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a:extLst>
                  <a:ext uri="{FF2B5EF4-FFF2-40B4-BE49-F238E27FC236}">
                    <a16:creationId xmlns:a16="http://schemas.microsoft.com/office/drawing/2014/main" id="{9C7A57DB-6E64-8C44-92D0-00061EC7AC4C}"/>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956376" y="970310"/>
                <a:ext cx="317500" cy="298450"/>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3">
                <a:extLst>
                  <a:ext uri="{FF2B5EF4-FFF2-40B4-BE49-F238E27FC236}">
                    <a16:creationId xmlns:a16="http://schemas.microsoft.com/office/drawing/2014/main" id="{9EC96106-DB9A-C547-8E72-25BEDE20D683}"/>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417892" y="692696"/>
                <a:ext cx="317500" cy="298450"/>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3">
                <a:extLst>
                  <a:ext uri="{FF2B5EF4-FFF2-40B4-BE49-F238E27FC236}">
                    <a16:creationId xmlns:a16="http://schemas.microsoft.com/office/drawing/2014/main" id="{BEF03212-0EFF-0846-A147-AF056AB6EEC8}"/>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668344" y="764704"/>
                <a:ext cx="317500" cy="298450"/>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5">
                <a:extLst>
                  <a:ext uri="{FF2B5EF4-FFF2-40B4-BE49-F238E27FC236}">
                    <a16:creationId xmlns:a16="http://schemas.microsoft.com/office/drawing/2014/main" id="{572F6CB6-9FA5-B445-BB2F-1C180461FB6D}"/>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021305" y="669702"/>
                <a:ext cx="512762" cy="457200"/>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3">
                <a:extLst>
                  <a:ext uri="{FF2B5EF4-FFF2-40B4-BE49-F238E27FC236}">
                    <a16:creationId xmlns:a16="http://schemas.microsoft.com/office/drawing/2014/main" id="{08E00EBE-8B76-9C4E-83C5-26FBFCEC25DD}"/>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913836" y="404664"/>
                <a:ext cx="317500" cy="298450"/>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3">
                <a:extLst>
                  <a:ext uri="{FF2B5EF4-FFF2-40B4-BE49-F238E27FC236}">
                    <a16:creationId xmlns:a16="http://schemas.microsoft.com/office/drawing/2014/main" id="{E668A51B-E9AB-A54C-BAC6-CE593A569283}"/>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201868" y="898302"/>
                <a:ext cx="317500" cy="298450"/>
              </a:xfrm>
              <a:prstGeom prst="rect">
                <a:avLst/>
              </a:prstGeom>
              <a:noFill/>
              <a:ln>
                <a:noFill/>
              </a:ln>
              <a:effectLst>
                <a:outerShdw dist="35921" dir="2700000" algn="ctr" rotWithShape="0">
                  <a:srgbClr val="E7E6E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2" name="Rectangle 41">
              <a:extLst>
                <a:ext uri="{FF2B5EF4-FFF2-40B4-BE49-F238E27FC236}">
                  <a16:creationId xmlns:a16="http://schemas.microsoft.com/office/drawing/2014/main" id="{0C5A22F1-D8DE-4246-A450-3D92A062D85E}"/>
                </a:ext>
              </a:extLst>
            </p:cNvPr>
            <p:cNvSpPr/>
            <p:nvPr/>
          </p:nvSpPr>
          <p:spPr>
            <a:xfrm>
              <a:off x="5924544" y="4693835"/>
              <a:ext cx="954108" cy="400110"/>
            </a:xfrm>
            <a:prstGeom prst="rect">
              <a:avLst/>
            </a:prstGeom>
          </p:spPr>
          <p:txBody>
            <a:bodyPr wrap="none">
              <a:spAutoFit/>
            </a:bodyPr>
            <a:lstStyle/>
            <a:p>
              <a:pPr marL="0" marR="0" lvl="0" indent="0" algn="ctr" defTabSz="713232"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Century Gothic"/>
                  <a:ea typeface="微软雅黑"/>
                </a:rPr>
                <a:t>幂律图</a:t>
              </a:r>
              <a:endParaRPr kumimoji="0" lang="zh-CN" altLang="en-US" sz="1800" b="0" i="0" u="none" strike="noStrike" kern="0" cap="none" spc="0" normalizeH="0" baseline="0" noProof="0" dirty="0">
                <a:ln>
                  <a:noFill/>
                </a:ln>
                <a:solidFill>
                  <a:prstClr val="black"/>
                </a:solidFill>
                <a:effectLst/>
                <a:uLnTx/>
                <a:uFillTx/>
                <a:latin typeface="Century Gothic"/>
                <a:ea typeface="微软雅黑"/>
              </a:endParaRPr>
            </a:p>
          </p:txBody>
        </p:sp>
      </p:grpSp>
      <p:pic>
        <p:nvPicPr>
          <p:cNvPr id="51" name="Picture 2">
            <a:extLst>
              <a:ext uri="{FF2B5EF4-FFF2-40B4-BE49-F238E27FC236}">
                <a16:creationId xmlns:a16="http://schemas.microsoft.com/office/drawing/2014/main" id="{A881284F-D0F9-D445-A40A-24E8C213BAF7}"/>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902024" y="5082635"/>
            <a:ext cx="1296000" cy="422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Rounded Rectangular Callout 51">
            <a:extLst>
              <a:ext uri="{FF2B5EF4-FFF2-40B4-BE49-F238E27FC236}">
                <a16:creationId xmlns:a16="http://schemas.microsoft.com/office/drawing/2014/main" id="{DD1BCF14-A04C-B94A-B69B-B43614ED6C2C}"/>
              </a:ext>
            </a:extLst>
          </p:cNvPr>
          <p:cNvSpPr/>
          <p:nvPr/>
        </p:nvSpPr>
        <p:spPr>
          <a:xfrm>
            <a:off x="7197284" y="4106392"/>
            <a:ext cx="1421064" cy="708913"/>
          </a:xfrm>
          <a:prstGeom prst="wedgeRoundRectCallout">
            <a:avLst>
              <a:gd name="adj1" fmla="val -58870"/>
              <a:gd name="adj2" fmla="val 114006"/>
              <a:gd name="adj3" fmla="val 16667"/>
            </a:avLst>
          </a:prstGeom>
          <a:solidFill>
            <a:srgbClr val="002060"/>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defTabSz="713232" eaLnBrk="1" fontAlgn="auto" latinLnBrk="0" hangingPunct="1">
              <a:lnSpc>
                <a:spcPct val="11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00"/>
                </a:solidFill>
                <a:effectLst/>
                <a:uLnTx/>
                <a:uFillTx/>
                <a:latin typeface="Century Gothic"/>
                <a:ea typeface="微软雅黑"/>
                <a:cs typeface="+mn-cs"/>
              </a:rPr>
              <a:t>高维度</a:t>
            </a:r>
            <a:r>
              <a:rPr kumimoji="0" lang="zh-CN" altLang="en-US" sz="1800" b="0" i="0" u="none" strike="noStrike" kern="0" cap="none" spc="0" normalizeH="0" baseline="0" noProof="0" dirty="0">
                <a:ln>
                  <a:noFill/>
                </a:ln>
                <a:solidFill>
                  <a:prstClr val="white"/>
                </a:solidFill>
                <a:effectLst/>
                <a:uLnTx/>
                <a:uFillTx/>
                <a:latin typeface="Century Gothic"/>
                <a:ea typeface="微软雅黑"/>
                <a:cs typeface="+mn-cs"/>
              </a:rPr>
              <a:t>顶点挖掘</a:t>
            </a:r>
            <a:r>
              <a:rPr kumimoji="0" lang="zh-CN" altLang="en-US" sz="1800" b="0" i="0" u="none" strike="noStrike" kern="0" cap="none" spc="0" normalizeH="0" baseline="0" noProof="0" dirty="0">
                <a:ln>
                  <a:noFill/>
                </a:ln>
                <a:solidFill>
                  <a:srgbClr val="FFFF00"/>
                </a:solidFill>
                <a:effectLst/>
                <a:uLnTx/>
                <a:uFillTx/>
                <a:latin typeface="Century Gothic"/>
                <a:ea typeface="微软雅黑"/>
                <a:cs typeface="+mn-cs"/>
              </a:rPr>
              <a:t>并行性</a:t>
            </a:r>
          </a:p>
        </p:txBody>
      </p:sp>
      <p:sp>
        <p:nvSpPr>
          <p:cNvPr id="53" name="Rounded Rectangular Callout 52">
            <a:extLst>
              <a:ext uri="{FF2B5EF4-FFF2-40B4-BE49-F238E27FC236}">
                <a16:creationId xmlns:a16="http://schemas.microsoft.com/office/drawing/2014/main" id="{2BD8B14A-0BF9-564A-B131-C4DAF6EB5B7B}"/>
              </a:ext>
            </a:extLst>
          </p:cNvPr>
          <p:cNvSpPr/>
          <p:nvPr/>
        </p:nvSpPr>
        <p:spPr>
          <a:xfrm>
            <a:off x="4424565" y="5585125"/>
            <a:ext cx="1421064" cy="708913"/>
          </a:xfrm>
          <a:prstGeom prst="wedgeRoundRectCallout">
            <a:avLst>
              <a:gd name="adj1" fmla="val 60844"/>
              <a:gd name="adj2" fmla="val -92971"/>
              <a:gd name="adj3" fmla="val 16667"/>
            </a:avLst>
          </a:prstGeom>
          <a:solidFill>
            <a:srgbClr val="002060"/>
          </a:solidFill>
          <a:ln w="12700" cap="flat" cmpd="sng" algn="ctr">
            <a:noFill/>
            <a:prstDash val="solid"/>
            <a:miter lim="800000"/>
          </a:ln>
          <a:effectLst>
            <a:outerShdw blurRad="63500" sx="102000" sy="102000" algn="ctr" rotWithShape="0">
              <a:prstClr val="black">
                <a:alpha val="40000"/>
              </a:prstClr>
            </a:outerShdw>
          </a:effectLst>
        </p:spPr>
        <p:txBody>
          <a:bodyPr rtlCol="0" anchor="ctr"/>
          <a:lstStyle/>
          <a:p>
            <a:pPr marL="0" marR="0" lvl="0" indent="0" defTabSz="713232" eaLnBrk="1" fontAlgn="auto" latinLnBrk="0" hangingPunct="1">
              <a:lnSpc>
                <a:spcPct val="11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00"/>
                </a:solidFill>
                <a:effectLst/>
                <a:uLnTx/>
                <a:uFillTx/>
                <a:latin typeface="Century Gothic"/>
                <a:ea typeface="微软雅黑"/>
                <a:cs typeface="+mn-cs"/>
              </a:rPr>
              <a:t>低维度</a:t>
            </a:r>
            <a:r>
              <a:rPr kumimoji="0" lang="zh-CN" altLang="en-US" sz="1800" b="0" i="0" u="none" strike="noStrike" kern="0" cap="none" spc="0" normalizeH="0" baseline="0" noProof="0" dirty="0">
                <a:ln>
                  <a:noFill/>
                </a:ln>
                <a:solidFill>
                  <a:prstClr val="white"/>
                </a:solidFill>
                <a:effectLst/>
                <a:uLnTx/>
                <a:uFillTx/>
                <a:latin typeface="Century Gothic"/>
                <a:ea typeface="微软雅黑"/>
                <a:cs typeface="+mn-cs"/>
              </a:rPr>
              <a:t>顶点挖掘</a:t>
            </a:r>
            <a:r>
              <a:rPr kumimoji="0" lang="zh-CN" altLang="en-US" sz="1800" b="0" i="0" u="none" strike="noStrike" kern="0" cap="none" spc="0" normalizeH="0" baseline="0" noProof="0" dirty="0">
                <a:ln>
                  <a:noFill/>
                </a:ln>
                <a:solidFill>
                  <a:srgbClr val="FFFF00"/>
                </a:solidFill>
                <a:effectLst/>
                <a:uLnTx/>
                <a:uFillTx/>
                <a:latin typeface="Century Gothic"/>
                <a:ea typeface="微软雅黑"/>
                <a:cs typeface="+mn-cs"/>
              </a:rPr>
              <a:t>局部性</a:t>
            </a:r>
          </a:p>
        </p:txBody>
      </p:sp>
      <p:grpSp>
        <p:nvGrpSpPr>
          <p:cNvPr id="54" name="Group 53">
            <a:extLst>
              <a:ext uri="{FF2B5EF4-FFF2-40B4-BE49-F238E27FC236}">
                <a16:creationId xmlns:a16="http://schemas.microsoft.com/office/drawing/2014/main" id="{F4F27F49-A6D4-914B-B898-7A198B955FA3}"/>
              </a:ext>
            </a:extLst>
          </p:cNvPr>
          <p:cNvGrpSpPr/>
          <p:nvPr/>
        </p:nvGrpSpPr>
        <p:grpSpPr>
          <a:xfrm>
            <a:off x="435491" y="2359158"/>
            <a:ext cx="3608413" cy="3339102"/>
            <a:chOff x="375070" y="3224461"/>
            <a:chExt cx="3608413" cy="3339102"/>
          </a:xfrm>
        </p:grpSpPr>
        <p:grpSp>
          <p:nvGrpSpPr>
            <p:cNvPr id="55" name="Group 54">
              <a:extLst>
                <a:ext uri="{FF2B5EF4-FFF2-40B4-BE49-F238E27FC236}">
                  <a16:creationId xmlns:a16="http://schemas.microsoft.com/office/drawing/2014/main" id="{397532D3-EF3F-5841-977B-97D9992CFCEF}"/>
                </a:ext>
              </a:extLst>
            </p:cNvPr>
            <p:cNvGrpSpPr/>
            <p:nvPr/>
          </p:nvGrpSpPr>
          <p:grpSpPr>
            <a:xfrm>
              <a:off x="375070" y="3224461"/>
              <a:ext cx="3608413" cy="3339102"/>
              <a:chOff x="375070" y="3160961"/>
              <a:chExt cx="3608413" cy="3339102"/>
            </a:xfrm>
          </p:grpSpPr>
          <p:graphicFrame>
            <p:nvGraphicFramePr>
              <p:cNvPr id="57" name="Chart 56">
                <a:extLst>
                  <a:ext uri="{FF2B5EF4-FFF2-40B4-BE49-F238E27FC236}">
                    <a16:creationId xmlns:a16="http://schemas.microsoft.com/office/drawing/2014/main" id="{BD231334-172F-954B-8E11-1E19786B0F87}"/>
                  </a:ext>
                </a:extLst>
              </p:cNvPr>
              <p:cNvGraphicFramePr/>
              <p:nvPr>
                <p:extLst/>
              </p:nvPr>
            </p:nvGraphicFramePr>
            <p:xfrm>
              <a:off x="666491" y="3160961"/>
              <a:ext cx="3316992" cy="3339102"/>
            </p:xfrm>
            <a:graphic>
              <a:graphicData uri="http://schemas.openxmlformats.org/drawingml/2006/chart">
                <c:chart xmlns:c="http://schemas.openxmlformats.org/drawingml/2006/chart" xmlns:r="http://schemas.openxmlformats.org/officeDocument/2006/relationships" r:id="rId8"/>
              </a:graphicData>
            </a:graphic>
          </p:graphicFrame>
          <p:sp>
            <p:nvSpPr>
              <p:cNvPr id="58" name="TextBox 57">
                <a:extLst>
                  <a:ext uri="{FF2B5EF4-FFF2-40B4-BE49-F238E27FC236}">
                    <a16:creationId xmlns:a16="http://schemas.microsoft.com/office/drawing/2014/main" id="{787D15EA-A5BB-0543-BF05-F0E589BC7B22}"/>
                  </a:ext>
                </a:extLst>
              </p:cNvPr>
              <p:cNvSpPr txBox="1"/>
              <p:nvPr/>
            </p:nvSpPr>
            <p:spPr>
              <a:xfrm rot="16200000">
                <a:off x="-433058" y="4845624"/>
                <a:ext cx="1985587" cy="369332"/>
              </a:xfrm>
              <a:prstGeom prst="rect">
                <a:avLst/>
              </a:prstGeom>
              <a:noFill/>
            </p:spPr>
            <p:txBody>
              <a:bodyPr wrap="square" rtlCol="0">
                <a:spAutoFit/>
              </a:bodyPr>
              <a:lstStyle/>
              <a:p>
                <a:pPr marL="0" marR="0" lvl="0" indent="0" algn="ctr" defTabSz="713232"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Century Gothic" pitchFamily="34" charset="0"/>
                    <a:ea typeface="微软雅黑"/>
                  </a:rPr>
                  <a:t>Exec-Time (sec)</a:t>
                </a:r>
                <a:endParaRPr kumimoji="0" lang="zh-CN" altLang="en-US" sz="1800" b="0" i="0" u="none" strike="noStrike" kern="0" cap="none" spc="0" normalizeH="0" baseline="0" noProof="0" dirty="0">
                  <a:ln>
                    <a:noFill/>
                  </a:ln>
                  <a:solidFill>
                    <a:prstClr val="black"/>
                  </a:solidFill>
                  <a:effectLst/>
                  <a:uLnTx/>
                  <a:uFillTx/>
                  <a:latin typeface="Century Gothic" pitchFamily="34" charset="0"/>
                  <a:ea typeface="微软雅黑"/>
                </a:endParaRPr>
              </a:p>
            </p:txBody>
          </p:sp>
          <p:sp>
            <p:nvSpPr>
              <p:cNvPr id="59" name="内容占位符 2">
                <a:extLst>
                  <a:ext uri="{FF2B5EF4-FFF2-40B4-BE49-F238E27FC236}">
                    <a16:creationId xmlns:a16="http://schemas.microsoft.com/office/drawing/2014/main" id="{3D42EA2A-065C-5445-B161-A45D3C31CFB0}"/>
                  </a:ext>
                </a:extLst>
              </p:cNvPr>
              <p:cNvSpPr txBox="1">
                <a:spLocks/>
              </p:cNvSpPr>
              <p:nvPr/>
            </p:nvSpPr>
            <p:spPr>
              <a:xfrm>
                <a:off x="1403462" y="3732952"/>
                <a:ext cx="720000" cy="216000"/>
              </a:xfrm>
              <a:prstGeom prst="rect">
                <a:avLst/>
              </a:prstGeom>
              <a:solidFill>
                <a:srgbClr val="00FFFF"/>
              </a:solidFill>
              <a:ln w="12700">
                <a:solidFill>
                  <a:sysClr val="windowText" lastClr="000000"/>
                </a:solidFill>
              </a:ln>
            </p:spPr>
            <p:txBody>
              <a:bodyPr vert="horz" lIns="0" tIns="0" rIns="0" bIns="0" rtlCol="0" anchor="ctr" anchorCtr="0">
                <a:normAutofit/>
              </a:bodyPr>
              <a:lstStyle>
                <a:defPPr>
                  <a:defRPr lang="zh-CN"/>
                </a:defPPr>
                <a:lvl1pPr marL="342900" indent="-342900">
                  <a:spcBef>
                    <a:spcPct val="20000"/>
                  </a:spcBef>
                  <a:buFont typeface="Arial" pitchFamily="34" charset="0"/>
                  <a:buChar char="•"/>
                  <a:defRPr sz="2800">
                    <a:latin typeface="Arial"/>
                    <a:cs typeface="Arial"/>
                  </a:defRPr>
                </a:lvl1pPr>
                <a:lvl2pPr marL="742950" indent="-285750">
                  <a:spcBef>
                    <a:spcPct val="20000"/>
                  </a:spcBef>
                  <a:buFont typeface="Arial" pitchFamily="34" charset="0"/>
                  <a:buChar char="–"/>
                  <a:defRPr sz="2400">
                    <a:latin typeface="Arial"/>
                    <a:cs typeface="Arial"/>
                  </a:defRPr>
                </a:lvl2pPr>
                <a:lvl3pPr marL="361950" lvl="2" indent="-361950">
                  <a:spcBef>
                    <a:spcPct val="20000"/>
                  </a:spcBef>
                  <a:buClr>
                    <a:srgbClr val="FF0066"/>
                  </a:buClr>
                  <a:buFont typeface="Verdana" pitchFamily="34" charset="0"/>
                  <a:buChar char="□"/>
                  <a:defRPr sz="2800">
                    <a:solidFill>
                      <a:prstClr val="black"/>
                    </a:solidFill>
                    <a:latin typeface="Eras Medium ITC" pitchFamily="34" charset="0"/>
                    <a:ea typeface="Verdana" pitchFamily="34" charset="0"/>
                    <a:cs typeface="Verdana" pitchFamily="34" charset="0"/>
                  </a:defRPr>
                </a:lvl3pPr>
                <a:lvl4pPr marL="1600200" indent="-228600">
                  <a:spcBef>
                    <a:spcPct val="20000"/>
                  </a:spcBef>
                  <a:buFont typeface="Arial" pitchFamily="34" charset="0"/>
                  <a:buChar char="–"/>
                  <a:defRPr>
                    <a:latin typeface="Arial"/>
                    <a:cs typeface="Arial"/>
                  </a:defRPr>
                </a:lvl4pPr>
                <a:lvl5pPr marL="2057400" indent="-228600">
                  <a:spcBef>
                    <a:spcPct val="20000"/>
                  </a:spcBef>
                  <a:buFont typeface="Arial" pitchFamily="34" charset="0"/>
                  <a:buChar char="»"/>
                  <a:defRPr>
                    <a:latin typeface="Arial"/>
                    <a:cs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2" indent="0" algn="ctr" defTabSz="713232" eaLnBrk="1" fontAlgn="auto" latinLnBrk="0" hangingPunct="1">
                  <a:lnSpc>
                    <a:spcPct val="100000"/>
                  </a:lnSpc>
                  <a:spcBef>
                    <a:spcPct val="20000"/>
                  </a:spcBef>
                  <a:spcAft>
                    <a:spcPts val="0"/>
                  </a:spcAft>
                  <a:buClr>
                    <a:srgbClr val="FF0066"/>
                  </a:buClr>
                  <a:buSzTx/>
                  <a:buFont typeface="Verdana" pitchFamily="34" charset="0"/>
                  <a:buNone/>
                  <a:tabLst/>
                  <a:defRPr/>
                </a:pPr>
                <a:r>
                  <a:rPr kumimoji="0" lang="en-US" altLang="zh-CN" sz="1400" b="0" i="0" u="none" strike="noStrike" kern="0" cap="none" spc="0" normalizeH="0" baseline="0" noProof="0" dirty="0">
                    <a:ln>
                      <a:noFill/>
                    </a:ln>
                    <a:solidFill>
                      <a:prstClr val="black"/>
                    </a:solidFill>
                    <a:effectLst/>
                    <a:uLnTx/>
                    <a:uFillTx/>
                    <a:latin typeface="Meiryo UI" pitchFamily="34" charset="-128"/>
                    <a:ea typeface="Meiryo UI" pitchFamily="34" charset="-128"/>
                    <a:cs typeface="Meiryo UI" pitchFamily="34" charset="-128"/>
                  </a:rPr>
                  <a:t>6-node</a:t>
                </a:r>
              </a:p>
            </p:txBody>
          </p:sp>
          <p:sp>
            <p:nvSpPr>
              <p:cNvPr id="60" name="Oval 59">
                <a:extLst>
                  <a:ext uri="{FF2B5EF4-FFF2-40B4-BE49-F238E27FC236}">
                    <a16:creationId xmlns:a16="http://schemas.microsoft.com/office/drawing/2014/main" id="{58305CA7-3ADE-FE40-8AE7-24B1D02F38F3}"/>
                  </a:ext>
                </a:extLst>
              </p:cNvPr>
              <p:cNvSpPr/>
              <p:nvPr/>
            </p:nvSpPr>
            <p:spPr>
              <a:xfrm>
                <a:off x="2705527" y="5790990"/>
                <a:ext cx="540000" cy="504000"/>
              </a:xfrm>
              <a:prstGeom prst="ellipse">
                <a:avLst/>
              </a:prstGeom>
              <a:noFill/>
              <a:ln w="28575" cap="flat" cmpd="sng" algn="ctr">
                <a:solidFill>
                  <a:srgbClr val="C8161E"/>
                </a:solidFill>
                <a:prstDash val="solid"/>
                <a:miter lim="800000"/>
              </a:ln>
              <a:effectLst/>
            </p:spPr>
            <p:txBody>
              <a:bodyPr rtlCol="0" anchor="ctr"/>
              <a:lstStyle/>
              <a:p>
                <a:pPr marL="0" marR="0" lvl="0" indent="0" algn="ctr" defTabSz="713232" eaLnBrk="1" fontAlgn="auto" latinLnBrk="0" hangingPunct="1">
                  <a:lnSpc>
                    <a:spcPct val="100000"/>
                  </a:lnSpc>
                  <a:spcBef>
                    <a:spcPts val="0"/>
                  </a:spcBef>
                  <a:spcAft>
                    <a:spcPts val="0"/>
                  </a:spcAft>
                  <a:buClrTx/>
                  <a:buSzTx/>
                  <a:buFontTx/>
                  <a:buNone/>
                  <a:tabLst/>
                  <a:defRPr/>
                </a:pPr>
                <a:endParaRPr kumimoji="0" lang="zh-CN" altLang="en-US" sz="1404" b="0" i="0" u="none" strike="noStrike" kern="0" cap="none" spc="0" normalizeH="0" baseline="0" noProof="0">
                  <a:ln>
                    <a:noFill/>
                  </a:ln>
                  <a:solidFill>
                    <a:prstClr val="white"/>
                  </a:solidFill>
                  <a:effectLst/>
                  <a:uLnTx/>
                  <a:uFillTx/>
                  <a:latin typeface="Century Gothic"/>
                  <a:ea typeface="微软雅黑"/>
                  <a:cs typeface="+mn-cs"/>
                </a:endParaRPr>
              </a:p>
            </p:txBody>
          </p:sp>
        </p:grpSp>
        <p:cxnSp>
          <p:nvCxnSpPr>
            <p:cNvPr id="56" name="Straight Connector 55">
              <a:extLst>
                <a:ext uri="{FF2B5EF4-FFF2-40B4-BE49-F238E27FC236}">
                  <a16:creationId xmlns:a16="http://schemas.microsoft.com/office/drawing/2014/main" id="{156E9AF9-2D2F-4F4A-9493-29EB53BF2B08}"/>
                </a:ext>
              </a:extLst>
            </p:cNvPr>
            <p:cNvCxnSpPr/>
            <p:nvPr/>
          </p:nvCxnSpPr>
          <p:spPr>
            <a:xfrm flipH="1">
              <a:off x="1054503" y="6009734"/>
              <a:ext cx="2412000" cy="0"/>
            </a:xfrm>
            <a:prstGeom prst="line">
              <a:avLst/>
            </a:prstGeom>
            <a:noFill/>
            <a:ln w="28575" cap="flat" cmpd="sng" algn="ctr">
              <a:solidFill>
                <a:srgbClr val="C8161E"/>
              </a:solidFill>
              <a:prstDash val="solid"/>
              <a:miter lim="800000"/>
            </a:ln>
            <a:effectLst/>
          </p:spPr>
        </p:cxnSp>
      </p:grpSp>
    </p:spTree>
    <p:extLst>
      <p:ext uri="{BB962C8B-B14F-4D97-AF65-F5344CB8AC3E}">
        <p14:creationId xmlns:p14="http://schemas.microsoft.com/office/powerpoint/2010/main" val="165471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66667E-6 1.85185E-6 L -0.25 1.85185E-6 " pathEditMode="relative" rAng="0" ptsTypes="AA">
                                      <p:cBhvr>
                                        <p:cTn id="6" dur="2000" fill="hold"/>
                                        <p:tgtEl>
                                          <p:spTgt spid="27"/>
                                        </p:tgtEl>
                                        <p:attrNameLst>
                                          <p:attrName>ppt_x</p:attrName>
                                          <p:attrName>ppt_y</p:attrName>
                                        </p:attrNameLst>
                                      </p:cBhvr>
                                      <p:rCtr x="-12500" y="0"/>
                                    </p:animMotion>
                                  </p:childTnLst>
                                </p:cTn>
                              </p:par>
                              <p:par>
                                <p:cTn id="7" presetID="42" presetClass="path" presetSubtype="0" accel="50000" decel="50000" fill="hold" nodeType="withEffect">
                                  <p:stCondLst>
                                    <p:cond delay="0"/>
                                  </p:stCondLst>
                                  <p:childTnLst>
                                    <p:animMotion origin="layout" path="M -4.72222E-6 -3.7037E-6 L -0.14375 -0.08264 " pathEditMode="relative" rAng="0" ptsTypes="AA">
                                      <p:cBhvr>
                                        <p:cTn id="8" dur="1500" fill="hold"/>
                                        <p:tgtEl>
                                          <p:spTgt spid="40"/>
                                        </p:tgtEl>
                                        <p:attrNameLst>
                                          <p:attrName>ppt_x</p:attrName>
                                          <p:attrName>ppt_y</p:attrName>
                                        </p:attrNameLst>
                                      </p:cBhvr>
                                      <p:rCtr x="-7187" y="-4144"/>
                                    </p:animMotion>
                                  </p:childTnLst>
                                </p:cTn>
                              </p:par>
                              <p:par>
                                <p:cTn id="9" presetID="63" presetClass="path" presetSubtype="0" accel="50000" decel="50000" fill="hold" nodeType="withEffect">
                                  <p:stCondLst>
                                    <p:cond delay="0"/>
                                  </p:stCondLst>
                                  <p:childTnLst>
                                    <p:animMotion origin="layout" path="M -2.5E-6 1.85185E-6 L 0.25 1.85185E-6 " pathEditMode="relative" rAng="0" ptsTypes="AA">
                                      <p:cBhvr>
                                        <p:cTn id="10" dur="1500" fill="hold"/>
                                        <p:tgtEl>
                                          <p:spTgt spid="30"/>
                                        </p:tgtEl>
                                        <p:attrNameLst>
                                          <p:attrName>ppt_x</p:attrName>
                                          <p:attrName>ppt_y</p:attrName>
                                        </p:attrNameLst>
                                      </p:cBhvr>
                                      <p:rCtr x="12500" y="0"/>
                                    </p:animMotion>
                                  </p:childTnLst>
                                </p:cTn>
                              </p:par>
                              <p:par>
                                <p:cTn id="11" presetID="10" presetClass="exit" presetSubtype="0" fill="hold" nodeType="withEffect">
                                  <p:stCondLst>
                                    <p:cond delay="50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xit" presetSubtype="0" fill="hold" nodeType="withEffect">
                                  <p:stCondLst>
                                    <p:cond delay="50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10" presetClass="entr" presetSubtype="0" fill="hold" nodeType="withEffect">
                                  <p:stCondLst>
                                    <p:cond delay="75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 presetClass="entr" presetSubtype="0" fill="hold" grpId="0" nodeType="withEffect">
                                  <p:stCondLst>
                                    <p:cond delay="125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1250"/>
                                  </p:stCondLst>
                                  <p:childTnLst>
                                    <p:set>
                                      <p:cBhvr>
                                        <p:cTn id="23" dur="1" fill="hold">
                                          <p:stCondLst>
                                            <p:cond delay="0"/>
                                          </p:stCondLst>
                                        </p:cTn>
                                        <p:tgtEl>
                                          <p:spTgt spid="5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Microsoft YaHei" panose="020B0503020204020204" pitchFamily="34" charset="-122"/>
                <a:ea typeface="Microsoft YaHei" panose="020B0503020204020204" pitchFamily="34" charset="-122"/>
              </a:rPr>
              <a:t>原位计算范式框架</a:t>
            </a:r>
            <a:endParaRPr lang="zh-CN" altLang="en-US" sz="2800" dirty="0">
              <a:solidFill>
                <a:srgbClr val="FF0066"/>
              </a:solidFill>
              <a:latin typeface="Microsoft YaHei" panose="020B0503020204020204" pitchFamily="34" charset="-122"/>
              <a:ea typeface="Microsoft YaHei" panose="020B0503020204020204" pitchFamily="34" charset="-122"/>
            </a:endParaRPr>
          </a:p>
        </p:txBody>
      </p:sp>
      <p:sp>
        <p:nvSpPr>
          <p:cNvPr id="24"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4" name="文本框 1"/>
          <p:cNvSpPr txBox="1"/>
          <p:nvPr/>
        </p:nvSpPr>
        <p:spPr>
          <a:xfrm>
            <a:off x="641857" y="2163024"/>
            <a:ext cx="6090247" cy="707886"/>
          </a:xfrm>
          <a:prstGeom prst="rect">
            <a:avLst/>
          </a:prstGeom>
          <a:noFill/>
        </p:spPr>
        <p:txBody>
          <a:bodyPr wrap="square" rtlCol="0">
            <a:spAutoFit/>
          </a:bodyPr>
          <a:lstStyle/>
          <a:p>
            <a:pPr marL="342900" indent="-342900">
              <a:buSzPct val="80000"/>
              <a:buFont typeface="LucidaGrande" charset="0"/>
              <a:buChar char="▶︎"/>
            </a:pPr>
            <a:r>
              <a:rPr lang="zh-CN" altLang="en-US" sz="2000" dirty="0">
                <a:latin typeface="微软雅黑" panose="020B0503020204020204" pitchFamily="34" charset="-122"/>
                <a:ea typeface="微软雅黑" panose="020B0503020204020204" pitchFamily="34" charset="-122"/>
                <a:cs typeface="SimHei" charset="-122"/>
              </a:rPr>
              <a:t>传统通过</a:t>
            </a:r>
            <a:r>
              <a:rPr lang="en-US" altLang="zh-CN" sz="2000" dirty="0">
                <a:latin typeface="微软雅黑" panose="020B0503020204020204" pitchFamily="34" charset="-122"/>
                <a:ea typeface="微软雅黑" panose="020B0503020204020204" pitchFamily="34" charset="-122"/>
                <a:cs typeface="SimHei" charset="-122"/>
              </a:rPr>
              <a:t>fork-join</a:t>
            </a:r>
            <a:r>
              <a:rPr lang="zh-CN" altLang="en-US" sz="2000" dirty="0">
                <a:latin typeface="微软雅黑" panose="020B0503020204020204" pitchFamily="34" charset="-122"/>
                <a:ea typeface="微软雅黑" panose="020B0503020204020204" pitchFamily="34" charset="-122"/>
                <a:cs typeface="SimHei" charset="-122"/>
              </a:rPr>
              <a:t>等方式的计算框架由于调度开销、扇出度高等问题引起了较高时延、较低吞吐</a:t>
            </a:r>
            <a:endParaRPr lang="en-US" altLang="zh-CN" sz="2000" dirty="0">
              <a:latin typeface="微软雅黑" panose="020B0503020204020204" pitchFamily="34" charset="-122"/>
              <a:ea typeface="微软雅黑" panose="020B0503020204020204" pitchFamily="34" charset="-122"/>
              <a:cs typeface="SimHei" charset="-122"/>
            </a:endParaRPr>
          </a:p>
        </p:txBody>
      </p:sp>
      <p:sp>
        <p:nvSpPr>
          <p:cNvPr id="5" name="文本框 3"/>
          <p:cNvSpPr txBox="1"/>
          <p:nvPr/>
        </p:nvSpPr>
        <p:spPr>
          <a:xfrm>
            <a:off x="641858" y="5025338"/>
            <a:ext cx="3007791" cy="1200329"/>
          </a:xfrm>
          <a:prstGeom prst="rect">
            <a:avLst/>
          </a:prstGeom>
          <a:noFill/>
        </p:spPr>
        <p:txBody>
          <a:bodyPr wrap="square" rtlCol="0">
            <a:spAutoFit/>
          </a:bodyPr>
          <a:lstStyle/>
          <a:p>
            <a:pPr marL="342900" lvl="1" indent="-342900" fontAlgn="ctr">
              <a:lnSpc>
                <a:spcPct val="120000"/>
              </a:lnSpc>
              <a:buSzPct val="80000"/>
              <a:buFont typeface="LucidaGrande" charset="0"/>
              <a:buChar char="▶︎"/>
            </a:pPr>
            <a:r>
              <a:rPr lang="zh-CN" altLang="en-US" sz="2000" dirty="0">
                <a:latin typeface="黑体" panose="02010609060101010101" pitchFamily="49" charset="-122"/>
                <a:ea typeface="黑体" panose="02010609060101010101" pitchFamily="49" charset="-122"/>
              </a:rPr>
              <a:t>突破</a:t>
            </a:r>
            <a:r>
              <a:rPr lang="en-US" altLang="zh-CN" sz="2000" b="1" dirty="0">
                <a:solidFill>
                  <a:srgbClr val="FF0066"/>
                </a:solidFill>
                <a:latin typeface="黑体" panose="02010609060101010101" pitchFamily="49" charset="-122"/>
                <a:ea typeface="黑体" panose="02010609060101010101" pitchFamily="49" charset="-122"/>
              </a:rPr>
              <a:t>TPC-C</a:t>
            </a:r>
            <a:r>
              <a:rPr lang="zh-CN" altLang="en-US" sz="2000" b="1" dirty="0">
                <a:solidFill>
                  <a:srgbClr val="FF0066"/>
                </a:solidFill>
                <a:latin typeface="黑体" panose="02010609060101010101" pitchFamily="49" charset="-122"/>
                <a:ea typeface="黑体" panose="02010609060101010101" pitchFamily="49" charset="-122"/>
              </a:rPr>
              <a:t>世界记录</a:t>
            </a:r>
            <a:endParaRPr lang="en-US" altLang="zh-CN" sz="2000" b="1" dirty="0">
              <a:solidFill>
                <a:srgbClr val="FF0066"/>
              </a:solidFill>
              <a:latin typeface="黑体" panose="02010609060101010101" pitchFamily="49" charset="-122"/>
              <a:ea typeface="黑体" panose="02010609060101010101" pitchFamily="49" charset="-122"/>
            </a:endParaRPr>
          </a:p>
          <a:p>
            <a:pPr marL="342900" lvl="1" indent="-342900" fontAlgn="ctr">
              <a:lnSpc>
                <a:spcPct val="120000"/>
              </a:lnSpc>
              <a:buSzPct val="80000"/>
              <a:buFont typeface="LucidaGrande" charset="0"/>
              <a:buChar char="▶︎"/>
            </a:pPr>
            <a:r>
              <a:rPr lang="zh-CN" altLang="en-US" sz="2000" b="1" dirty="0">
                <a:solidFill>
                  <a:srgbClr val="FF0066"/>
                </a:solidFill>
                <a:latin typeface="黑体" panose="02010609060101010101" pitchFamily="49" charset="-122"/>
                <a:ea typeface="黑体" panose="02010609060101010101" pitchFamily="49" charset="-122"/>
              </a:rPr>
              <a:t>千万级</a:t>
            </a:r>
            <a:r>
              <a:rPr lang="zh-CN" altLang="en-US" sz="2000" dirty="0">
                <a:latin typeface="黑体" panose="02010609060101010101" pitchFamily="49" charset="-122"/>
                <a:ea typeface="黑体" panose="02010609060101010101" pitchFamily="49" charset="-122"/>
              </a:rPr>
              <a:t>事务每秒吞吐、</a:t>
            </a:r>
            <a:r>
              <a:rPr lang="zh-CN" altLang="en-US" sz="2000" b="1" dirty="0">
                <a:solidFill>
                  <a:srgbClr val="FF0066"/>
                </a:solidFill>
                <a:latin typeface="黑体" panose="02010609060101010101" pitchFamily="49" charset="-122"/>
                <a:ea typeface="黑体" panose="02010609060101010101" pitchFamily="49" charset="-122"/>
              </a:rPr>
              <a:t>十微秒级</a:t>
            </a:r>
            <a:r>
              <a:rPr lang="zh-CN" altLang="en-US" sz="2000" dirty="0">
                <a:latin typeface="黑体" panose="02010609060101010101" pitchFamily="49" charset="-122"/>
                <a:ea typeface="黑体" panose="02010609060101010101" pitchFamily="49" charset="-122"/>
              </a:rPr>
              <a:t>时延</a:t>
            </a:r>
            <a:endParaRPr lang="en-US" altLang="zh-CN" sz="2000" dirty="0">
              <a:latin typeface="黑体" panose="02010609060101010101" pitchFamily="49" charset="-122"/>
              <a:ea typeface="黑体" panose="02010609060101010101" pitchFamily="49" charset="-122"/>
            </a:endParaRPr>
          </a:p>
        </p:txBody>
      </p:sp>
      <p:sp>
        <p:nvSpPr>
          <p:cNvPr id="6" name="文本框 1"/>
          <p:cNvSpPr txBox="1"/>
          <p:nvPr/>
        </p:nvSpPr>
        <p:spPr>
          <a:xfrm>
            <a:off x="641857" y="3521996"/>
            <a:ext cx="4198367" cy="1015663"/>
          </a:xfrm>
          <a:prstGeom prst="rect">
            <a:avLst/>
          </a:prstGeom>
          <a:noFill/>
        </p:spPr>
        <p:txBody>
          <a:bodyPr wrap="square" rtlCol="0">
            <a:spAutoFit/>
          </a:bodyPr>
          <a:lstStyle/>
          <a:p>
            <a:pPr marL="342900" indent="-342900">
              <a:buSzPct val="80000"/>
              <a:buFont typeface="LucidaGrande" charset="0"/>
              <a:buChar char="▶︎"/>
            </a:pPr>
            <a:r>
              <a:rPr lang="zh-CN" altLang="en-US" sz="2000" dirty="0">
                <a:latin typeface="SimHei" charset="-122"/>
                <a:ea typeface="SimHei" charset="-122"/>
                <a:cs typeface="SimHei" charset="-122"/>
              </a:rPr>
              <a:t>基于</a:t>
            </a:r>
            <a:r>
              <a:rPr lang="en-US" altLang="zh-CN" sz="2000" dirty="0">
                <a:latin typeface="SimHei" charset="-122"/>
                <a:ea typeface="SimHei" charset="-122"/>
                <a:cs typeface="SimHei" charset="-122"/>
              </a:rPr>
              <a:t>RDMA</a:t>
            </a:r>
            <a:r>
              <a:rPr lang="zh-CN" altLang="en-US" sz="2000" dirty="0">
                <a:latin typeface="SimHei" charset="-122"/>
                <a:ea typeface="SimHei" charset="-122"/>
                <a:cs typeface="SimHei" charset="-122"/>
              </a:rPr>
              <a:t>的低时延数据迁移进行原位同步计算，避免调度开销与高扇出引起的长尾时延</a:t>
            </a:r>
            <a:endParaRPr lang="en-US" altLang="zh-CN" sz="2000" dirty="0">
              <a:latin typeface="SimHei" charset="-122"/>
              <a:ea typeface="SimHei" charset="-122"/>
              <a:cs typeface="SimHei" charset="-122"/>
            </a:endParaRPr>
          </a:p>
        </p:txBody>
      </p:sp>
      <p:sp>
        <p:nvSpPr>
          <p:cNvPr id="7" name="Rounded Rectangle 35"/>
          <p:cNvSpPr/>
          <p:nvPr/>
        </p:nvSpPr>
        <p:spPr>
          <a:xfrm>
            <a:off x="435549" y="1747701"/>
            <a:ext cx="1296000" cy="396000"/>
          </a:xfrm>
          <a:prstGeom prst="roundRect">
            <a:avLst>
              <a:gd name="adj" fmla="val 9631"/>
            </a:avLst>
          </a:prstGeom>
          <a:solidFill>
            <a:schemeClr val="accent5">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rtlCol="0" anchor="ctr" anchorCtr="0"/>
          <a:lstStyle/>
          <a:p>
            <a:pPr algn="ctr">
              <a:lnSpc>
                <a:spcPct val="150000"/>
              </a:lnSpc>
            </a:pPr>
            <a:r>
              <a:rPr lang="zh-CN" altLang="en-US" sz="2200" dirty="0">
                <a:solidFill>
                  <a:schemeClr val="tx1"/>
                </a:solidFill>
                <a:latin typeface="+mj-lt"/>
                <a:ea typeface="黑体" panose="02010609060101010101" pitchFamily="49" charset="-122"/>
              </a:rPr>
              <a:t>关键问题</a:t>
            </a:r>
            <a:endParaRPr lang="en-US" altLang="zh-CN" sz="2200" dirty="0">
              <a:solidFill>
                <a:schemeClr val="tx1"/>
              </a:solidFill>
              <a:latin typeface="+mj-lt"/>
              <a:ea typeface="黑体" panose="02010609060101010101" pitchFamily="49" charset="-122"/>
            </a:endParaRPr>
          </a:p>
        </p:txBody>
      </p:sp>
      <p:sp>
        <p:nvSpPr>
          <p:cNvPr id="8" name="Rounded Rectangle 35"/>
          <p:cNvSpPr/>
          <p:nvPr/>
        </p:nvSpPr>
        <p:spPr>
          <a:xfrm>
            <a:off x="435549" y="3099853"/>
            <a:ext cx="1296000" cy="396000"/>
          </a:xfrm>
          <a:prstGeom prst="roundRect">
            <a:avLst>
              <a:gd name="adj" fmla="val 9631"/>
            </a:avLst>
          </a:prstGeom>
          <a:solidFill>
            <a:schemeClr val="accent5">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rtlCol="0" anchor="ctr" anchorCtr="0"/>
          <a:lstStyle/>
          <a:p>
            <a:pPr algn="ctr">
              <a:lnSpc>
                <a:spcPct val="150000"/>
              </a:lnSpc>
            </a:pPr>
            <a:r>
              <a:rPr lang="zh-CN" altLang="en-US" sz="2200" dirty="0">
                <a:solidFill>
                  <a:schemeClr val="tx1"/>
                </a:solidFill>
                <a:latin typeface="+mj-lt"/>
                <a:ea typeface="黑体" panose="02010609060101010101" pitchFamily="49" charset="-122"/>
              </a:rPr>
              <a:t>研究思路</a:t>
            </a:r>
            <a:endParaRPr lang="en-US" altLang="zh-CN" sz="2200" dirty="0">
              <a:solidFill>
                <a:schemeClr val="tx1"/>
              </a:solidFill>
              <a:latin typeface="+mj-lt"/>
              <a:ea typeface="黑体" panose="02010609060101010101" pitchFamily="49" charset="-122"/>
            </a:endParaRPr>
          </a:p>
        </p:txBody>
      </p:sp>
      <p:sp>
        <p:nvSpPr>
          <p:cNvPr id="9" name="Rounded Rectangle 35"/>
          <p:cNvSpPr/>
          <p:nvPr/>
        </p:nvSpPr>
        <p:spPr>
          <a:xfrm>
            <a:off x="435549" y="4613788"/>
            <a:ext cx="1296000" cy="396000"/>
          </a:xfrm>
          <a:prstGeom prst="roundRect">
            <a:avLst>
              <a:gd name="adj" fmla="val 9631"/>
            </a:avLst>
          </a:prstGeom>
          <a:solidFill>
            <a:schemeClr val="accent5">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rtlCol="0" anchor="ctr" anchorCtr="0"/>
          <a:lstStyle/>
          <a:p>
            <a:pPr algn="ctr">
              <a:lnSpc>
                <a:spcPct val="150000"/>
              </a:lnSpc>
            </a:pPr>
            <a:r>
              <a:rPr lang="zh-CN" altLang="en-US" sz="2200" dirty="0">
                <a:solidFill>
                  <a:schemeClr val="tx1"/>
                </a:solidFill>
                <a:latin typeface="+mj-lt"/>
                <a:ea typeface="黑体" panose="02010609060101010101" pitchFamily="49" charset="-122"/>
              </a:rPr>
              <a:t>研究成果</a:t>
            </a:r>
            <a:endParaRPr lang="en-US" altLang="zh-CN" sz="2200" dirty="0">
              <a:solidFill>
                <a:schemeClr val="tx1"/>
              </a:solidFill>
              <a:latin typeface="+mj-lt"/>
              <a:ea typeface="黑体" panose="02010609060101010101" pitchFamily="49" charset="-122"/>
            </a:endParaRPr>
          </a:p>
        </p:txBody>
      </p:sp>
      <p:sp>
        <p:nvSpPr>
          <p:cNvPr id="10" name="文本框 74"/>
          <p:cNvSpPr txBox="1"/>
          <p:nvPr/>
        </p:nvSpPr>
        <p:spPr>
          <a:xfrm>
            <a:off x="69162" y="6314049"/>
            <a:ext cx="7921899" cy="523220"/>
          </a:xfrm>
          <a:prstGeom prst="rect">
            <a:avLst/>
          </a:prstGeom>
          <a:noFill/>
        </p:spPr>
        <p:txBody>
          <a:bodyPr wrap="square" rtlCol="0">
            <a:spAutoFit/>
          </a:bodyPr>
          <a:lstStyle/>
          <a:p>
            <a:pPr marL="176213" indent="-176213" fontAlgn="ctr"/>
            <a:r>
              <a:rPr lang="en-US" altLang="zh-CN" sz="1400" b="1" dirty="0">
                <a:latin typeface="Times New Roman" panose="02020603050405020304" pitchFamily="18" charset="0"/>
                <a:ea typeface="黑体" panose="02010609060101010101" pitchFamily="49" charset="-122"/>
              </a:rPr>
              <a:t>* [SOSP’15]</a:t>
            </a:r>
            <a:r>
              <a:rPr lang="en-US" altLang="zh-CN" sz="1400" dirty="0">
                <a:latin typeface="Times New Roman" panose="02020603050405020304" pitchFamily="18" charset="0"/>
                <a:ea typeface="黑体" panose="02010609060101010101" pitchFamily="49" charset="-122"/>
              </a:rPr>
              <a:t> Fast In-memory Transaction Processing using RDMA and HTM</a:t>
            </a:r>
          </a:p>
          <a:p>
            <a:pPr marL="176213" indent="-176213" fontAlgn="ctr"/>
            <a:r>
              <a:rPr lang="en-US" altLang="zh-CN" sz="1400" dirty="0">
                <a:latin typeface="Times New Roman" panose="02020603050405020304" pitchFamily="18" charset="0"/>
                <a:ea typeface="黑体" panose="02010609060101010101" pitchFamily="49" charset="-122"/>
              </a:rPr>
              <a:t>   </a:t>
            </a:r>
            <a:r>
              <a:rPr lang="en-US" altLang="zh-CN" sz="1400" b="1" dirty="0">
                <a:latin typeface="Times New Roman" panose="02020603050405020304" pitchFamily="18" charset="0"/>
                <a:ea typeface="黑体" panose="02010609060101010101" pitchFamily="49" charset="-122"/>
              </a:rPr>
              <a:t>[OSDI’18] </a:t>
            </a:r>
            <a:r>
              <a:rPr lang="en-US" altLang="zh-CN" sz="1400" dirty="0">
                <a:latin typeface="Times New Roman" panose="02020603050405020304" pitchFamily="18" charset="0"/>
                <a:ea typeface="黑体" panose="02010609060101010101" pitchFamily="49" charset="-122"/>
              </a:rPr>
              <a:t>Deconstructing RDMA-enabled Transaction Processing: Hybrid is Better!</a:t>
            </a:r>
            <a:endParaRPr lang="zh-CN" altLang="en-US" sz="1400" dirty="0">
              <a:latin typeface="Times New Roman" panose="02020603050405020304" pitchFamily="18" charset="0"/>
              <a:ea typeface="黑体" panose="02010609060101010101" pitchFamily="49" charset="-122"/>
            </a:endParaRPr>
          </a:p>
        </p:txBody>
      </p:sp>
      <p:sp>
        <p:nvSpPr>
          <p:cNvPr id="11" name="文本框 1"/>
          <p:cNvSpPr txBox="1"/>
          <p:nvPr/>
        </p:nvSpPr>
        <p:spPr>
          <a:xfrm>
            <a:off x="435549" y="823745"/>
            <a:ext cx="8482726" cy="830997"/>
          </a:xfrm>
          <a:prstGeom prst="rect">
            <a:avLst/>
          </a:prstGeom>
          <a:noFill/>
        </p:spPr>
        <p:txBody>
          <a:bodyPr wrap="square" rtlCol="0">
            <a:spAutoFit/>
          </a:bodyPr>
          <a:lstStyle/>
          <a:p>
            <a:pPr algn="ctr"/>
            <a:r>
              <a:rPr lang="zh-CN" altLang="en-US" sz="24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主要贡献</a:t>
            </a:r>
            <a:r>
              <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：基于迁移数据的低时延原位计算框架</a:t>
            </a:r>
            <a:b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[SOSP 2015 </a:t>
            </a:r>
            <a:r>
              <a:rPr lang="en-US" altLang="zh-CN" sz="2400" dirty="0" err="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EuroSys</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2016 </a:t>
            </a:r>
            <a:r>
              <a:rPr lang="en-US" altLang="zh-CN" sz="2400" dirty="0" err="1">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Usenix</a:t>
            </a:r>
            <a:r>
              <a:rPr lang="en-US" altLang="zh-CN"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ATC 2017 OSDI 2018]*</a:t>
            </a:r>
            <a:endParaRPr lang="zh-CN" altLang="en-US" sz="24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719579" y="2691976"/>
            <a:ext cx="4549025" cy="2943487"/>
          </a:xfrm>
          <a:prstGeom prst="rect">
            <a:avLst/>
          </a:prstGeom>
        </p:spPr>
      </p:pic>
    </p:spTree>
    <p:extLst>
      <p:ext uri="{BB962C8B-B14F-4D97-AF65-F5344CB8AC3E}">
        <p14:creationId xmlns:p14="http://schemas.microsoft.com/office/powerpoint/2010/main" val="268154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6376243"/>
            <a:ext cx="648072" cy="365125"/>
          </a:xfrm>
        </p:spPr>
        <p:txBody>
          <a:bodyPr/>
          <a:lstStyle/>
          <a:p>
            <a:fld id="{BF9A1D82-A967-4BC1-A576-AD1CE0B149C9}" type="slidenum">
              <a:rPr lang="zh-CN" altLang="en-US" sz="1800" smtClean="0">
                <a:solidFill>
                  <a:schemeClr val="tx1"/>
                </a:solidFill>
                <a:latin typeface="Century Gothic" pitchFamily="34" charset="0"/>
              </a:rPr>
              <a:t>32</a:t>
            </a:fld>
            <a:endParaRPr lang="zh-CN" altLang="en-US" sz="1800" dirty="0">
              <a:solidFill>
                <a:schemeClr val="tx1"/>
              </a:solidFill>
              <a:latin typeface="Century Gothic" pitchFamily="34" charset="0"/>
            </a:endParaRPr>
          </a:p>
        </p:txBody>
      </p:sp>
      <p:sp>
        <p:nvSpPr>
          <p:cNvPr id="64" name="内容占位符 2"/>
          <p:cNvSpPr txBox="1">
            <a:spLocks/>
          </p:cNvSpPr>
          <p:nvPr/>
        </p:nvSpPr>
        <p:spPr>
          <a:xfrm>
            <a:off x="11873" y="1519824"/>
            <a:ext cx="9144000" cy="1839683"/>
          </a:xfrm>
          <a:prstGeom prst="rect">
            <a:avLst/>
          </a:prstGeom>
        </p:spPr>
        <p:txBody>
          <a:bodyPr vert="horz" lIns="91440" tIns="45720" rIns="91440" bIns="45720" rtlCol="0">
            <a:normAutofit/>
          </a:bodyPr>
          <a:lstStyle>
            <a:defPPr>
              <a:defRPr lang="zh-CN"/>
            </a:defPPr>
            <a:lvl1pPr marL="342900" indent="-342900">
              <a:spcBef>
                <a:spcPct val="20000"/>
              </a:spcBef>
              <a:buFont typeface="Arial" pitchFamily="34" charset="0"/>
              <a:buChar char="•"/>
              <a:defRPr sz="2800">
                <a:latin typeface="Arial"/>
                <a:cs typeface="Arial"/>
              </a:defRPr>
            </a:lvl1pPr>
            <a:lvl2pPr marL="742950" indent="-285750">
              <a:spcBef>
                <a:spcPct val="20000"/>
              </a:spcBef>
              <a:buFont typeface="Arial" pitchFamily="34" charset="0"/>
              <a:buChar char="–"/>
              <a:defRPr sz="2400">
                <a:latin typeface="Arial"/>
                <a:cs typeface="Arial"/>
              </a:defRPr>
            </a:lvl2pPr>
            <a:lvl3pPr marL="361950" lvl="2" indent="-361950">
              <a:spcBef>
                <a:spcPct val="20000"/>
              </a:spcBef>
              <a:buClr>
                <a:srgbClr val="FF0066"/>
              </a:buClr>
              <a:buFont typeface="Verdana" pitchFamily="34" charset="0"/>
              <a:buChar char="□"/>
              <a:defRPr sz="2800">
                <a:solidFill>
                  <a:prstClr val="black"/>
                </a:solidFill>
                <a:latin typeface="Eras Medium ITC" pitchFamily="34" charset="0"/>
                <a:ea typeface="Verdana" pitchFamily="34" charset="0"/>
                <a:cs typeface="Verdana" pitchFamily="34" charset="0"/>
              </a:defRPr>
            </a:lvl3pPr>
            <a:lvl4pPr marL="1600200" indent="-228600">
              <a:spcBef>
                <a:spcPct val="20000"/>
              </a:spcBef>
              <a:buFont typeface="Arial" pitchFamily="34" charset="0"/>
              <a:buChar char="–"/>
              <a:defRPr>
                <a:latin typeface="Arial"/>
                <a:cs typeface="Arial"/>
              </a:defRPr>
            </a:lvl4pPr>
            <a:lvl5pPr marL="2057400" indent="-228600">
              <a:spcBef>
                <a:spcPct val="20000"/>
              </a:spcBef>
              <a:buFont typeface="Arial" pitchFamily="34" charset="0"/>
              <a:buChar char="»"/>
              <a:defRPr>
                <a:latin typeface="Arial"/>
                <a:cs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268288" lvl="2" indent="0">
              <a:buNone/>
            </a:pPr>
            <a:r>
              <a:rPr lang="zh-CN" altLang="en-US" dirty="0">
                <a:solidFill>
                  <a:srgbClr val="000000"/>
                </a:solidFill>
                <a:latin typeface="Microsoft YaHei" charset="-122"/>
                <a:ea typeface="Microsoft YaHei" charset="-122"/>
                <a:cs typeface="Microsoft YaHei" charset="-122"/>
              </a:rPr>
              <a:t>基于单边</a:t>
            </a:r>
            <a:r>
              <a:rPr lang="en-US" altLang="zh-CN" dirty="0">
                <a:solidFill>
                  <a:schemeClr val="tx1"/>
                </a:solidFill>
                <a:latin typeface="Microsoft YaHei" charset="-122"/>
                <a:ea typeface="Microsoft YaHei" charset="-122"/>
                <a:cs typeface="Microsoft YaHei" charset="-122"/>
              </a:rPr>
              <a:t>RDMA</a:t>
            </a:r>
            <a:r>
              <a:rPr lang="zh-CN" altLang="en-US" dirty="0">
                <a:solidFill>
                  <a:schemeClr val="tx1"/>
                </a:solidFill>
                <a:latin typeface="Microsoft YaHei" charset="-122"/>
                <a:ea typeface="Microsoft YaHei" charset="-122"/>
                <a:cs typeface="Microsoft YaHei" charset="-122"/>
              </a:rPr>
              <a:t>原位计算</a:t>
            </a:r>
            <a:r>
              <a:rPr lang="zh-CN" altLang="en-US" dirty="0">
                <a:solidFill>
                  <a:srgbClr val="000000"/>
                </a:solidFill>
                <a:latin typeface="Microsoft YaHei" charset="-122"/>
                <a:ea typeface="Microsoft YaHei" charset="-122"/>
                <a:cs typeface="Microsoft YaHei" charset="-122"/>
              </a:rPr>
              <a:t>将</a:t>
            </a:r>
            <a:r>
              <a:rPr lang="zh-CN" altLang="en-US" dirty="0">
                <a:solidFill>
                  <a:srgbClr val="FF0066"/>
                </a:solidFill>
                <a:latin typeface="Microsoft YaHei" charset="-122"/>
                <a:ea typeface="Microsoft YaHei" charset="-122"/>
                <a:cs typeface="Microsoft YaHei" charset="-122"/>
              </a:rPr>
              <a:t>分布式事务变为本地事务</a:t>
            </a:r>
            <a:endParaRPr lang="en-US" altLang="zh-CN" dirty="0">
              <a:solidFill>
                <a:srgbClr val="FF0066"/>
              </a:solidFill>
              <a:latin typeface="Microsoft YaHei" charset="-122"/>
              <a:ea typeface="Microsoft YaHei" charset="-122"/>
              <a:cs typeface="Microsoft YaHei" charset="-122"/>
            </a:endParaRPr>
          </a:p>
          <a:p>
            <a:pPr marL="268288" lvl="2" indent="0">
              <a:buNone/>
            </a:pPr>
            <a:r>
              <a:rPr lang="zh-CN" altLang="en-US" dirty="0">
                <a:solidFill>
                  <a:schemeClr val="tx1"/>
                </a:solidFill>
                <a:latin typeface="Microsoft YaHei" charset="-122"/>
                <a:ea typeface="Microsoft YaHei" charset="-122"/>
                <a:cs typeface="Microsoft YaHei" charset="-122"/>
              </a:rPr>
              <a:t>用硬件事务内存</a:t>
            </a:r>
            <a:r>
              <a:rPr lang="en-US" altLang="zh-CN" dirty="0">
                <a:solidFill>
                  <a:schemeClr val="tx1"/>
                </a:solidFill>
                <a:latin typeface="Microsoft YaHei" charset="-122"/>
                <a:ea typeface="Microsoft YaHei" charset="-122"/>
                <a:cs typeface="Microsoft YaHei" charset="-122"/>
              </a:rPr>
              <a:t>(HTM)</a:t>
            </a:r>
            <a:r>
              <a:rPr lang="zh-CN" altLang="en-US" dirty="0">
                <a:solidFill>
                  <a:schemeClr val="tx1"/>
                </a:solidFill>
                <a:latin typeface="Microsoft YaHei" charset="-122"/>
                <a:ea typeface="Microsoft YaHei" charset="-122"/>
                <a:cs typeface="Microsoft YaHei" charset="-122"/>
              </a:rPr>
              <a:t>的</a:t>
            </a:r>
            <a:r>
              <a:rPr lang="en-US" altLang="zh-CN" dirty="0">
                <a:solidFill>
                  <a:schemeClr val="tx1"/>
                </a:solidFill>
                <a:latin typeface="Microsoft YaHei" charset="-122"/>
                <a:ea typeface="Microsoft YaHei" charset="-122"/>
                <a:cs typeface="Microsoft YaHei" charset="-122"/>
              </a:rPr>
              <a:t>ACI</a:t>
            </a:r>
            <a:r>
              <a:rPr lang="zh-CN" altLang="en-US" dirty="0">
                <a:solidFill>
                  <a:schemeClr val="tx1"/>
                </a:solidFill>
                <a:latin typeface="Microsoft YaHei" charset="-122"/>
                <a:ea typeface="Microsoft YaHei" charset="-122"/>
                <a:cs typeface="Microsoft YaHei" charset="-122"/>
              </a:rPr>
              <a:t>特性加速本地事务的执行</a:t>
            </a:r>
            <a:endParaRPr lang="en-US" altLang="zh-CN" dirty="0">
              <a:solidFill>
                <a:schemeClr val="tx1"/>
              </a:solidFill>
              <a:latin typeface="Microsoft YaHei" charset="-122"/>
              <a:ea typeface="Microsoft YaHei" charset="-122"/>
              <a:cs typeface="Microsoft YaHei" charset="-122"/>
            </a:endParaRPr>
          </a:p>
          <a:p>
            <a:pPr marL="268288" lvl="2" indent="0">
              <a:buNone/>
            </a:pPr>
            <a:endParaRPr lang="en-US" altLang="zh-CN" dirty="0">
              <a:solidFill>
                <a:srgbClr val="000000"/>
              </a:solidFill>
              <a:latin typeface="Microsoft YaHei" charset="-122"/>
              <a:ea typeface="Microsoft YaHei" charset="-122"/>
              <a:cs typeface="Microsoft YaHei" charset="-122"/>
            </a:endParaRPr>
          </a:p>
        </p:txBody>
      </p:sp>
      <p:pic>
        <p:nvPicPr>
          <p:cNvPr id="8" name="Picture 24"/>
          <p:cNvPicPr>
            <a:picLocks noChangeAspect="1"/>
          </p:cNvPicPr>
          <p:nvPr/>
        </p:nvPicPr>
        <p:blipFill>
          <a:blip r:embed="rId3"/>
          <a:stretch>
            <a:fillRect/>
          </a:stretch>
        </p:blipFill>
        <p:spPr>
          <a:xfrm>
            <a:off x="830134" y="2793284"/>
            <a:ext cx="5437379" cy="3561694"/>
          </a:xfrm>
          <a:prstGeom prst="rect">
            <a:avLst/>
          </a:prstGeom>
        </p:spPr>
      </p:pic>
      <p:sp>
        <p:nvSpPr>
          <p:cNvPr id="9" name="标题 4"/>
          <p:cNvSpPr txBox="1">
            <a:spLocks/>
          </p:cNvSpPr>
          <p:nvPr/>
        </p:nvSpPr>
        <p:spPr>
          <a:xfrm>
            <a:off x="5343505" y="4197809"/>
            <a:ext cx="3456432" cy="1311234"/>
          </a:xfrm>
          <a:prstGeom prst="rect">
            <a:avLst/>
          </a:prstGeom>
          <a:effectLst/>
        </p:spPr>
        <p:txBody>
          <a:bodyPr vert="horz" lIns="91440" tIns="45720" rIns="91440" bIns="45720" rtlCol="0" anchor="ctr">
            <a:noAutofit/>
          </a:bodyPr>
          <a:lstStyle>
            <a:lvl1pPr marL="177800" indent="-177800">
              <a:lnSpc>
                <a:spcPct val="110000"/>
              </a:lnSpc>
              <a:spcBef>
                <a:spcPct val="0"/>
              </a:spcBef>
              <a:buNone/>
              <a:defRPr sz="4400">
                <a:solidFill>
                  <a:srgbClr val="FF0066"/>
                </a:solidFill>
                <a:effectLst>
                  <a:glow rad="254000">
                    <a:schemeClr val="bg1"/>
                  </a:glow>
                  <a:outerShdw blurRad="38100" dist="38100" dir="2700000" algn="tl">
                    <a:srgbClr val="000000">
                      <a:alpha val="43137"/>
                    </a:srgbClr>
                  </a:outerShdw>
                </a:effectLst>
                <a:latin typeface="Century Gothic" pitchFamily="34" charset="0"/>
              </a:defRPr>
            </a:lvl1pPr>
          </a:lstStyle>
          <a:p>
            <a:pPr marL="352425" indent="-352425"/>
            <a:endParaRPr lang="en-US" altLang="zh-CN" sz="2700" dirty="0">
              <a:solidFill>
                <a:schemeClr val="tx1"/>
              </a:solidFill>
              <a:effectLst>
                <a:glow rad="254000">
                  <a:schemeClr val="bg1"/>
                </a:glow>
              </a:effectLst>
            </a:endParaRPr>
          </a:p>
        </p:txBody>
      </p:sp>
      <p:cxnSp>
        <p:nvCxnSpPr>
          <p:cNvPr id="10" name="直线箭头连接符 9"/>
          <p:cNvCxnSpPr/>
          <p:nvPr/>
        </p:nvCxnSpPr>
        <p:spPr>
          <a:xfrm flipH="1">
            <a:off x="4889069" y="4703879"/>
            <a:ext cx="1126955" cy="21153"/>
          </a:xfrm>
          <a:prstGeom prst="straightConnector1">
            <a:avLst/>
          </a:prstGeom>
          <a:ln w="19050">
            <a:solidFill>
              <a:srgbClr val="FF0066"/>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2" name="直线箭头连接符 11"/>
          <p:cNvCxnSpPr/>
          <p:nvPr/>
        </p:nvCxnSpPr>
        <p:spPr>
          <a:xfrm flipH="1" flipV="1">
            <a:off x="3604617" y="5957858"/>
            <a:ext cx="487890" cy="301448"/>
          </a:xfrm>
          <a:prstGeom prst="straightConnector1">
            <a:avLst/>
          </a:prstGeom>
          <a:ln w="19050">
            <a:solidFill>
              <a:srgbClr val="0070C0"/>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13" name="直线箭头连接符 12"/>
          <p:cNvCxnSpPr/>
          <p:nvPr/>
        </p:nvCxnSpPr>
        <p:spPr>
          <a:xfrm flipH="1">
            <a:off x="1550215" y="4574131"/>
            <a:ext cx="643332" cy="497752"/>
          </a:xfrm>
          <a:prstGeom prst="straightConnector1">
            <a:avLst/>
          </a:prstGeom>
          <a:ln w="19050">
            <a:solidFill>
              <a:srgbClr val="008000"/>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5" name="标题 4"/>
          <p:cNvSpPr txBox="1">
            <a:spLocks/>
          </p:cNvSpPr>
          <p:nvPr/>
        </p:nvSpPr>
        <p:spPr>
          <a:xfrm>
            <a:off x="328367" y="4991911"/>
            <a:ext cx="2066560" cy="1103558"/>
          </a:xfrm>
          <a:prstGeom prst="rect">
            <a:avLst/>
          </a:prstGeom>
          <a:effectLst/>
        </p:spPr>
        <p:txBody>
          <a:bodyPr vert="horz" lIns="91440" tIns="45720" rIns="91440" bIns="45720" rtlCol="0" anchor="ctr">
            <a:noAutofit/>
          </a:bodyPr>
          <a:lstStyle>
            <a:defPPr>
              <a:defRPr lang="zh-CN"/>
            </a:defPPr>
            <a:lvl1pPr indent="0">
              <a:lnSpc>
                <a:spcPct val="110000"/>
              </a:lnSpc>
              <a:spcBef>
                <a:spcPct val="0"/>
              </a:spcBef>
              <a:buNone/>
              <a:defRPr sz="2500">
                <a:effectLst>
                  <a:glow rad="254000">
                    <a:schemeClr val="bg1"/>
                  </a:glow>
                </a:effectLst>
                <a:latin typeface="Century Gothic" pitchFamily="34" charset="0"/>
              </a:defRPr>
            </a:lvl1pPr>
          </a:lstStyle>
          <a:p>
            <a:r>
              <a:rPr lang="zh-CN" altLang="en-US" b="1" dirty="0">
                <a:solidFill>
                  <a:srgbClr val="008000"/>
                </a:solidFill>
                <a:effectLst>
                  <a:glow rad="254000">
                    <a:schemeClr val="bg1"/>
                  </a:glow>
                  <a:outerShdw blurRad="38100" dist="38100" dir="2700000" algn="tl">
                    <a:srgbClr val="000000">
                      <a:alpha val="43137"/>
                    </a:srgbClr>
                  </a:outerShdw>
                </a:effectLst>
              </a:rPr>
              <a:t>基于内存的存储系统</a:t>
            </a:r>
            <a:endParaRPr lang="en-US" altLang="zh-CN" b="1" dirty="0">
              <a:solidFill>
                <a:srgbClr val="008000"/>
              </a:solidFill>
              <a:effectLst>
                <a:glow rad="254000">
                  <a:schemeClr val="bg1"/>
                </a:glow>
                <a:outerShdw blurRad="38100" dist="38100" dir="2700000" algn="tl">
                  <a:srgbClr val="000000">
                    <a:alpha val="43137"/>
                  </a:srgbClr>
                </a:outerShdw>
              </a:effectLst>
            </a:endParaRPr>
          </a:p>
        </p:txBody>
      </p:sp>
      <p:cxnSp>
        <p:nvCxnSpPr>
          <p:cNvPr id="16" name="直线箭头连接符 15"/>
          <p:cNvCxnSpPr/>
          <p:nvPr/>
        </p:nvCxnSpPr>
        <p:spPr>
          <a:xfrm flipV="1">
            <a:off x="4512900" y="3263719"/>
            <a:ext cx="1060245" cy="349091"/>
          </a:xfrm>
          <a:prstGeom prst="straightConnector1">
            <a:avLst/>
          </a:prstGeom>
          <a:ln w="19050">
            <a:solidFill>
              <a:schemeClr val="tx1">
                <a:lumMod val="50000"/>
                <a:lumOff val="50000"/>
              </a:schemeClr>
            </a:solidFill>
            <a:prstDash val="dash"/>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7" name="标题 4"/>
          <p:cNvSpPr txBox="1">
            <a:spLocks/>
          </p:cNvSpPr>
          <p:nvPr/>
        </p:nvSpPr>
        <p:spPr>
          <a:xfrm>
            <a:off x="5573145" y="2800898"/>
            <a:ext cx="3252166" cy="936166"/>
          </a:xfrm>
          <a:prstGeom prst="rect">
            <a:avLst/>
          </a:prstGeom>
          <a:effectLst/>
        </p:spPr>
        <p:txBody>
          <a:bodyPr vert="horz" lIns="91440" tIns="45720" rIns="91440" bIns="45720" rtlCol="0" anchor="ctr">
            <a:noAutofit/>
          </a:bodyPr>
          <a:lstStyle>
            <a:defPPr>
              <a:defRPr lang="zh-CN"/>
            </a:defPPr>
            <a:lvl1pPr indent="0">
              <a:lnSpc>
                <a:spcPct val="110000"/>
              </a:lnSpc>
              <a:spcBef>
                <a:spcPct val="0"/>
              </a:spcBef>
              <a:buNone/>
              <a:defRPr sz="2500">
                <a:effectLst>
                  <a:glow rad="254000">
                    <a:schemeClr val="bg1"/>
                  </a:glow>
                </a:effectLst>
                <a:latin typeface="Century Gothic" pitchFamily="34" charset="0"/>
              </a:defRPr>
            </a:lvl1pPr>
          </a:lstStyle>
          <a:p>
            <a:r>
              <a:rPr lang="zh-CN" altLang="en-US" b="1" dirty="0">
                <a:solidFill>
                  <a:schemeClr val="tx1">
                    <a:lumMod val="65000"/>
                    <a:lumOff val="35000"/>
                  </a:schemeClr>
                </a:solidFill>
                <a:effectLst>
                  <a:glow rad="254000">
                    <a:schemeClr val="bg1"/>
                  </a:glow>
                  <a:outerShdw blurRad="38100" dist="38100" dir="2700000" algn="tl">
                    <a:srgbClr val="000000">
                      <a:alpha val="43137"/>
                    </a:srgbClr>
                  </a:outerShdw>
                </a:effectLst>
              </a:rPr>
              <a:t>基于</a:t>
            </a:r>
            <a:r>
              <a:rPr lang="en-US" altLang="zh-CN" b="1" dirty="0">
                <a:solidFill>
                  <a:schemeClr val="tx1">
                    <a:lumMod val="65000"/>
                    <a:lumOff val="35000"/>
                  </a:schemeClr>
                </a:solidFill>
                <a:effectLst>
                  <a:glow rad="254000">
                    <a:schemeClr val="bg1"/>
                  </a:glow>
                  <a:outerShdw blurRad="38100" dist="38100" dir="2700000" algn="tl">
                    <a:srgbClr val="000000">
                      <a:alpha val="43137"/>
                    </a:srgbClr>
                  </a:outerShdw>
                </a:effectLst>
              </a:rPr>
              <a:t>NVM</a:t>
            </a:r>
            <a:r>
              <a:rPr lang="zh-CN" altLang="en-US" b="1" dirty="0">
                <a:solidFill>
                  <a:schemeClr val="tx1">
                    <a:lumMod val="65000"/>
                    <a:lumOff val="35000"/>
                  </a:schemeClr>
                </a:solidFill>
                <a:effectLst>
                  <a:glow rad="254000">
                    <a:schemeClr val="bg1"/>
                  </a:glow>
                  <a:outerShdw blurRad="38100" dist="38100" dir="2700000" algn="tl">
                    <a:srgbClr val="000000">
                      <a:alpha val="43137"/>
                    </a:srgbClr>
                  </a:outerShdw>
                </a:effectLst>
              </a:rPr>
              <a:t>内存的日志</a:t>
            </a:r>
            <a:endParaRPr lang="en-US" altLang="zh-CN" b="1" dirty="0">
              <a:solidFill>
                <a:schemeClr val="tx1">
                  <a:lumMod val="65000"/>
                  <a:lumOff val="35000"/>
                </a:schemeClr>
              </a:solidFill>
              <a:effectLst>
                <a:glow rad="254000">
                  <a:schemeClr val="bg1"/>
                </a:glow>
                <a:outerShdw blurRad="38100" dist="38100" dir="2700000" algn="tl">
                  <a:srgbClr val="000000">
                    <a:alpha val="43137"/>
                  </a:srgbClr>
                </a:outerShdw>
              </a:effectLst>
            </a:endParaRPr>
          </a:p>
        </p:txBody>
      </p:sp>
      <p:sp>
        <p:nvSpPr>
          <p:cNvPr id="19" name="标题 4"/>
          <p:cNvSpPr txBox="1">
            <a:spLocks/>
          </p:cNvSpPr>
          <p:nvPr/>
        </p:nvSpPr>
        <p:spPr>
          <a:xfrm>
            <a:off x="4137761" y="5957858"/>
            <a:ext cx="3756527" cy="602896"/>
          </a:xfrm>
          <a:prstGeom prst="rect">
            <a:avLst/>
          </a:prstGeom>
          <a:effectLst/>
        </p:spPr>
        <p:txBody>
          <a:bodyPr vert="horz" lIns="91440" tIns="45720" rIns="91440" bIns="45720" rtlCol="0" anchor="ctr">
            <a:noAutofit/>
          </a:bodyPr>
          <a:lstStyle>
            <a:defPPr>
              <a:defRPr lang="zh-CN"/>
            </a:defPPr>
            <a:lvl1pPr indent="0">
              <a:lnSpc>
                <a:spcPct val="110000"/>
              </a:lnSpc>
              <a:spcBef>
                <a:spcPct val="0"/>
              </a:spcBef>
              <a:buNone/>
              <a:defRPr sz="2500">
                <a:effectLst>
                  <a:glow rad="254000">
                    <a:schemeClr val="bg1"/>
                  </a:glow>
                </a:effectLst>
                <a:latin typeface="Century Gothic" pitchFamily="34" charset="0"/>
              </a:defRPr>
            </a:lvl1pPr>
          </a:lstStyle>
          <a:p>
            <a:r>
              <a:rPr lang="en-US" altLang="zh-CN" b="1" dirty="0">
                <a:solidFill>
                  <a:srgbClr val="0070C0"/>
                </a:solidFill>
                <a:effectLst>
                  <a:glow rad="254000">
                    <a:schemeClr val="bg1"/>
                  </a:glow>
                  <a:outerShdw blurRad="38100" dist="38100" dir="2700000" algn="tl">
                    <a:srgbClr val="000000">
                      <a:alpha val="43137"/>
                    </a:srgbClr>
                  </a:outerShdw>
                </a:effectLst>
              </a:rPr>
              <a:t>One-sided RDMA </a:t>
            </a:r>
            <a:r>
              <a:rPr lang="zh-CN" altLang="en-US" b="1" dirty="0">
                <a:solidFill>
                  <a:srgbClr val="0070C0"/>
                </a:solidFill>
                <a:effectLst>
                  <a:glow rad="254000">
                    <a:schemeClr val="bg1"/>
                  </a:glow>
                  <a:outerShdw blurRad="38100" dist="38100" dir="2700000" algn="tl">
                    <a:srgbClr val="000000">
                      <a:alpha val="43137"/>
                    </a:srgbClr>
                  </a:outerShdw>
                </a:effectLst>
              </a:rPr>
              <a:t>操作</a:t>
            </a:r>
            <a:endParaRPr lang="en-US" altLang="zh-CN" b="1" dirty="0">
              <a:solidFill>
                <a:srgbClr val="0070C0"/>
              </a:solidFill>
              <a:effectLst>
                <a:glow rad="254000">
                  <a:schemeClr val="bg1"/>
                </a:glow>
                <a:outerShdw blurRad="38100" dist="38100" dir="2700000" algn="tl">
                  <a:srgbClr val="000000">
                    <a:alpha val="43137"/>
                  </a:srgbClr>
                </a:outerShdw>
              </a:effectLst>
            </a:endParaRPr>
          </a:p>
        </p:txBody>
      </p:sp>
      <p:sp>
        <p:nvSpPr>
          <p:cNvPr id="20" name="标题 4"/>
          <p:cNvSpPr txBox="1">
            <a:spLocks/>
          </p:cNvSpPr>
          <p:nvPr/>
        </p:nvSpPr>
        <p:spPr>
          <a:xfrm>
            <a:off x="6016999" y="4458119"/>
            <a:ext cx="2495647" cy="964333"/>
          </a:xfrm>
          <a:prstGeom prst="rect">
            <a:avLst/>
          </a:prstGeom>
          <a:effectLst/>
        </p:spPr>
        <p:txBody>
          <a:bodyPr vert="horz" lIns="91440" tIns="45720" rIns="91440" bIns="45720" rtlCol="0" anchor="ctr">
            <a:noAutofit/>
          </a:bodyPr>
          <a:lstStyle>
            <a:lvl1pPr marL="177800" indent="-177800">
              <a:lnSpc>
                <a:spcPct val="110000"/>
              </a:lnSpc>
              <a:spcBef>
                <a:spcPct val="0"/>
              </a:spcBef>
              <a:buNone/>
              <a:defRPr sz="4400">
                <a:solidFill>
                  <a:srgbClr val="FF0066"/>
                </a:solidFill>
                <a:effectLst>
                  <a:glow rad="254000">
                    <a:schemeClr val="bg1"/>
                  </a:glow>
                  <a:outerShdw blurRad="38100" dist="38100" dir="2700000" algn="tl">
                    <a:srgbClr val="000000">
                      <a:alpha val="43137"/>
                    </a:srgbClr>
                  </a:outerShdw>
                </a:effectLst>
                <a:latin typeface="Century Gothic" pitchFamily="34" charset="0"/>
              </a:defRPr>
            </a:lvl1pPr>
          </a:lstStyle>
          <a:p>
            <a:pPr marL="0" indent="0"/>
            <a:r>
              <a:rPr lang="zh-CN" altLang="en-US" sz="2500" b="1" dirty="0"/>
              <a:t>利用</a:t>
            </a:r>
            <a:r>
              <a:rPr lang="en-US" altLang="zh-CN" sz="2500" b="1" dirty="0"/>
              <a:t> HTM</a:t>
            </a:r>
            <a:r>
              <a:rPr lang="zh-CN" altLang="en-US" sz="2500" b="1" dirty="0"/>
              <a:t>的</a:t>
            </a:r>
            <a:r>
              <a:rPr lang="en-US" altLang="zh-CN" sz="2500" b="1" dirty="0"/>
              <a:t> ACI </a:t>
            </a:r>
            <a:r>
              <a:rPr lang="zh-CN" altLang="en-US" sz="2500" b="1" dirty="0"/>
              <a:t>特性</a:t>
            </a:r>
            <a:endParaRPr lang="en-US" altLang="zh-CN" sz="2500" b="1" dirty="0"/>
          </a:p>
        </p:txBody>
      </p:sp>
      <p:sp>
        <p:nvSpPr>
          <p:cNvPr id="22" name="标题 1"/>
          <p:cNvSpPr txBox="1">
            <a:spLocks/>
          </p:cNvSpPr>
          <p:nvPr/>
        </p:nvSpPr>
        <p:spPr>
          <a:xfrm>
            <a:off x="288000" y="127590"/>
            <a:ext cx="8856000" cy="1417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effectLst>
                  <a:outerShdw blurRad="38100" dist="38100" dir="2700000" algn="tl">
                    <a:srgbClr val="000000">
                      <a:alpha val="43137"/>
                    </a:srgbClr>
                  </a:outerShdw>
                </a:effectLst>
                <a:latin typeface="Microsoft YaHei" charset="-122"/>
                <a:ea typeface="Microsoft YaHei" charset="-122"/>
                <a:cs typeface="Microsoft YaHei" charset="-122"/>
              </a:rPr>
              <a:t>DrTM</a:t>
            </a:r>
            <a:r>
              <a:rPr lang="en-US" altLang="zh-CN" sz="3600" dirty="0">
                <a:effectLst>
                  <a:outerShdw blurRad="38100" dist="38100" dir="2700000" algn="tl">
                    <a:srgbClr val="000000">
                      <a:alpha val="43137"/>
                    </a:srgbClr>
                  </a:outerShdw>
                </a:effectLst>
                <a:latin typeface="Microsoft YaHei" charset="-122"/>
                <a:ea typeface="Microsoft YaHei" charset="-122"/>
                <a:cs typeface="Microsoft YaHei" charset="-122"/>
              </a:rPr>
              <a:t>: </a:t>
            </a:r>
            <a:r>
              <a:rPr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rPr>
              <a:t>基于原位计算的事务处理框架</a:t>
            </a:r>
            <a:endParaRPr lang="zh-TW" altLang="en-US" sz="3600" dirty="0">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Tree>
    <p:extLst>
      <p:ext uri="{BB962C8B-B14F-4D97-AF65-F5344CB8AC3E}">
        <p14:creationId xmlns:p14="http://schemas.microsoft.com/office/powerpoint/2010/main" val="2322507377"/>
      </p:ext>
    </p:extLst>
  </p:cSld>
  <p:clrMapOvr>
    <a:masterClrMapping/>
  </p:clrMapOvr>
  <mc:AlternateContent xmlns:mc="http://schemas.openxmlformats.org/markup-compatibility/2006" xmlns:p14="http://schemas.microsoft.com/office/powerpoint/2010/main">
    <mc:Choice Requires="p14">
      <p:transition spd="slow" p14:dur="2000" advTm="699"/>
    </mc:Choice>
    <mc:Fallback xmlns="">
      <p:transition spd="slow" advTm="69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6376243"/>
            <a:ext cx="648072" cy="365125"/>
          </a:xfrm>
        </p:spPr>
        <p:txBody>
          <a:bodyPr/>
          <a:lstStyle/>
          <a:p>
            <a:fld id="{BF9A1D82-A967-4BC1-A576-AD1CE0B149C9}" type="slidenum">
              <a:rPr lang="zh-CN" altLang="en-US" sz="1800" smtClean="0">
                <a:solidFill>
                  <a:schemeClr val="tx1"/>
                </a:solidFill>
                <a:latin typeface="Century Gothic" pitchFamily="34" charset="0"/>
              </a:rPr>
              <a:t>33</a:t>
            </a:fld>
            <a:endParaRPr lang="zh-CN" altLang="en-US" sz="1800" dirty="0">
              <a:solidFill>
                <a:schemeClr val="tx1"/>
              </a:solidFill>
              <a:latin typeface="Century Gothic" pitchFamily="34" charset="0"/>
            </a:endParaRPr>
          </a:p>
        </p:txBody>
      </p:sp>
      <p:sp>
        <p:nvSpPr>
          <p:cNvPr id="22" name="标题 1"/>
          <p:cNvSpPr txBox="1">
            <a:spLocks/>
          </p:cNvSpPr>
          <p:nvPr/>
        </p:nvSpPr>
        <p:spPr>
          <a:xfrm>
            <a:off x="288000" y="127590"/>
            <a:ext cx="8856000" cy="1417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effectLst>
                  <a:outerShdw blurRad="38100" dist="38100" dir="2700000" algn="tl">
                    <a:srgbClr val="000000">
                      <a:alpha val="43137"/>
                    </a:srgbClr>
                  </a:outerShdw>
                </a:effectLst>
                <a:latin typeface="Microsoft YaHei" charset="-122"/>
                <a:ea typeface="Microsoft YaHei" charset="-122"/>
                <a:cs typeface="Microsoft YaHei" charset="-122"/>
              </a:rPr>
              <a:t>DrTM</a:t>
            </a:r>
            <a:r>
              <a:rPr lang="en-US" altLang="zh-CN" sz="3600" dirty="0">
                <a:effectLst>
                  <a:outerShdw blurRad="38100" dist="38100" dir="2700000" algn="tl">
                    <a:srgbClr val="000000">
                      <a:alpha val="43137"/>
                    </a:srgbClr>
                  </a:outerShdw>
                </a:effectLst>
                <a:latin typeface="Microsoft YaHei" charset="-122"/>
                <a:ea typeface="Microsoft YaHei" charset="-122"/>
                <a:cs typeface="Microsoft YaHei" charset="-122"/>
              </a:rPr>
              <a:t>: </a:t>
            </a:r>
            <a:r>
              <a:rPr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rPr>
              <a:t>基于原位计算的事务处理框架</a:t>
            </a:r>
            <a:endParaRPr lang="zh-TW" altLang="en-US" sz="3600" dirty="0">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
        <p:nvSpPr>
          <p:cNvPr id="2" name="Rounded Rectangle 1">
            <a:extLst>
              <a:ext uri="{FF2B5EF4-FFF2-40B4-BE49-F238E27FC236}">
                <a16:creationId xmlns:a16="http://schemas.microsoft.com/office/drawing/2014/main" id="{5AF34A30-1485-1643-8370-95E7AD62E72F}"/>
              </a:ext>
            </a:extLst>
          </p:cNvPr>
          <p:cNvSpPr/>
          <p:nvPr/>
        </p:nvSpPr>
        <p:spPr>
          <a:xfrm>
            <a:off x="121746" y="2327563"/>
            <a:ext cx="1679345" cy="85898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DrTM</a:t>
            </a:r>
            <a:endParaRPr lang="en-US" dirty="0"/>
          </a:p>
        </p:txBody>
      </p:sp>
      <p:sp>
        <p:nvSpPr>
          <p:cNvPr id="18" name="Rounded Rectangle 17">
            <a:extLst>
              <a:ext uri="{FF2B5EF4-FFF2-40B4-BE49-F238E27FC236}">
                <a16:creationId xmlns:a16="http://schemas.microsoft.com/office/drawing/2014/main" id="{9F298F6A-4FFA-4B48-8409-1CA1C3D1911E}"/>
              </a:ext>
            </a:extLst>
          </p:cNvPr>
          <p:cNvSpPr/>
          <p:nvPr/>
        </p:nvSpPr>
        <p:spPr>
          <a:xfrm>
            <a:off x="2470091" y="2327563"/>
            <a:ext cx="1679345" cy="85898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DrTM</a:t>
            </a:r>
            <a:r>
              <a:rPr lang="en-US" dirty="0"/>
              <a:t>-R</a:t>
            </a:r>
          </a:p>
        </p:txBody>
      </p:sp>
      <p:sp>
        <p:nvSpPr>
          <p:cNvPr id="21" name="Rounded Rectangle 20">
            <a:extLst>
              <a:ext uri="{FF2B5EF4-FFF2-40B4-BE49-F238E27FC236}">
                <a16:creationId xmlns:a16="http://schemas.microsoft.com/office/drawing/2014/main" id="{8EA6CEF6-3927-C543-9D96-5D3626FF0125}"/>
              </a:ext>
            </a:extLst>
          </p:cNvPr>
          <p:cNvSpPr/>
          <p:nvPr/>
        </p:nvSpPr>
        <p:spPr>
          <a:xfrm>
            <a:off x="4818436" y="2327563"/>
            <a:ext cx="1679345" cy="85898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DrTM</a:t>
            </a:r>
            <a:r>
              <a:rPr lang="en-US" dirty="0"/>
              <a:t>-B</a:t>
            </a:r>
          </a:p>
        </p:txBody>
      </p:sp>
      <p:sp>
        <p:nvSpPr>
          <p:cNvPr id="23" name="Rounded Rectangle 22">
            <a:extLst>
              <a:ext uri="{FF2B5EF4-FFF2-40B4-BE49-F238E27FC236}">
                <a16:creationId xmlns:a16="http://schemas.microsoft.com/office/drawing/2014/main" id="{3F0CAB90-6ECF-8548-BD67-EEE3FF1C01F3}"/>
              </a:ext>
            </a:extLst>
          </p:cNvPr>
          <p:cNvSpPr/>
          <p:nvPr/>
        </p:nvSpPr>
        <p:spPr>
          <a:xfrm>
            <a:off x="7118889" y="2327563"/>
            <a:ext cx="1679345" cy="85898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DrTM</a:t>
            </a:r>
            <a:r>
              <a:rPr lang="en-US" dirty="0"/>
              <a:t>-H</a:t>
            </a:r>
          </a:p>
        </p:txBody>
      </p:sp>
      <p:cxnSp>
        <p:nvCxnSpPr>
          <p:cNvPr id="5" name="Straight Arrow Connector 4">
            <a:extLst>
              <a:ext uri="{FF2B5EF4-FFF2-40B4-BE49-F238E27FC236}">
                <a16:creationId xmlns:a16="http://schemas.microsoft.com/office/drawing/2014/main" id="{4A165AA1-5200-E442-A860-82312C9C1175}"/>
              </a:ext>
            </a:extLst>
          </p:cNvPr>
          <p:cNvCxnSpPr/>
          <p:nvPr/>
        </p:nvCxnSpPr>
        <p:spPr>
          <a:xfrm>
            <a:off x="1801091" y="2729345"/>
            <a:ext cx="66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45DF8A-D41F-9549-BA02-E73BBA1BA6DF}"/>
              </a:ext>
            </a:extLst>
          </p:cNvPr>
          <p:cNvCxnSpPr/>
          <p:nvPr/>
        </p:nvCxnSpPr>
        <p:spPr>
          <a:xfrm>
            <a:off x="4149436" y="2729345"/>
            <a:ext cx="66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C22FB3C-A52A-D948-A839-BDF1A2852DDE}"/>
              </a:ext>
            </a:extLst>
          </p:cNvPr>
          <p:cNvCxnSpPr/>
          <p:nvPr/>
        </p:nvCxnSpPr>
        <p:spPr>
          <a:xfrm>
            <a:off x="6497781" y="2729345"/>
            <a:ext cx="66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ardrop 5">
            <a:extLst>
              <a:ext uri="{FF2B5EF4-FFF2-40B4-BE49-F238E27FC236}">
                <a16:creationId xmlns:a16="http://schemas.microsoft.com/office/drawing/2014/main" id="{18FF41E3-5623-E441-9B51-08D21380031D}"/>
              </a:ext>
            </a:extLst>
          </p:cNvPr>
          <p:cNvSpPr/>
          <p:nvPr/>
        </p:nvSpPr>
        <p:spPr>
          <a:xfrm>
            <a:off x="121746" y="3206879"/>
            <a:ext cx="2088054" cy="2743200"/>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a:t>
            </a:r>
            <a:r>
              <a:rPr lang="en-US" altLang="zh-CN" dirty="0">
                <a:solidFill>
                  <a:schemeClr val="tx1"/>
                </a:solidFill>
              </a:rPr>
              <a:t>RDMA</a:t>
            </a:r>
            <a:r>
              <a:rPr lang="zh-CN" altLang="en-US" dirty="0">
                <a:solidFill>
                  <a:schemeClr val="tx1"/>
                </a:solidFill>
              </a:rPr>
              <a:t>数据拉取将分布式事务变为本地事务</a:t>
            </a:r>
            <a:endParaRPr lang="en-US" altLang="zh-CN" dirty="0">
              <a:solidFill>
                <a:schemeClr val="tx1"/>
              </a:solidFill>
            </a:endParaRPr>
          </a:p>
          <a:p>
            <a:pPr algn="ctr"/>
            <a:r>
              <a:rPr lang="zh-CN" altLang="en-US" dirty="0">
                <a:solidFill>
                  <a:srgbClr val="FF0000"/>
                </a:solidFill>
              </a:rPr>
              <a:t>（</a:t>
            </a:r>
            <a:r>
              <a:rPr lang="en-US" altLang="zh-CN" dirty="0">
                <a:solidFill>
                  <a:srgbClr val="FF0000"/>
                </a:solidFill>
              </a:rPr>
              <a:t>SOSP 2015, TOCS 2017</a:t>
            </a:r>
            <a:r>
              <a:rPr lang="zh-CN" altLang="en-US" dirty="0">
                <a:solidFill>
                  <a:srgbClr val="FF0000"/>
                </a:solidFill>
              </a:rPr>
              <a:t>）</a:t>
            </a:r>
            <a:endParaRPr lang="en-US" dirty="0">
              <a:solidFill>
                <a:srgbClr val="FF0000"/>
              </a:solidFill>
            </a:endParaRPr>
          </a:p>
        </p:txBody>
      </p:sp>
      <p:sp>
        <p:nvSpPr>
          <p:cNvPr id="26" name="Teardrop 25">
            <a:extLst>
              <a:ext uri="{FF2B5EF4-FFF2-40B4-BE49-F238E27FC236}">
                <a16:creationId xmlns:a16="http://schemas.microsoft.com/office/drawing/2014/main" id="{502C7CBB-3E5C-FB41-88C4-1B69DDF8A56F}"/>
              </a:ext>
            </a:extLst>
          </p:cNvPr>
          <p:cNvSpPr/>
          <p:nvPr/>
        </p:nvSpPr>
        <p:spPr>
          <a:xfrm>
            <a:off x="2300453" y="3206879"/>
            <a:ext cx="1848983" cy="2722865"/>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副本感知的事务协议提供高可用性</a:t>
            </a:r>
            <a:endParaRPr lang="en-US" altLang="zh-CN" dirty="0">
              <a:solidFill>
                <a:schemeClr val="tx1"/>
              </a:solidFill>
            </a:endParaRPr>
          </a:p>
          <a:p>
            <a:pPr algn="ctr"/>
            <a:r>
              <a:rPr lang="zh-CN" altLang="en-US" dirty="0">
                <a:solidFill>
                  <a:srgbClr val="FF0000"/>
                </a:solidFill>
              </a:rPr>
              <a:t>（</a:t>
            </a:r>
            <a:r>
              <a:rPr lang="en-US" altLang="zh-CN" dirty="0" err="1">
                <a:solidFill>
                  <a:srgbClr val="FF0000"/>
                </a:solidFill>
              </a:rPr>
              <a:t>EuroSys</a:t>
            </a:r>
            <a:r>
              <a:rPr lang="en-US" altLang="zh-CN" dirty="0">
                <a:solidFill>
                  <a:srgbClr val="FF0000"/>
                </a:solidFill>
              </a:rPr>
              <a:t> 2016</a:t>
            </a:r>
            <a:r>
              <a:rPr lang="zh-CN" altLang="en-US" dirty="0">
                <a:solidFill>
                  <a:srgbClr val="FF0000"/>
                </a:solidFill>
              </a:rPr>
              <a:t>）</a:t>
            </a:r>
            <a:endParaRPr lang="en-US" dirty="0">
              <a:solidFill>
                <a:srgbClr val="FF0000"/>
              </a:solidFill>
            </a:endParaRPr>
          </a:p>
        </p:txBody>
      </p:sp>
      <p:sp>
        <p:nvSpPr>
          <p:cNvPr id="27" name="Teardrop 26">
            <a:extLst>
              <a:ext uri="{FF2B5EF4-FFF2-40B4-BE49-F238E27FC236}">
                <a16:creationId xmlns:a16="http://schemas.microsoft.com/office/drawing/2014/main" id="{CFDEF09B-6413-0344-AB5D-FC31CE6CC6D9}"/>
              </a:ext>
            </a:extLst>
          </p:cNvPr>
          <p:cNvSpPr/>
          <p:nvPr/>
        </p:nvSpPr>
        <p:spPr>
          <a:xfrm>
            <a:off x="4533026" y="3206879"/>
            <a:ext cx="1964756" cy="2722865"/>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复用容错副本的低时延迟负载均衡 </a:t>
            </a:r>
            <a:r>
              <a:rPr lang="zh-CN" altLang="en-US" dirty="0">
                <a:solidFill>
                  <a:srgbClr val="FF0000"/>
                </a:solidFill>
              </a:rPr>
              <a:t>（</a:t>
            </a:r>
            <a:r>
              <a:rPr lang="en-US" altLang="zh-CN" dirty="0">
                <a:solidFill>
                  <a:srgbClr val="FF0000"/>
                </a:solidFill>
              </a:rPr>
              <a:t>USNIX ATC 2016</a:t>
            </a:r>
            <a:r>
              <a:rPr lang="zh-CN" altLang="en-US" dirty="0">
                <a:solidFill>
                  <a:srgbClr val="FF0000"/>
                </a:solidFill>
              </a:rPr>
              <a:t>）</a:t>
            </a:r>
            <a:endParaRPr lang="en-US" dirty="0">
              <a:solidFill>
                <a:srgbClr val="FF0000"/>
              </a:solidFill>
            </a:endParaRPr>
          </a:p>
        </p:txBody>
      </p:sp>
      <p:sp>
        <p:nvSpPr>
          <p:cNvPr id="28" name="Teardrop 27">
            <a:extLst>
              <a:ext uri="{FF2B5EF4-FFF2-40B4-BE49-F238E27FC236}">
                <a16:creationId xmlns:a16="http://schemas.microsoft.com/office/drawing/2014/main" id="{8798C809-007E-6547-BE8A-08A6CF4152F9}"/>
              </a:ext>
            </a:extLst>
          </p:cNvPr>
          <p:cNvSpPr/>
          <p:nvPr/>
        </p:nvSpPr>
        <p:spPr>
          <a:xfrm>
            <a:off x="6881370" y="3186545"/>
            <a:ext cx="1847591" cy="2722865"/>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基于混合</a:t>
            </a:r>
            <a:r>
              <a:rPr lang="en-US" altLang="zh-CN" dirty="0">
                <a:solidFill>
                  <a:schemeClr val="tx1"/>
                </a:solidFill>
              </a:rPr>
              <a:t>RDMA</a:t>
            </a:r>
            <a:r>
              <a:rPr lang="zh-CN" altLang="en-US" dirty="0">
                <a:solidFill>
                  <a:schemeClr val="tx1"/>
                </a:solidFill>
              </a:rPr>
              <a:t>协议的事务处理 </a:t>
            </a:r>
            <a:r>
              <a:rPr lang="zh-CN" altLang="en-US" dirty="0">
                <a:solidFill>
                  <a:srgbClr val="FF0000"/>
                </a:solidFill>
              </a:rPr>
              <a:t>（</a:t>
            </a:r>
            <a:r>
              <a:rPr lang="en-US" altLang="zh-CN" dirty="0">
                <a:solidFill>
                  <a:srgbClr val="FF0000"/>
                </a:solidFill>
              </a:rPr>
              <a:t>OSDI 2018</a:t>
            </a:r>
            <a:r>
              <a:rPr lang="zh-CN" altLang="en-US"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340851304"/>
      </p:ext>
    </p:extLst>
  </p:cSld>
  <p:clrMapOvr>
    <a:masterClrMapping/>
  </p:clrMapOvr>
  <mc:AlternateContent xmlns:mc="http://schemas.openxmlformats.org/markup-compatibility/2006" xmlns:p14="http://schemas.microsoft.com/office/powerpoint/2010/main">
    <mc:Choice Requires="p14">
      <p:transition spd="slow" p14:dur="2000" advTm="699"/>
    </mc:Choice>
    <mc:Fallback xmlns="">
      <p:transition spd="slow" advTm="69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316416" y="6376243"/>
            <a:ext cx="648072" cy="365125"/>
          </a:xfrm>
        </p:spPr>
        <p:txBody>
          <a:bodyPr/>
          <a:lstStyle/>
          <a:p>
            <a:fld id="{BF9A1D82-A967-4BC1-A576-AD1CE0B149C9}" type="slidenum">
              <a:rPr lang="zh-CN" altLang="en-US" sz="1800" smtClean="0">
                <a:solidFill>
                  <a:schemeClr val="tx1"/>
                </a:solidFill>
                <a:latin typeface="Century Gothic" pitchFamily="34" charset="0"/>
              </a:rPr>
              <a:t>34</a:t>
            </a:fld>
            <a:endParaRPr lang="zh-CN" altLang="en-US" sz="1800" dirty="0">
              <a:solidFill>
                <a:schemeClr val="tx1"/>
              </a:solidFill>
              <a:latin typeface="Century Gothic" pitchFamily="34" charset="0"/>
            </a:endParaRPr>
          </a:p>
        </p:txBody>
      </p:sp>
      <p:sp>
        <p:nvSpPr>
          <p:cNvPr id="22" name="标题 1"/>
          <p:cNvSpPr txBox="1">
            <a:spLocks/>
          </p:cNvSpPr>
          <p:nvPr/>
        </p:nvSpPr>
        <p:spPr>
          <a:xfrm>
            <a:off x="288000" y="127590"/>
            <a:ext cx="8856000" cy="1417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err="1">
                <a:effectLst>
                  <a:outerShdw blurRad="38100" dist="38100" dir="2700000" algn="tl">
                    <a:srgbClr val="000000">
                      <a:alpha val="43137"/>
                    </a:srgbClr>
                  </a:outerShdw>
                </a:effectLst>
                <a:latin typeface="Microsoft YaHei" charset="-122"/>
                <a:ea typeface="Microsoft YaHei" charset="-122"/>
                <a:cs typeface="Microsoft YaHei" charset="-122"/>
              </a:rPr>
              <a:t>Wukong</a:t>
            </a:r>
            <a:r>
              <a:rPr lang="en-US" altLang="zh-CN" sz="3600" dirty="0">
                <a:effectLst>
                  <a:outerShdw blurRad="38100" dist="38100" dir="2700000" algn="tl">
                    <a:srgbClr val="000000">
                      <a:alpha val="43137"/>
                    </a:srgbClr>
                  </a:outerShdw>
                </a:effectLst>
                <a:latin typeface="Microsoft YaHei" charset="-122"/>
                <a:ea typeface="Microsoft YaHei" charset="-122"/>
                <a:cs typeface="Microsoft YaHei" charset="-122"/>
              </a:rPr>
              <a:t>: </a:t>
            </a:r>
            <a:r>
              <a:rPr lang="zh-CN" altLang="en-US" sz="3600" dirty="0">
                <a:effectLst>
                  <a:outerShdw blurRad="38100" dist="38100" dir="2700000" algn="tl">
                    <a:srgbClr val="000000">
                      <a:alpha val="43137"/>
                    </a:srgbClr>
                  </a:outerShdw>
                </a:effectLst>
                <a:latin typeface="Microsoft YaHei" charset="-122"/>
                <a:ea typeface="Microsoft YaHei" charset="-122"/>
                <a:cs typeface="Microsoft YaHei" charset="-122"/>
              </a:rPr>
              <a:t>基于原位计算的图处理框架</a:t>
            </a:r>
            <a:endParaRPr lang="zh-TW" altLang="en-US" sz="3600" dirty="0">
              <a:effectLst>
                <a:outerShdw blurRad="38100" dist="38100" dir="2700000" algn="tl">
                  <a:srgbClr val="000000">
                    <a:alpha val="43137"/>
                  </a:srgbClr>
                </a:outerShdw>
              </a:effectLst>
              <a:latin typeface="Microsoft YaHei" charset="-122"/>
              <a:ea typeface="Microsoft YaHei" charset="-122"/>
              <a:cs typeface="Microsoft YaHei" charset="-122"/>
            </a:endParaRPr>
          </a:p>
        </p:txBody>
      </p:sp>
      <p:sp>
        <p:nvSpPr>
          <p:cNvPr id="2" name="Rounded Rectangle 1">
            <a:extLst>
              <a:ext uri="{FF2B5EF4-FFF2-40B4-BE49-F238E27FC236}">
                <a16:creationId xmlns:a16="http://schemas.microsoft.com/office/drawing/2014/main" id="{5AF34A30-1485-1643-8370-95E7AD62E72F}"/>
              </a:ext>
            </a:extLst>
          </p:cNvPr>
          <p:cNvSpPr/>
          <p:nvPr/>
        </p:nvSpPr>
        <p:spPr>
          <a:xfrm>
            <a:off x="121746" y="2327563"/>
            <a:ext cx="1679345" cy="85898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Wukong</a:t>
            </a:r>
            <a:endParaRPr lang="en-US" dirty="0"/>
          </a:p>
        </p:txBody>
      </p:sp>
      <p:sp>
        <p:nvSpPr>
          <p:cNvPr id="18" name="Rounded Rectangle 17">
            <a:extLst>
              <a:ext uri="{FF2B5EF4-FFF2-40B4-BE49-F238E27FC236}">
                <a16:creationId xmlns:a16="http://schemas.microsoft.com/office/drawing/2014/main" id="{9F298F6A-4FFA-4B48-8409-1CA1C3D1911E}"/>
              </a:ext>
            </a:extLst>
          </p:cNvPr>
          <p:cNvSpPr/>
          <p:nvPr/>
        </p:nvSpPr>
        <p:spPr>
          <a:xfrm>
            <a:off x="2470091" y="2327563"/>
            <a:ext cx="1679345" cy="85898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Wukong</a:t>
            </a:r>
            <a:r>
              <a:rPr lang="en-US" dirty="0"/>
              <a:t>-S</a:t>
            </a:r>
          </a:p>
        </p:txBody>
      </p:sp>
      <p:sp>
        <p:nvSpPr>
          <p:cNvPr id="21" name="Rounded Rectangle 20">
            <a:extLst>
              <a:ext uri="{FF2B5EF4-FFF2-40B4-BE49-F238E27FC236}">
                <a16:creationId xmlns:a16="http://schemas.microsoft.com/office/drawing/2014/main" id="{8EA6CEF6-3927-C543-9D96-5D3626FF0125}"/>
              </a:ext>
            </a:extLst>
          </p:cNvPr>
          <p:cNvSpPr/>
          <p:nvPr/>
        </p:nvSpPr>
        <p:spPr>
          <a:xfrm>
            <a:off x="4818436" y="2327563"/>
            <a:ext cx="1679345" cy="85898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Wukong</a:t>
            </a:r>
            <a:r>
              <a:rPr lang="en-US" dirty="0"/>
              <a:t>-G</a:t>
            </a:r>
          </a:p>
        </p:txBody>
      </p:sp>
      <p:sp>
        <p:nvSpPr>
          <p:cNvPr id="23" name="Rounded Rectangle 22">
            <a:extLst>
              <a:ext uri="{FF2B5EF4-FFF2-40B4-BE49-F238E27FC236}">
                <a16:creationId xmlns:a16="http://schemas.microsoft.com/office/drawing/2014/main" id="{3F0CAB90-6ECF-8548-BD67-EEE3FF1C01F3}"/>
              </a:ext>
            </a:extLst>
          </p:cNvPr>
          <p:cNvSpPr/>
          <p:nvPr/>
        </p:nvSpPr>
        <p:spPr>
          <a:xfrm>
            <a:off x="7118889" y="2327563"/>
            <a:ext cx="1679345" cy="85898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Wukong</a:t>
            </a:r>
            <a:r>
              <a:rPr lang="en-US" dirty="0"/>
              <a:t>-P</a:t>
            </a:r>
          </a:p>
        </p:txBody>
      </p:sp>
      <p:cxnSp>
        <p:nvCxnSpPr>
          <p:cNvPr id="5" name="Straight Arrow Connector 4">
            <a:extLst>
              <a:ext uri="{FF2B5EF4-FFF2-40B4-BE49-F238E27FC236}">
                <a16:creationId xmlns:a16="http://schemas.microsoft.com/office/drawing/2014/main" id="{4A165AA1-5200-E442-A860-82312C9C1175}"/>
              </a:ext>
            </a:extLst>
          </p:cNvPr>
          <p:cNvCxnSpPr/>
          <p:nvPr/>
        </p:nvCxnSpPr>
        <p:spPr>
          <a:xfrm>
            <a:off x="1801091" y="2729345"/>
            <a:ext cx="66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45DF8A-D41F-9549-BA02-E73BBA1BA6DF}"/>
              </a:ext>
            </a:extLst>
          </p:cNvPr>
          <p:cNvCxnSpPr/>
          <p:nvPr/>
        </p:nvCxnSpPr>
        <p:spPr>
          <a:xfrm>
            <a:off x="4149436" y="2729345"/>
            <a:ext cx="66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C22FB3C-A52A-D948-A839-BDF1A2852DDE}"/>
              </a:ext>
            </a:extLst>
          </p:cNvPr>
          <p:cNvCxnSpPr/>
          <p:nvPr/>
        </p:nvCxnSpPr>
        <p:spPr>
          <a:xfrm>
            <a:off x="6497781" y="2729345"/>
            <a:ext cx="6690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ardrop 5">
            <a:extLst>
              <a:ext uri="{FF2B5EF4-FFF2-40B4-BE49-F238E27FC236}">
                <a16:creationId xmlns:a16="http://schemas.microsoft.com/office/drawing/2014/main" id="{18FF41E3-5623-E441-9B51-08D21380031D}"/>
              </a:ext>
            </a:extLst>
          </p:cNvPr>
          <p:cNvSpPr/>
          <p:nvPr/>
        </p:nvSpPr>
        <p:spPr>
          <a:xfrm>
            <a:off x="121746" y="3206879"/>
            <a:ext cx="1582363" cy="2743200"/>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基于迁移数据的并行与快速图查询框架</a:t>
            </a:r>
            <a:r>
              <a:rPr lang="zh-CN" altLang="en-US" dirty="0">
                <a:solidFill>
                  <a:srgbClr val="FF0000"/>
                </a:solidFill>
              </a:rPr>
              <a:t>（</a:t>
            </a:r>
            <a:r>
              <a:rPr lang="en-US" altLang="zh-CN" dirty="0">
                <a:solidFill>
                  <a:srgbClr val="FF0000"/>
                </a:solidFill>
              </a:rPr>
              <a:t>OSDI 2016</a:t>
            </a:r>
            <a:r>
              <a:rPr lang="zh-CN" altLang="en-US" dirty="0">
                <a:solidFill>
                  <a:srgbClr val="FF0000"/>
                </a:solidFill>
              </a:rPr>
              <a:t>）</a:t>
            </a:r>
            <a:endParaRPr lang="en-US" dirty="0">
              <a:solidFill>
                <a:srgbClr val="FF0000"/>
              </a:solidFill>
            </a:endParaRPr>
          </a:p>
        </p:txBody>
      </p:sp>
      <p:sp>
        <p:nvSpPr>
          <p:cNvPr id="26" name="Teardrop 25">
            <a:extLst>
              <a:ext uri="{FF2B5EF4-FFF2-40B4-BE49-F238E27FC236}">
                <a16:creationId xmlns:a16="http://schemas.microsoft.com/office/drawing/2014/main" id="{502C7CBB-3E5C-FB41-88C4-1B69DDF8A56F}"/>
              </a:ext>
            </a:extLst>
          </p:cNvPr>
          <p:cNvSpPr/>
          <p:nvPr/>
        </p:nvSpPr>
        <p:spPr>
          <a:xfrm>
            <a:off x="2300453" y="3206879"/>
            <a:ext cx="1848983" cy="2702531"/>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融合离线与在线流查询的图处理框架</a:t>
            </a:r>
            <a:r>
              <a:rPr lang="zh-CN" altLang="en-US" dirty="0">
                <a:solidFill>
                  <a:srgbClr val="FF0000"/>
                </a:solidFill>
              </a:rPr>
              <a:t>（</a:t>
            </a:r>
            <a:r>
              <a:rPr lang="en-US" altLang="zh-CN" dirty="0">
                <a:solidFill>
                  <a:srgbClr val="FF0000"/>
                </a:solidFill>
              </a:rPr>
              <a:t>SOSP 2017</a:t>
            </a:r>
            <a:r>
              <a:rPr lang="zh-CN" altLang="en-US" dirty="0">
                <a:solidFill>
                  <a:srgbClr val="FF0000"/>
                </a:solidFill>
              </a:rPr>
              <a:t>）</a:t>
            </a:r>
            <a:endParaRPr lang="en-US" dirty="0">
              <a:solidFill>
                <a:srgbClr val="FF0000"/>
              </a:solidFill>
            </a:endParaRPr>
          </a:p>
        </p:txBody>
      </p:sp>
      <p:sp>
        <p:nvSpPr>
          <p:cNvPr id="27" name="Teardrop 26">
            <a:extLst>
              <a:ext uri="{FF2B5EF4-FFF2-40B4-BE49-F238E27FC236}">
                <a16:creationId xmlns:a16="http://schemas.microsoft.com/office/drawing/2014/main" id="{CFDEF09B-6413-0344-AB5D-FC31CE6CC6D9}"/>
              </a:ext>
            </a:extLst>
          </p:cNvPr>
          <p:cNvSpPr/>
          <p:nvPr/>
        </p:nvSpPr>
        <p:spPr>
          <a:xfrm>
            <a:off x="4636934" y="3206879"/>
            <a:ext cx="1756938" cy="2722865"/>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基于</a:t>
            </a:r>
            <a:r>
              <a:rPr lang="en-US" altLang="zh-CN" dirty="0">
                <a:solidFill>
                  <a:schemeClr val="tx1"/>
                </a:solidFill>
              </a:rPr>
              <a:t>GPU</a:t>
            </a:r>
            <a:r>
              <a:rPr lang="zh-CN" altLang="en-US" dirty="0">
                <a:solidFill>
                  <a:schemeClr val="tx1"/>
                </a:solidFill>
              </a:rPr>
              <a:t>卸载的大查询框架 </a:t>
            </a:r>
            <a:r>
              <a:rPr lang="zh-CN" altLang="en-US" dirty="0">
                <a:solidFill>
                  <a:srgbClr val="FF0000"/>
                </a:solidFill>
              </a:rPr>
              <a:t>（</a:t>
            </a:r>
            <a:r>
              <a:rPr lang="en-US" altLang="zh-CN" dirty="0">
                <a:solidFill>
                  <a:srgbClr val="FF0000"/>
                </a:solidFill>
              </a:rPr>
              <a:t>USNIX ATC 2018</a:t>
            </a:r>
            <a:r>
              <a:rPr lang="zh-CN" altLang="en-US" dirty="0">
                <a:solidFill>
                  <a:srgbClr val="FF0000"/>
                </a:solidFill>
              </a:rPr>
              <a:t>）</a:t>
            </a:r>
            <a:endParaRPr lang="en-US" dirty="0">
              <a:solidFill>
                <a:srgbClr val="FF0000"/>
              </a:solidFill>
            </a:endParaRPr>
          </a:p>
        </p:txBody>
      </p:sp>
      <p:sp>
        <p:nvSpPr>
          <p:cNvPr id="28" name="Teardrop 27">
            <a:extLst>
              <a:ext uri="{FF2B5EF4-FFF2-40B4-BE49-F238E27FC236}">
                <a16:creationId xmlns:a16="http://schemas.microsoft.com/office/drawing/2014/main" id="{8798C809-007E-6547-BE8A-08A6CF4152F9}"/>
              </a:ext>
            </a:extLst>
          </p:cNvPr>
          <p:cNvSpPr/>
          <p:nvPr/>
        </p:nvSpPr>
        <p:spPr>
          <a:xfrm>
            <a:off x="7039743" y="3186545"/>
            <a:ext cx="1666885" cy="2722865"/>
          </a:xfrm>
          <a:prstGeom prst="teardrop">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原位计算感知的图查询规划方法 </a:t>
            </a:r>
            <a:r>
              <a:rPr lang="zh-CN" altLang="en-US" dirty="0">
                <a:solidFill>
                  <a:srgbClr val="FF0000"/>
                </a:solidFill>
              </a:rPr>
              <a:t>（</a:t>
            </a:r>
            <a:r>
              <a:rPr lang="en-US" altLang="zh-CN" dirty="0" err="1">
                <a:solidFill>
                  <a:srgbClr val="FF0000"/>
                </a:solidFill>
              </a:rPr>
              <a:t>APSys</a:t>
            </a:r>
            <a:r>
              <a:rPr lang="en-US" altLang="zh-CN" dirty="0">
                <a:solidFill>
                  <a:srgbClr val="FF0000"/>
                </a:solidFill>
              </a:rPr>
              <a:t> 2018</a:t>
            </a:r>
            <a:r>
              <a:rPr lang="zh-CN" altLang="en-US"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79765126"/>
      </p:ext>
    </p:extLst>
  </p:cSld>
  <p:clrMapOvr>
    <a:masterClrMapping/>
  </p:clrMapOvr>
  <mc:AlternateContent xmlns:mc="http://schemas.openxmlformats.org/markup-compatibility/2006" xmlns:p14="http://schemas.microsoft.com/office/powerpoint/2010/main">
    <mc:Choice Requires="p14">
      <p:transition spd="slow" p14:dur="2000" advTm="699"/>
    </mc:Choice>
    <mc:Fallback xmlns="">
      <p:transition spd="slow" advTm="69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76005" y="2533768"/>
            <a:ext cx="4514467" cy="1403016"/>
          </a:xfrm>
          <a:prstGeom prst="rect">
            <a:avLst/>
          </a:prstGeom>
        </p:spPr>
      </p:pic>
      <p:pic>
        <p:nvPicPr>
          <p:cNvPr id="7" name="Picture 6"/>
          <p:cNvPicPr>
            <a:picLocks noChangeAspect="1"/>
          </p:cNvPicPr>
          <p:nvPr/>
        </p:nvPicPr>
        <p:blipFill rotWithShape="1">
          <a:blip r:embed="rId4"/>
          <a:srcRect b="32853"/>
          <a:stretch/>
        </p:blipFill>
        <p:spPr>
          <a:xfrm>
            <a:off x="4276005" y="4276370"/>
            <a:ext cx="4514468" cy="2010248"/>
          </a:xfrm>
          <a:prstGeom prst="rect">
            <a:avLst/>
          </a:prstGeom>
        </p:spPr>
      </p:pic>
      <p:sp>
        <p:nvSpPr>
          <p:cNvPr id="23" name="Slide Number Placeholder 3"/>
          <p:cNvSpPr>
            <a:spLocks noGrp="1"/>
          </p:cNvSpPr>
          <p:nvPr>
            <p:ph type="sldNum" sz="quarter" idx="12"/>
          </p:nvPr>
        </p:nvSpPr>
        <p:spPr>
          <a:xfrm>
            <a:off x="8532488" y="6376243"/>
            <a:ext cx="432000" cy="365125"/>
          </a:xfrm>
        </p:spPr>
        <p:txBody>
          <a:bodyPr wrap="none"/>
          <a:lstStyle/>
          <a:p>
            <a:fld id="{BF9A1D82-A967-4BC1-A576-AD1CE0B149C9}" type="slidenum">
              <a:rPr lang="zh-CN" altLang="en-US" sz="1800" smtClean="0">
                <a:solidFill>
                  <a:schemeClr val="tx1"/>
                </a:solidFill>
                <a:latin typeface="Century Gothic" pitchFamily="34" charset="0"/>
              </a:rPr>
              <a:t>35</a:t>
            </a:fld>
            <a:endParaRPr lang="zh-CN" altLang="en-US" sz="1800">
              <a:solidFill>
                <a:schemeClr val="tx1"/>
              </a:solidFill>
              <a:latin typeface="Century Gothic" pitchFamily="34" charset="0"/>
            </a:endParaRPr>
          </a:p>
        </p:txBody>
      </p:sp>
      <p:sp>
        <p:nvSpPr>
          <p:cNvPr id="5" name="TextBox 4"/>
          <p:cNvSpPr txBox="1"/>
          <p:nvPr/>
        </p:nvSpPr>
        <p:spPr>
          <a:xfrm>
            <a:off x="250596" y="1040687"/>
            <a:ext cx="8642808" cy="1323439"/>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据</a:t>
            </a:r>
            <a:r>
              <a:rPr lang="en-US" altLang="zh-CN" sz="2000" b="1" dirty="0">
                <a:latin typeface="微软雅黑" panose="020B0503020204020204" pitchFamily="34" charset="-122"/>
                <a:ea typeface="微软雅黑" panose="020B0503020204020204" pitchFamily="34" charset="-122"/>
              </a:rPr>
              <a:t>Computer Science Rankings </a:t>
            </a:r>
            <a:r>
              <a:rPr lang="en-US" altLang="zh-CN" sz="2000" dirty="0">
                <a:latin typeface="微软雅黑" panose="020B0503020204020204" pitchFamily="34" charset="-122"/>
                <a:ea typeface="微软雅黑" panose="020B0503020204020204" pitchFamily="34" charset="-122"/>
              </a:rPr>
              <a:t>(c</a:t>
            </a:r>
            <a:r>
              <a:rPr lang="en-US" sz="2000" dirty="0">
                <a:latin typeface="微软雅黑" panose="020B0503020204020204" pitchFamily="34" charset="-122"/>
                <a:ea typeface="微软雅黑" panose="020B0503020204020204" pitchFamily="34" charset="-122"/>
              </a:rPr>
              <a:t>srankings.org) </a:t>
            </a:r>
            <a:r>
              <a:rPr lang="zh-CN" altLang="en-US" sz="2000" dirty="0">
                <a:latin typeface="微软雅黑" panose="020B0503020204020204" pitchFamily="34" charset="-122"/>
                <a:ea typeface="微软雅黑" panose="020B0503020204020204" pitchFamily="34" charset="-122"/>
              </a:rPr>
              <a:t>统计：所在团队近五年在操作系统领域顶级会议 </a:t>
            </a:r>
            <a:r>
              <a:rPr lang="en-US" altLang="zh-CN" sz="2000" dirty="0">
                <a:latin typeface="微软雅黑" panose="020B0503020204020204" pitchFamily="34" charset="-122"/>
                <a:ea typeface="微软雅黑" panose="020B0503020204020204" pitchFamily="34" charset="-122"/>
              </a:rPr>
              <a:t>(SOSP/OSDI, EuroSys, USENIX, FAST) </a:t>
            </a:r>
            <a:r>
              <a:rPr lang="zh-CN" altLang="en-US" sz="2000" dirty="0">
                <a:latin typeface="微软雅黑" panose="020B0503020204020204" pitchFamily="34" charset="-122"/>
                <a:ea typeface="微软雅黑" panose="020B0503020204020204" pitchFamily="34" charset="-122"/>
              </a:rPr>
              <a:t>发表论文</a:t>
            </a:r>
            <a:r>
              <a:rPr lang="zh-CN" altLang="en-US" sz="2000" dirty="0">
                <a:solidFill>
                  <a:srgbClr val="FF0066"/>
                </a:solidFill>
                <a:latin typeface="微软雅黑" panose="020B0503020204020204" pitchFamily="34" charset="-122"/>
                <a:ea typeface="微软雅黑" panose="020B0503020204020204" pitchFamily="34" charset="-122"/>
              </a:rPr>
              <a:t>排名全球第四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仅</a:t>
            </a:r>
            <a:r>
              <a:rPr lang="zh-Hans" altLang="en-US" sz="2000" dirty="0">
                <a:latin typeface="微软雅黑" panose="020B0503020204020204" pitchFamily="34" charset="-122"/>
                <a:ea typeface="微软雅黑" panose="020B0503020204020204" pitchFamily="34" charset="-122"/>
              </a:rPr>
              <a:t>次</a:t>
            </a:r>
            <a:r>
              <a:rPr lang="zh-CN" altLang="en-US" sz="2000" dirty="0">
                <a:latin typeface="微软雅黑" panose="020B0503020204020204" pitchFamily="34" charset="-122"/>
                <a:ea typeface="微软雅黑" panose="020B0503020204020204" pitchFamily="34" charset="-122"/>
              </a:rPr>
              <a:t>于</a:t>
            </a:r>
            <a:r>
              <a:rPr lang="en-US" altLang="zh-CN" sz="2000" dirty="0" err="1">
                <a:latin typeface="微软雅黑" panose="020B0503020204020204" pitchFamily="34" charset="-122"/>
                <a:ea typeface="微软雅黑" panose="020B0503020204020204" pitchFamily="34" charset="-122"/>
              </a:rPr>
              <a:t>Uwisc</a:t>
            </a:r>
            <a:r>
              <a:rPr lang="en-US" altLang="zh-CN" sz="2000" dirty="0">
                <a:latin typeface="微软雅黑" panose="020B0503020204020204" pitchFamily="34" charset="-122"/>
                <a:ea typeface="微软雅黑" panose="020B0503020204020204" pitchFamily="34" charset="-122"/>
              </a:rPr>
              <a:t>/CMU/MIT)</a:t>
            </a:r>
            <a:r>
              <a:rPr lang="zh-CN" altLang="en-US" sz="2000" dirty="0">
                <a:latin typeface="微软雅黑" panose="020B0503020204020204" pitchFamily="34" charset="-122"/>
                <a:ea typeface="微软雅黑" panose="020B0503020204020204" pitchFamily="34" charset="-122"/>
              </a:rPr>
              <a:t>； 个人发表论文数</a:t>
            </a:r>
            <a:r>
              <a:rPr lang="zh-CN" altLang="en-US" sz="2000" dirty="0">
                <a:solidFill>
                  <a:srgbClr val="FF0066"/>
                </a:solidFill>
                <a:latin typeface="微软雅黑" panose="020B0503020204020204" pitchFamily="34" charset="-122"/>
                <a:ea typeface="微软雅黑" panose="020B0503020204020204" pitchFamily="34" charset="-122"/>
              </a:rPr>
              <a:t>居全球第三，</a:t>
            </a:r>
            <a:r>
              <a:rPr lang="zh-CN" altLang="en-US" sz="2000" dirty="0">
                <a:latin typeface="微软雅黑" panose="020B0503020204020204" pitchFamily="34" charset="-122"/>
                <a:ea typeface="微软雅黑" panose="020B0503020204020204" pitchFamily="34" charset="-122"/>
              </a:rPr>
              <a:t>国内高校首个</a:t>
            </a:r>
            <a:r>
              <a:rPr lang="zh-Hans" altLang="en-US" sz="2000" dirty="0">
                <a:latin typeface="微软雅黑" panose="020B0503020204020204" pitchFamily="34" charset="-122"/>
                <a:ea typeface="微软雅黑" panose="020B0503020204020204" pitchFamily="34" charset="-122"/>
              </a:rPr>
              <a:t>入选 </a:t>
            </a:r>
            <a:r>
              <a:rPr lang="en-US" altLang="zh-Hans" sz="2000" dirty="0">
                <a:solidFill>
                  <a:srgbClr val="FF0066"/>
                </a:solidFill>
                <a:latin typeface="微软雅黑" panose="020B0503020204020204" pitchFamily="34" charset="-122"/>
                <a:ea typeface="微软雅黑" panose="020B0503020204020204" pitchFamily="34" charset="-122"/>
              </a:rPr>
              <a:t>System Research: Hall of Fame</a:t>
            </a:r>
            <a:r>
              <a:rPr lang="zh-Hans" altLang="en-US" sz="2000" dirty="0">
                <a:solidFill>
                  <a:srgbClr val="FF0066"/>
                </a:solidFill>
                <a:latin typeface="微软雅黑" panose="020B0503020204020204" pitchFamily="34" charset="-122"/>
                <a:ea typeface="微软雅黑" panose="020B0503020204020204" pitchFamily="34" charset="-122"/>
              </a:rPr>
              <a:t> </a:t>
            </a:r>
            <a:r>
              <a:rPr lang="en-US" altLang="zh-Hans" sz="2000" dirty="0">
                <a:latin typeface="微软雅黑" panose="020B0503020204020204" pitchFamily="34" charset="-122"/>
                <a:ea typeface="微软雅黑" panose="020B0503020204020204" pitchFamily="34" charset="-122"/>
              </a:rPr>
              <a:t>(by UT Austin)</a:t>
            </a:r>
            <a:endParaRPr lang="en-US" sz="2000" dirty="0">
              <a:latin typeface="微软雅黑" panose="020B0503020204020204" pitchFamily="34" charset="-122"/>
              <a:ea typeface="微软雅黑" panose="020B0503020204020204" pitchFamily="34" charset="-122"/>
            </a:endParaRPr>
          </a:p>
        </p:txBody>
      </p:sp>
      <p:sp>
        <p:nvSpPr>
          <p:cNvPr id="17" name="Rectangle 14">
            <a:extLst>
              <a:ext uri="{FF2B5EF4-FFF2-40B4-BE49-F238E27FC236}">
                <a16:creationId xmlns:a16="http://schemas.microsoft.com/office/drawing/2014/main" id="{965FF0FF-869F-8B4C-AB71-A52742F07C1C}"/>
              </a:ext>
            </a:extLst>
          </p:cNvPr>
          <p:cNvSpPr/>
          <p:nvPr/>
        </p:nvSpPr>
        <p:spPr>
          <a:xfrm>
            <a:off x="4400901" y="3186253"/>
            <a:ext cx="4392000" cy="21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ctangle 14">
            <a:extLst>
              <a:ext uri="{FF2B5EF4-FFF2-40B4-BE49-F238E27FC236}">
                <a16:creationId xmlns:a16="http://schemas.microsoft.com/office/drawing/2014/main" id="{63814779-6B9D-C94F-BCB9-B8D326E39F99}"/>
              </a:ext>
            </a:extLst>
          </p:cNvPr>
          <p:cNvSpPr/>
          <p:nvPr/>
        </p:nvSpPr>
        <p:spPr>
          <a:xfrm>
            <a:off x="4400901" y="3402253"/>
            <a:ext cx="4392000" cy="21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p:cNvSpPr/>
          <p:nvPr/>
        </p:nvSpPr>
        <p:spPr>
          <a:xfrm>
            <a:off x="4400901" y="5304757"/>
            <a:ext cx="4392000" cy="21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9">
            <a:extLst>
              <a:ext uri="{FF2B5EF4-FFF2-40B4-BE49-F238E27FC236}">
                <a16:creationId xmlns:a16="http://schemas.microsoft.com/office/drawing/2014/main" id="{A76A89F7-6EF1-CA4C-A6DC-9C7CD913E620}"/>
              </a:ext>
            </a:extLst>
          </p:cNvPr>
          <p:cNvPicPr>
            <a:picLocks noChangeAspect="1"/>
          </p:cNvPicPr>
          <p:nvPr/>
        </p:nvPicPr>
        <p:blipFill>
          <a:blip r:embed="rId5"/>
          <a:stretch>
            <a:fillRect/>
          </a:stretch>
        </p:blipFill>
        <p:spPr>
          <a:xfrm>
            <a:off x="337486" y="2489964"/>
            <a:ext cx="3688854" cy="920748"/>
          </a:xfrm>
          <a:prstGeom prst="rect">
            <a:avLst/>
          </a:prstGeom>
        </p:spPr>
      </p:pic>
      <p:sp>
        <p:nvSpPr>
          <p:cNvPr id="13"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4"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Microsoft YaHei" panose="020B0503020204020204" pitchFamily="34" charset="-122"/>
                <a:ea typeface="Microsoft YaHei" panose="020B0503020204020204" pitchFamily="34" charset="-122"/>
              </a:rPr>
              <a:t>近五年</a:t>
            </a:r>
            <a:r>
              <a:rPr lang="zh-CN" altLang="en-US" sz="3600" b="1" dirty="0">
                <a:latin typeface="Microsoft YaHei" panose="020B0503020204020204" pitchFamily="34" charset="-122"/>
                <a:ea typeface="Microsoft YaHei" panose="020B0503020204020204" pitchFamily="34" charset="-122"/>
              </a:rPr>
              <a:t>操作系统领域</a:t>
            </a:r>
            <a:r>
              <a:rPr lang="zh-CN" altLang="en-US" sz="3600" dirty="0">
                <a:latin typeface="Microsoft YaHei" panose="020B0503020204020204" pitchFamily="34" charset="-122"/>
                <a:ea typeface="Microsoft YaHei" panose="020B0503020204020204" pitchFamily="34" charset="-122"/>
              </a:rPr>
              <a:t>论文统计</a:t>
            </a:r>
            <a:endParaRPr lang="zh-CN" altLang="en-US" sz="3200" dirty="0">
              <a:latin typeface="Microsoft YaHei" panose="020B0503020204020204" pitchFamily="34" charset="-122"/>
              <a:ea typeface="Microsoft YaHei" panose="020B0503020204020204" pitchFamily="34" charset="-122"/>
            </a:endParaRPr>
          </a:p>
        </p:txBody>
      </p:sp>
      <p:sp>
        <p:nvSpPr>
          <p:cNvPr id="9" name="TextBox 8"/>
          <p:cNvSpPr txBox="1"/>
          <p:nvPr/>
        </p:nvSpPr>
        <p:spPr>
          <a:xfrm>
            <a:off x="4423169" y="3679888"/>
            <a:ext cx="704039" cy="523220"/>
          </a:xfrm>
          <a:prstGeom prst="rect">
            <a:avLst/>
          </a:prstGeom>
          <a:noFill/>
        </p:spPr>
        <p:txBody>
          <a:bodyPr wrap="none" rtlCol="0">
            <a:spAutoFit/>
          </a:bodyPr>
          <a:lstStyle/>
          <a:p>
            <a:r>
              <a:rPr lang="en-US" altLang="zh-CN" sz="2800" dirty="0">
                <a:solidFill>
                  <a:srgbClr val="333433"/>
                </a:solidFill>
              </a:rPr>
              <a:t>. . . </a:t>
            </a:r>
            <a:endParaRPr lang="zh-CN" altLang="en-US" sz="2800" dirty="0">
              <a:solidFill>
                <a:srgbClr val="333433"/>
              </a:solidFill>
            </a:endParaRPr>
          </a:p>
        </p:txBody>
      </p:sp>
      <p:pic>
        <p:nvPicPr>
          <p:cNvPr id="11" name="Picture 10"/>
          <p:cNvPicPr>
            <a:picLocks noChangeAspect="1"/>
          </p:cNvPicPr>
          <p:nvPr/>
        </p:nvPicPr>
        <p:blipFill>
          <a:blip r:embed="rId6"/>
          <a:stretch>
            <a:fillRect/>
          </a:stretch>
        </p:blipFill>
        <p:spPr>
          <a:xfrm>
            <a:off x="429768" y="3508525"/>
            <a:ext cx="3587428" cy="2880582"/>
          </a:xfrm>
          <a:prstGeom prst="rect">
            <a:avLst/>
          </a:prstGeom>
        </p:spPr>
      </p:pic>
      <p:sp>
        <p:nvSpPr>
          <p:cNvPr id="22" name="Rectangle 21">
            <a:extLst>
              <a:ext uri="{FF2B5EF4-FFF2-40B4-BE49-F238E27FC236}">
                <a16:creationId xmlns:a16="http://schemas.microsoft.com/office/drawing/2014/main" id="{38465D80-B4EC-6947-B6B2-D8EB2BF658BE}"/>
              </a:ext>
            </a:extLst>
          </p:cNvPr>
          <p:cNvSpPr/>
          <p:nvPr/>
        </p:nvSpPr>
        <p:spPr>
          <a:xfrm>
            <a:off x="335084" y="4325272"/>
            <a:ext cx="3744000" cy="21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0837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C2089-2362-7C4B-B05F-0C9D533A9B02}"/>
              </a:ext>
            </a:extLst>
          </p:cNvPr>
          <p:cNvSpPr>
            <a:spLocks noGrp="1"/>
          </p:cNvSpPr>
          <p:nvPr>
            <p:ph type="title"/>
          </p:nvPr>
        </p:nvSpPr>
        <p:spPr/>
        <p:txBody>
          <a:bodyPr/>
          <a:lstStyle/>
          <a:p>
            <a:r>
              <a:rPr kumimoji="1" lang="zh-Hans" altLang="en-US" dirty="0"/>
              <a:t>大纲</a:t>
            </a:r>
            <a:endParaRPr kumimoji="1" lang="zh-CN" altLang="en-US" dirty="0"/>
          </a:p>
        </p:txBody>
      </p:sp>
      <p:sp>
        <p:nvSpPr>
          <p:cNvPr id="3" name="内容占位符 2">
            <a:extLst>
              <a:ext uri="{FF2B5EF4-FFF2-40B4-BE49-F238E27FC236}">
                <a16:creationId xmlns:a16="http://schemas.microsoft.com/office/drawing/2014/main" id="{09DEB5EF-95EC-1646-B530-716B86FCDFD2}"/>
              </a:ext>
            </a:extLst>
          </p:cNvPr>
          <p:cNvSpPr>
            <a:spLocks noGrp="1"/>
          </p:cNvSpPr>
          <p:nvPr>
            <p:ph idx="1"/>
          </p:nvPr>
        </p:nvSpPr>
        <p:spPr>
          <a:xfrm>
            <a:off x="623455" y="1565564"/>
            <a:ext cx="7891895" cy="4611399"/>
          </a:xfrm>
        </p:spPr>
        <p:txBody>
          <a:bodyPr>
            <a:normAutofit/>
          </a:bodyPr>
          <a:lstStyle/>
          <a:p>
            <a:r>
              <a:rPr kumimoji="1" lang="zh-CN" altLang="en-US" sz="2800" dirty="0"/>
              <a:t>操作系统的演化：从单机到数据中心</a:t>
            </a:r>
            <a:endParaRPr kumimoji="1" lang="en-US" altLang="zh-CN" sz="2800" dirty="0"/>
          </a:p>
          <a:p>
            <a:endParaRPr kumimoji="1" lang="en-US" altLang="zh-CN" sz="2800" dirty="0"/>
          </a:p>
          <a:p>
            <a:r>
              <a:rPr kumimoji="1" lang="zh-CN" altLang="en-US" sz="2800" dirty="0"/>
              <a:t>数据中心操作系统挑战：低时延</a:t>
            </a:r>
            <a:endParaRPr kumimoji="1" lang="en-US" altLang="zh-Hans" sz="2800" dirty="0"/>
          </a:p>
          <a:p>
            <a:endParaRPr kumimoji="1" lang="en-US" altLang="zh-CN" sz="2800" dirty="0"/>
          </a:p>
          <a:p>
            <a:r>
              <a:rPr kumimoji="1" lang="zh-CN" altLang="en-US" sz="2800" dirty="0"/>
              <a:t>新存储介质与数据中心操作系统</a:t>
            </a:r>
            <a:endParaRPr kumimoji="1" lang="en-US" altLang="zh-CN" sz="2800" dirty="0"/>
          </a:p>
          <a:p>
            <a:pPr marL="0" indent="0">
              <a:buNone/>
            </a:pPr>
            <a:endParaRPr kumimoji="1" lang="en-US" altLang="zh-Hans" sz="2800" dirty="0"/>
          </a:p>
          <a:p>
            <a:r>
              <a:rPr kumimoji="1" lang="zh-CN" altLang="en-US" sz="2800" b="1" dirty="0"/>
              <a:t>展望：软硬件垂直整合</a:t>
            </a:r>
            <a:endParaRPr kumimoji="1" lang="en-US" altLang="zh-Hans" sz="2800" b="1" dirty="0"/>
          </a:p>
        </p:txBody>
      </p:sp>
    </p:spTree>
    <p:extLst>
      <p:ext uri="{BB962C8B-B14F-4D97-AF65-F5344CB8AC3E}">
        <p14:creationId xmlns:p14="http://schemas.microsoft.com/office/powerpoint/2010/main" val="4266287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3"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Microsoft YaHei" panose="020B0503020204020204" pitchFamily="34" charset="-122"/>
                <a:ea typeface="Microsoft YaHei" panose="020B0503020204020204" pitchFamily="34" charset="-122"/>
              </a:rPr>
              <a:t>研究展望</a:t>
            </a:r>
            <a:r>
              <a:rPr lang="zh-CN" altLang="en-US" sz="3600" dirty="0">
                <a:latin typeface="Microsoft YaHei" panose="020B0503020204020204" pitchFamily="34" charset="-122"/>
                <a:ea typeface="Microsoft YaHei" panose="020B0503020204020204" pitchFamily="34" charset="-122"/>
              </a:rPr>
              <a:t>：垂直整合实现时延最佳</a:t>
            </a:r>
            <a:endParaRPr lang="zh-CN" altLang="en-US" sz="3200" dirty="0">
              <a:latin typeface="Microsoft YaHei" panose="020B0503020204020204" pitchFamily="34" charset="-122"/>
              <a:ea typeface="Microsoft YaHei" panose="020B0503020204020204" pitchFamily="34" charset="-122"/>
            </a:endParaRPr>
          </a:p>
        </p:txBody>
      </p:sp>
      <p:sp>
        <p:nvSpPr>
          <p:cNvPr id="6" name="Content Placeholder 5">
            <a:extLst>
              <a:ext uri="{FF2B5EF4-FFF2-40B4-BE49-F238E27FC236}">
                <a16:creationId xmlns:a16="http://schemas.microsoft.com/office/drawing/2014/main" id="{03EB42EC-9C89-5642-88EF-F2EA91915A71}"/>
              </a:ext>
            </a:extLst>
          </p:cNvPr>
          <p:cNvSpPr txBox="1">
            <a:spLocks/>
          </p:cNvSpPr>
          <p:nvPr/>
        </p:nvSpPr>
        <p:spPr>
          <a:xfrm>
            <a:off x="498348" y="1132383"/>
            <a:ext cx="8007876" cy="120848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a:latin typeface="微软雅黑" panose="020B0503020204020204" pitchFamily="34" charset="-122"/>
                <a:ea typeface="微软雅黑" panose="020B0503020204020204" pitchFamily="34" charset="-122"/>
              </a:rPr>
              <a:t>操作系统发展</a:t>
            </a:r>
            <a:r>
              <a:rPr lang="zh-CN" altLang="en-US" sz="2400" dirty="0">
                <a:latin typeface="微软雅黑" panose="020B0503020204020204" pitchFamily="34" charset="-122"/>
                <a:ea typeface="微软雅黑" panose="020B0503020204020204" pitchFamily="34" charset="-122"/>
              </a:rPr>
              <a:t>：专用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dirty="0">
                <a:latin typeface="微软雅黑" panose="020B0503020204020204" pitchFamily="34" charset="-122"/>
                <a:ea typeface="微软雅黑" panose="020B0503020204020204" pitchFamily="34" charset="-122"/>
              </a:rPr>
              <a:t>通用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a:latin typeface="微软雅黑" panose="020B0503020204020204" pitchFamily="34" charset="-122"/>
                <a:ea typeface="微软雅黑" panose="020B0503020204020204" pitchFamily="34" charset="-122"/>
                <a:sym typeface="Wingdings" panose="05000000000000000000" pitchFamily="2" charset="2"/>
              </a:rPr>
              <a:t>专用*（</a:t>
            </a:r>
            <a:r>
              <a:rPr lang="zh-CN" altLang="en-US" sz="2400" dirty="0">
                <a:latin typeface="微软雅黑" panose="020B0503020204020204" pitchFamily="34" charset="-122"/>
                <a:ea typeface="微软雅黑" panose="020B0503020204020204" pitchFamily="34" charset="-122"/>
                <a:sym typeface="Wingdings" panose="05000000000000000000" pitchFamily="2" charset="2"/>
              </a:rPr>
              <a:t>定制化）？</a:t>
            </a:r>
            <a:endParaRPr lang="en-US" altLang="zh-CN" sz="2400" dirty="0">
              <a:latin typeface="微软雅黑" panose="020B0503020204020204" pitchFamily="34" charset="-122"/>
              <a:ea typeface="微软雅黑" panose="020B0503020204020204" pitchFamily="34" charset="-122"/>
            </a:endParaRPr>
          </a:p>
          <a:p>
            <a:pPr marL="714375" lvl="1" indent="-257175">
              <a:buSzPct val="80000"/>
              <a:buFont typeface="Century Gothic" panose="020B0502020202020204" pitchFamily="34" charset="0"/>
              <a:buChar char="►"/>
            </a:pPr>
            <a:r>
              <a:rPr lang="zh-CN" altLang="en-US" sz="2200" b="1" dirty="0">
                <a:solidFill>
                  <a:srgbClr val="FF0066"/>
                </a:solidFill>
                <a:latin typeface="微软雅黑" panose="020B0503020204020204" pitchFamily="34" charset="-122"/>
                <a:ea typeface="微软雅黑" panose="020B0503020204020204" pitchFamily="34" charset="-122"/>
              </a:rPr>
              <a:t>从五台计算机到五朵云，</a:t>
            </a:r>
            <a:r>
              <a:rPr lang="zh-CN" altLang="en-US" sz="2200" dirty="0">
                <a:latin typeface="微软雅黑" panose="020B0503020204020204" pitchFamily="34" charset="-122"/>
                <a:ea typeface="微软雅黑" panose="020B0503020204020204" pitchFamily="34" charset="-122"/>
              </a:rPr>
              <a:t>资源聚集使得</a:t>
            </a:r>
            <a:r>
              <a:rPr lang="zh-CN" altLang="en-US" sz="2200" dirty="0">
                <a:solidFill>
                  <a:srgbClr val="FF0066"/>
                </a:solidFill>
                <a:latin typeface="微软雅黑" panose="020B0503020204020204" pitchFamily="34" charset="-122"/>
                <a:ea typeface="微软雅黑" panose="020B0503020204020204" pitchFamily="34" charset="-122"/>
              </a:rPr>
              <a:t>垂直整合</a:t>
            </a:r>
            <a:r>
              <a:rPr lang="zh-CN" altLang="en-US" sz="2200" dirty="0">
                <a:latin typeface="微软雅黑" panose="020B0503020204020204" pitchFamily="34" charset="-122"/>
                <a:ea typeface="微软雅黑" panose="020B0503020204020204" pitchFamily="34" charset="-122"/>
              </a:rPr>
              <a:t>成为必然</a:t>
            </a:r>
            <a:br>
              <a:rPr lang="en-US" altLang="zh-CN" sz="2000" dirty="0">
                <a:latin typeface="微软雅黑" panose="020B0503020204020204" pitchFamily="34" charset="-122"/>
                <a:ea typeface="微软雅黑" panose="020B0503020204020204" pitchFamily="34" charset="-122"/>
              </a:rPr>
            </a:br>
            <a:endParaRPr lang="en-US" altLang="zh-CN" sz="2000" dirty="0">
              <a:latin typeface="微软雅黑" panose="020B0503020204020204" pitchFamily="34" charset="-122"/>
              <a:ea typeface="微软雅黑" panose="020B0503020204020204" pitchFamily="34" charset="-122"/>
            </a:endParaRPr>
          </a:p>
        </p:txBody>
      </p:sp>
      <p:sp>
        <p:nvSpPr>
          <p:cNvPr id="9" name="Rectangle 8"/>
          <p:cNvSpPr/>
          <p:nvPr/>
        </p:nvSpPr>
        <p:spPr>
          <a:xfrm>
            <a:off x="1278849" y="2101421"/>
            <a:ext cx="6951168" cy="701149"/>
          </a:xfrm>
          <a:prstGeom prst="rect">
            <a:avLst/>
          </a:prstGeom>
          <a:solidFill>
            <a:srgbClr val="FFFFCC"/>
          </a:solidFill>
        </p:spPr>
        <p:txBody>
          <a:bodyPr wrap="square" lIns="72000" tIns="36000" rIns="72000" bIns="0">
            <a:spAutoFit/>
          </a:bodyPr>
          <a:lstStyle/>
          <a:p>
            <a:pPr>
              <a:lnSpc>
                <a:spcPct val="80000"/>
              </a:lnSpc>
            </a:pPr>
            <a:r>
              <a:rPr lang="en-US" altLang="zh-CN" sz="2800" dirty="0">
                <a:latin typeface="Gill Sans MT Condensed" panose="020B0506020104020203" pitchFamily="34" charset="0"/>
                <a:ea typeface="微软雅黑" panose="020B0503020204020204" pitchFamily="34" charset="-122"/>
              </a:rPr>
              <a:t>“I think there is a world market for maybe five computers”</a:t>
            </a:r>
          </a:p>
          <a:p>
            <a:pPr algn="r">
              <a:lnSpc>
                <a:spcPct val="80000"/>
              </a:lnSpc>
            </a:pPr>
            <a:r>
              <a:rPr lang="en-US" altLang="zh-CN" sz="2600" dirty="0">
                <a:latin typeface="Gill Sans MT Condensed" panose="020B0506020104020203" pitchFamily="34" charset="0"/>
                <a:ea typeface="微软雅黑" panose="020B0503020204020204" pitchFamily="34" charset="-122"/>
              </a:rPr>
              <a:t>– Thomas Watson, president of IBM</a:t>
            </a:r>
            <a:endParaRPr lang="zh-CN" altLang="en-US" sz="2600" dirty="0">
              <a:latin typeface="Gill Sans MT Condensed" panose="020B0506020104020203" pitchFamily="34" charset="0"/>
              <a:ea typeface="微软雅黑" panose="020B0503020204020204" pitchFamily="34" charset="-122"/>
            </a:endParaRPr>
          </a:p>
        </p:txBody>
      </p:sp>
      <p:sp>
        <p:nvSpPr>
          <p:cNvPr id="10" name="Rectangle 9"/>
          <p:cNvSpPr/>
          <p:nvPr/>
        </p:nvSpPr>
        <p:spPr>
          <a:xfrm>
            <a:off x="1284944" y="2848406"/>
            <a:ext cx="6945003" cy="736223"/>
          </a:xfrm>
          <a:prstGeom prst="rect">
            <a:avLst/>
          </a:prstGeom>
          <a:solidFill>
            <a:schemeClr val="accent6">
              <a:lumMod val="20000"/>
              <a:lumOff val="80000"/>
            </a:schemeClr>
          </a:solidFill>
        </p:spPr>
        <p:txBody>
          <a:bodyPr wrap="square" lIns="72000" tIns="36000" rIns="72000" bIns="0">
            <a:spAutoFit/>
          </a:bodyPr>
          <a:lstStyle/>
          <a:p>
            <a:pPr>
              <a:lnSpc>
                <a:spcPct val="80000"/>
              </a:lnSpc>
            </a:pPr>
            <a:r>
              <a:rPr lang="en-US" altLang="zh-CN" sz="2800" dirty="0">
                <a:latin typeface="Gill Sans MT Condensed" panose="020B0506020104020203" pitchFamily="34" charset="0"/>
                <a:ea typeface="微软雅黑" panose="020B0503020204020204" pitchFamily="34" charset="-122"/>
              </a:rPr>
              <a:t>“</a:t>
            </a:r>
            <a:r>
              <a:rPr lang="zh-CN" altLang="en-US" sz="2000" dirty="0">
                <a:latin typeface="Gill Sans MT Condensed" panose="020B0506020104020203" pitchFamily="34" charset="0"/>
                <a:ea typeface="微软雅黑" panose="020B0503020204020204" pitchFamily="34" charset="-122"/>
              </a:rPr>
              <a:t>未来</a:t>
            </a:r>
            <a:r>
              <a:rPr lang="en-US" altLang="zh-CN" sz="2000" dirty="0">
                <a:latin typeface="Gill Sans MT Condensed" panose="020B0506020104020203" pitchFamily="34" charset="0"/>
                <a:ea typeface="微软雅黑" panose="020B0503020204020204" pitchFamily="34" charset="-122"/>
              </a:rPr>
              <a:t>《</a:t>
            </a:r>
            <a:r>
              <a:rPr lang="zh-CN" altLang="en-US" sz="2000" dirty="0">
                <a:latin typeface="Gill Sans MT Condensed" panose="020B0506020104020203" pitchFamily="34" charset="0"/>
                <a:ea typeface="微软雅黑" panose="020B0503020204020204" pitchFamily="34" charset="-122"/>
              </a:rPr>
              <a:t>全球公有云</a:t>
            </a:r>
            <a:r>
              <a:rPr lang="en-US" altLang="zh-CN" sz="2000" dirty="0">
                <a:latin typeface="Gill Sans MT Condensed" panose="020B0506020104020203" pitchFamily="34" charset="0"/>
                <a:ea typeface="微软雅黑" panose="020B0503020204020204" pitchFamily="34" charset="-122"/>
              </a:rPr>
              <a:t>》</a:t>
            </a:r>
            <a:r>
              <a:rPr lang="zh-CN" altLang="en-US" sz="2000" dirty="0">
                <a:latin typeface="Gill Sans MT Condensed" panose="020B0506020104020203" pitchFamily="34" charset="0"/>
                <a:ea typeface="微软雅黑" panose="020B0503020204020204" pitchFamily="34" charset="-122"/>
              </a:rPr>
              <a:t>有</a:t>
            </a:r>
            <a:r>
              <a:rPr lang="en-US" altLang="zh-CN" sz="2000" dirty="0">
                <a:latin typeface="微软雅黑" panose="020B0503020204020204" pitchFamily="34" charset="-122"/>
                <a:ea typeface="微软雅黑" panose="020B0503020204020204" pitchFamily="34" charset="-122"/>
              </a:rPr>
              <a:t>5</a:t>
            </a:r>
            <a:r>
              <a:rPr lang="zh-CN" altLang="en-US" sz="2000" dirty="0">
                <a:latin typeface="Gill Sans MT Condensed" panose="020B0506020104020203" pitchFamily="34" charset="0"/>
                <a:ea typeface="微软雅黑" panose="020B0503020204020204" pitchFamily="34" charset="-122"/>
              </a:rPr>
              <a:t>朵，其中有一朵是华为云</a:t>
            </a:r>
            <a:r>
              <a:rPr lang="en-US" altLang="zh-CN" sz="2800" dirty="0">
                <a:latin typeface="Gill Sans MT Condensed" panose="020B0506020104020203" pitchFamily="34" charset="0"/>
                <a:ea typeface="微软雅黑" panose="020B0503020204020204" pitchFamily="34" charset="-122"/>
              </a:rPr>
              <a:t>”</a:t>
            </a:r>
          </a:p>
          <a:p>
            <a:pPr algn="r">
              <a:lnSpc>
                <a:spcPct val="80000"/>
              </a:lnSpc>
            </a:pPr>
            <a:r>
              <a:rPr lang="en-US" altLang="zh-CN" sz="2800" dirty="0">
                <a:latin typeface="Gill Sans MT Condensed" panose="020B0506020104020203" pitchFamily="34" charset="0"/>
                <a:ea typeface="微软雅黑" panose="020B0503020204020204" pitchFamily="34" charset="-122"/>
              </a:rPr>
              <a:t>– </a:t>
            </a:r>
            <a:r>
              <a:rPr lang="zh-CN" altLang="en-US" dirty="0">
                <a:latin typeface="Gill Sans MT Condensed" panose="020B0506020104020203" pitchFamily="34" charset="0"/>
                <a:ea typeface="微软雅黑" panose="020B0503020204020204" pitchFamily="34" charset="-122"/>
              </a:rPr>
              <a:t>华为轮值</a:t>
            </a:r>
            <a:r>
              <a:rPr lang="en-US" altLang="zh-CN" dirty="0">
                <a:latin typeface="微软雅黑" panose="020B0503020204020204" pitchFamily="34" charset="-122"/>
                <a:ea typeface="微软雅黑" panose="020B0503020204020204" pitchFamily="34" charset="-122"/>
              </a:rPr>
              <a:t>CEO</a:t>
            </a:r>
            <a:r>
              <a:rPr lang="en-US" altLang="zh-CN" dirty="0">
                <a:latin typeface="Gill Sans MT Condensed" panose="020B0506020104020203" pitchFamily="34" charset="0"/>
                <a:ea typeface="微软雅黑" panose="020B0503020204020204" pitchFamily="34" charset="-122"/>
              </a:rPr>
              <a:t> </a:t>
            </a:r>
            <a:r>
              <a:rPr lang="zh-CN" altLang="en-US" b="1" dirty="0">
                <a:latin typeface="Gill Sans MT Condensed" panose="020B0506020104020203" pitchFamily="34" charset="0"/>
                <a:ea typeface="微软雅黑" panose="020B0503020204020204" pitchFamily="34" charset="-122"/>
              </a:rPr>
              <a:t>郭平</a:t>
            </a:r>
          </a:p>
        </p:txBody>
      </p:sp>
      <p:sp>
        <p:nvSpPr>
          <p:cNvPr id="11" name="Content Placeholder 5">
            <a:extLst>
              <a:ext uri="{FF2B5EF4-FFF2-40B4-BE49-F238E27FC236}">
                <a16:creationId xmlns:a16="http://schemas.microsoft.com/office/drawing/2014/main" id="{03EB42EC-9C89-5642-88EF-F2EA91915A71}"/>
              </a:ext>
            </a:extLst>
          </p:cNvPr>
          <p:cNvSpPr txBox="1">
            <a:spLocks/>
          </p:cNvSpPr>
          <p:nvPr/>
        </p:nvSpPr>
        <p:spPr>
          <a:xfrm>
            <a:off x="1042416" y="4230608"/>
            <a:ext cx="7463808" cy="162808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zh-CN" altLang="en-US" sz="2400" b="1" dirty="0">
                <a:latin typeface="微软雅黑" panose="020B0503020204020204" pitchFamily="34" charset="-122"/>
                <a:ea typeface="微软雅黑" panose="020B0503020204020204" pitchFamily="34" charset="-122"/>
              </a:rPr>
              <a:t>研究思路</a:t>
            </a:r>
            <a:endParaRPr lang="en-US" altLang="zh-CN" sz="2400" dirty="0">
              <a:latin typeface="微软雅黑" panose="020B0503020204020204" pitchFamily="34" charset="-122"/>
              <a:ea typeface="微软雅黑" panose="020B0503020204020204" pitchFamily="34" charset="-122"/>
            </a:endParaRPr>
          </a:p>
          <a:p>
            <a:pPr marL="714375" lvl="1" indent="-257175">
              <a:buSzPct val="80000"/>
              <a:buFont typeface="Century Gothic" panose="020B0502020202020204" pitchFamily="34" charset="0"/>
              <a:buChar char="►"/>
            </a:pPr>
            <a:r>
              <a:rPr lang="zh-CN" altLang="en-US" sz="2000" dirty="0">
                <a:latin typeface="微软雅黑" panose="020B0503020204020204" pitchFamily="34" charset="-122"/>
                <a:ea typeface="微软雅黑" panose="020B0503020204020204" pitchFamily="34" charset="-122"/>
              </a:rPr>
              <a:t>跨层设计减少操作系统抽象层次</a:t>
            </a:r>
            <a:endParaRPr lang="en-US" altLang="zh-CN" sz="2000" dirty="0">
              <a:latin typeface="微软雅黑" panose="020B0503020204020204" pitchFamily="34" charset="-122"/>
              <a:ea typeface="微软雅黑" panose="020B0503020204020204" pitchFamily="34" charset="-122"/>
            </a:endParaRPr>
          </a:p>
          <a:p>
            <a:pPr marL="714375" lvl="1" indent="-257175">
              <a:buSzPct val="80000"/>
              <a:buFont typeface="Century Gothic" panose="020B0502020202020204" pitchFamily="34" charset="0"/>
              <a:buChar char="►"/>
            </a:pPr>
            <a:r>
              <a:rPr lang="zh-CN" altLang="en-US" sz="2000" dirty="0">
                <a:latin typeface="微软雅黑" panose="020B0503020204020204" pitchFamily="34" charset="-122"/>
                <a:ea typeface="微软雅黑" panose="020B0503020204020204" pitchFamily="34" charset="-122"/>
              </a:rPr>
              <a:t>软硬件垂直整合达到时延、效能等最佳</a:t>
            </a:r>
            <a:endParaRPr lang="en-US" altLang="zh-CN" sz="2000" dirty="0">
              <a:latin typeface="微软雅黑" panose="020B0503020204020204" pitchFamily="34" charset="-122"/>
              <a:ea typeface="微软雅黑" panose="020B0503020204020204" pitchFamily="34" charset="-122"/>
            </a:endParaRPr>
          </a:p>
          <a:p>
            <a:pPr marL="714375" lvl="1" indent="-257175">
              <a:buSzPct val="80000"/>
              <a:buFont typeface="Century Gothic" panose="020B0502020202020204" pitchFamily="34" charset="0"/>
              <a:buChar char="►"/>
            </a:pPr>
            <a:r>
              <a:rPr lang="zh-CN" altLang="en-US" sz="2000" dirty="0">
                <a:latin typeface="微软雅黑" panose="020B0503020204020204" pitchFamily="34" charset="-122"/>
                <a:ea typeface="微软雅黑" panose="020B0503020204020204" pitchFamily="34" charset="-122"/>
              </a:rPr>
              <a:t>一套代码框架，面向不同领域定制</a:t>
            </a:r>
            <a:endParaRPr lang="en-US" altLang="zh-CN" sz="2000" dirty="0">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58638DD6-3E6B-8444-B4E2-7E3A13ECBC6C}"/>
              </a:ext>
            </a:extLst>
          </p:cNvPr>
          <p:cNvSpPr txBox="1"/>
          <p:nvPr/>
        </p:nvSpPr>
        <p:spPr>
          <a:xfrm>
            <a:off x="0" y="6515124"/>
            <a:ext cx="9144000" cy="323165"/>
          </a:xfrm>
          <a:prstGeom prst="rect">
            <a:avLst/>
          </a:prstGeom>
          <a:noFill/>
        </p:spPr>
        <p:txBody>
          <a:bodyPr wrap="square" rtlCol="0">
            <a:spAutoFit/>
          </a:bodyPr>
          <a:lstStyle/>
          <a:p>
            <a:r>
              <a:rPr lang="en-US" sz="1500" dirty="0"/>
              <a:t>*Toward ubiquitous operating systems: a software-defined perspective.  Hong Mei, Yao Guo. IEEE Computer 2018.</a:t>
            </a:r>
          </a:p>
        </p:txBody>
      </p:sp>
    </p:spTree>
    <p:extLst>
      <p:ext uri="{BB962C8B-B14F-4D97-AF65-F5344CB8AC3E}">
        <p14:creationId xmlns:p14="http://schemas.microsoft.com/office/powerpoint/2010/main" val="83498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430306" y="1887430"/>
            <a:ext cx="8534181" cy="4346474"/>
          </a:xfrm>
          <a:prstGeom prst="rect">
            <a:avLst/>
          </a:prstGeom>
        </p:spPr>
        <p:txBody>
          <a:bodyPr vert="horz" lIns="91440" tIns="45720" rIns="91440" bIns="45720" rtlCol="0">
            <a:normAutofit/>
          </a:bodyPr>
          <a:lstStyle>
            <a:defPPr>
              <a:defRPr lang="zh-CN"/>
            </a:defPPr>
            <a:lvl1pPr marL="342900" indent="-342900">
              <a:spcBef>
                <a:spcPct val="20000"/>
              </a:spcBef>
              <a:buFont typeface="Arial" pitchFamily="34" charset="0"/>
              <a:buChar char="•"/>
              <a:defRPr sz="2800">
                <a:latin typeface="Arial"/>
                <a:cs typeface="Arial"/>
              </a:defRPr>
            </a:lvl1pPr>
            <a:lvl2pPr marL="742950" indent="-285750">
              <a:spcBef>
                <a:spcPct val="20000"/>
              </a:spcBef>
              <a:buFont typeface="Arial" pitchFamily="34" charset="0"/>
              <a:buChar char="–"/>
              <a:defRPr sz="2400">
                <a:latin typeface="Arial"/>
                <a:cs typeface="Arial"/>
              </a:defRPr>
            </a:lvl2pPr>
            <a:lvl3pPr marL="361950" lvl="2" indent="-361950">
              <a:spcBef>
                <a:spcPct val="20000"/>
              </a:spcBef>
              <a:buClr>
                <a:srgbClr val="FF0066"/>
              </a:buClr>
              <a:buFont typeface="Verdana" pitchFamily="34" charset="0"/>
              <a:buChar char="□"/>
              <a:defRPr sz="2800">
                <a:solidFill>
                  <a:prstClr val="black"/>
                </a:solidFill>
                <a:latin typeface="Eras Medium ITC" pitchFamily="34" charset="0"/>
                <a:ea typeface="Verdana" pitchFamily="34" charset="0"/>
                <a:cs typeface="Verdana" pitchFamily="34" charset="0"/>
              </a:defRPr>
            </a:lvl3pPr>
            <a:lvl4pPr marL="1600200" indent="-228600">
              <a:spcBef>
                <a:spcPct val="20000"/>
              </a:spcBef>
              <a:buFont typeface="Arial" pitchFamily="34" charset="0"/>
              <a:buChar char="–"/>
              <a:defRPr>
                <a:latin typeface="Arial"/>
                <a:cs typeface="Arial"/>
              </a:defRPr>
            </a:lvl4pPr>
            <a:lvl5pPr marL="2057400" indent="-228600">
              <a:spcBef>
                <a:spcPct val="20000"/>
              </a:spcBef>
              <a:buFont typeface="Arial" pitchFamily="34" charset="0"/>
              <a:buChar char="»"/>
              <a:defRPr>
                <a:latin typeface="Arial"/>
                <a:cs typeface="Arial"/>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447675" lvl="2" indent="-447675">
              <a:buNone/>
            </a:pPr>
            <a:r>
              <a:rPr kumimoji="1" lang="zh-CN" altLang="en-US" b="1" dirty="0">
                <a:solidFill>
                  <a:schemeClr val="tx1"/>
                </a:solidFill>
                <a:latin typeface="微软雅黑" panose="020B0503020204020204" pitchFamily="34" charset="-122"/>
                <a:ea typeface="微软雅黑" panose="020B0503020204020204" pitchFamily="34" charset="-122"/>
                <a:cs typeface="Century Gothic"/>
              </a:rPr>
              <a:t>数据中心硬件发展趋势</a:t>
            </a:r>
            <a:endParaRPr kumimoji="1" lang="en-US" altLang="zh-CN" b="1" dirty="0">
              <a:solidFill>
                <a:schemeClr val="tx1"/>
              </a:solidFill>
              <a:latin typeface="微软雅黑" panose="020B0503020204020204" pitchFamily="34" charset="-122"/>
              <a:ea typeface="微软雅黑" panose="020B0503020204020204" pitchFamily="34" charset="-122"/>
              <a:cs typeface="Century Gothic"/>
            </a:endParaRPr>
          </a:p>
          <a:p>
            <a:pPr marL="447675" lvl="2" indent="-447675">
              <a:buNone/>
            </a:pPr>
            <a:r>
              <a:rPr lang="en-US" altLang="zh-CN"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UI" pitchFamily="34" charset="-128"/>
              </a:rPr>
              <a:t>	</a:t>
            </a:r>
            <a:r>
              <a:rPr lang="zh-CN" altLang="en-US" sz="2600" dirty="0">
                <a:solidFill>
                  <a:schemeClr val="tx1"/>
                </a:solidFill>
                <a:latin typeface="微软雅黑" panose="020B0503020204020204" pitchFamily="34" charset="-122"/>
                <a:ea typeface="微软雅黑" panose="020B0503020204020204" pitchFamily="34" charset="-122"/>
                <a:cs typeface="Meiryo UI" pitchFamily="34" charset="-128"/>
              </a:rPr>
              <a:t>微秒级</a:t>
            </a:r>
            <a:r>
              <a:rPr kumimoji="1" lang="zh-CN" altLang="en-US" sz="2600" dirty="0">
                <a:solidFill>
                  <a:schemeClr val="tx1"/>
                </a:solidFill>
                <a:latin typeface="微软雅黑" panose="020B0503020204020204" pitchFamily="34" charset="-122"/>
                <a:ea typeface="微软雅黑" panose="020B0503020204020204" pitchFamily="34" charset="-122"/>
                <a:cs typeface="Century Gothic"/>
              </a:rPr>
              <a:t>互联</a:t>
            </a:r>
            <a:r>
              <a:rPr kumimoji="1" lang="en-US" altLang="zh-CN" sz="2600" dirty="0">
                <a:solidFill>
                  <a:schemeClr val="tx1"/>
                </a:solidFill>
                <a:latin typeface="微软雅黑" panose="020B0503020204020204" pitchFamily="34" charset="-122"/>
                <a:ea typeface="微软雅黑" panose="020B0503020204020204" pitchFamily="34" charset="-122"/>
                <a:cs typeface="Century Gothic"/>
              </a:rPr>
              <a:t> (100Gbps</a:t>
            </a:r>
            <a:r>
              <a:rPr kumimoji="1" lang="zh-CN" altLang="en-US" sz="2600" dirty="0">
                <a:solidFill>
                  <a:schemeClr val="tx1"/>
                </a:solidFill>
                <a:latin typeface="微软雅黑" panose="020B0503020204020204" pitchFamily="34" charset="-122"/>
                <a:ea typeface="微软雅黑" panose="020B0503020204020204" pitchFamily="34" charset="-122"/>
                <a:cs typeface="Century Gothic"/>
              </a:rPr>
              <a:t>网卡</a:t>
            </a:r>
            <a:r>
              <a:rPr kumimoji="1" lang="en-US" altLang="zh-CN" sz="2600" dirty="0">
                <a:solidFill>
                  <a:schemeClr val="tx1"/>
                </a:solidFill>
                <a:latin typeface="微软雅黑" panose="020B0503020204020204" pitchFamily="34" charset="-122"/>
                <a:ea typeface="微软雅黑" panose="020B0503020204020204" pitchFamily="34" charset="-122"/>
                <a:cs typeface="Century Gothic"/>
              </a:rPr>
              <a:t>)</a:t>
            </a:r>
            <a:r>
              <a:rPr kumimoji="1" lang="zh-CN" altLang="en-US" sz="2600" dirty="0">
                <a:solidFill>
                  <a:schemeClr val="tx1"/>
                </a:solidFill>
                <a:latin typeface="微软雅黑" panose="020B0503020204020204" pitchFamily="34" charset="-122"/>
                <a:ea typeface="微软雅黑" panose="020B0503020204020204" pitchFamily="34" charset="-122"/>
                <a:cs typeface="Century Gothic"/>
              </a:rPr>
              <a:t>，纳秒级存储 </a:t>
            </a:r>
            <a:r>
              <a:rPr kumimoji="1" lang="en-US" altLang="zh-CN" sz="2600" dirty="0">
                <a:solidFill>
                  <a:schemeClr val="tx1"/>
                </a:solidFill>
                <a:latin typeface="微软雅黑" panose="020B0503020204020204" pitchFamily="34" charset="-122"/>
                <a:ea typeface="微软雅黑" panose="020B0503020204020204" pitchFamily="34" charset="-122"/>
                <a:cs typeface="Century Gothic"/>
              </a:rPr>
              <a:t>(SCM)</a:t>
            </a:r>
          </a:p>
          <a:p>
            <a:pPr marL="447675" lvl="2" indent="-447675">
              <a:buNone/>
            </a:pPr>
            <a:endParaRPr kumimoji="1" lang="en-US" altLang="zh-Hans" sz="800" dirty="0">
              <a:solidFill>
                <a:schemeClr val="tx1"/>
              </a:solidFill>
              <a:latin typeface="微软雅黑" panose="020B0503020204020204" pitchFamily="34" charset="-122"/>
              <a:ea typeface="微软雅黑" panose="020B0503020204020204" pitchFamily="34" charset="-122"/>
            </a:endParaRPr>
          </a:p>
          <a:p>
            <a:pPr marL="447675" lvl="2" indent="-447675">
              <a:buNone/>
            </a:pPr>
            <a:r>
              <a:rPr kumimoji="1" lang="zh-CN" altLang="en-US" b="1" dirty="0">
                <a:solidFill>
                  <a:srgbClr val="FF0066"/>
                </a:solidFill>
                <a:latin typeface="微软雅黑" panose="020B0503020204020204" pitchFamily="34" charset="-122"/>
                <a:ea typeface="微软雅黑" panose="020B0503020204020204" pitchFamily="34" charset="-122"/>
                <a:cs typeface="Century Gothic"/>
              </a:rPr>
              <a:t>原位计算</a:t>
            </a:r>
            <a:r>
              <a:rPr kumimoji="1" lang="zh-CN" altLang="en-US" b="1" dirty="0">
                <a:solidFill>
                  <a:schemeClr val="tx1"/>
                </a:solidFill>
                <a:latin typeface="微软雅黑" panose="020B0503020204020204" pitchFamily="34" charset="-122"/>
                <a:ea typeface="微软雅黑" panose="020B0503020204020204" pitchFamily="34" charset="-122"/>
                <a:cs typeface="Century Gothic"/>
              </a:rPr>
              <a:t>：低时延数据中心操作系统</a:t>
            </a:r>
            <a:endParaRPr kumimoji="1" lang="en-US" altLang="zh-Hans" b="1" dirty="0">
              <a:solidFill>
                <a:schemeClr val="tx1"/>
              </a:solidFill>
              <a:latin typeface="微软雅黑" panose="020B0503020204020204" pitchFamily="34" charset="-122"/>
              <a:ea typeface="微软雅黑" panose="020B0503020204020204" pitchFamily="34" charset="-122"/>
              <a:cs typeface="Century Gothic"/>
            </a:endParaRPr>
          </a:p>
          <a:p>
            <a:pPr marL="447675" lvl="2" indent="-447675">
              <a:buNone/>
            </a:pPr>
            <a:r>
              <a:rPr kumimoji="1" lang="en-US" altLang="zh-Hans" sz="2600" dirty="0">
                <a:solidFill>
                  <a:schemeClr val="tx1"/>
                </a:solidFill>
                <a:latin typeface="微软雅黑" panose="020B0503020204020204" pitchFamily="34" charset="-122"/>
                <a:ea typeface="微软雅黑" panose="020B0503020204020204" pitchFamily="34" charset="-122"/>
                <a:cs typeface="Century Gothic"/>
              </a:rPr>
              <a:t>	</a:t>
            </a:r>
            <a:r>
              <a:rPr kumimoji="1" lang="zh-CN" altLang="en-US" sz="2600" dirty="0">
                <a:solidFill>
                  <a:schemeClr val="tx1"/>
                </a:solidFill>
                <a:latin typeface="微软雅黑" panose="020B0503020204020204" pitchFamily="34" charset="-122"/>
                <a:ea typeface="微软雅黑" panose="020B0503020204020204" pitchFamily="34" charset="-122"/>
                <a:cs typeface="Century Gothic"/>
              </a:rPr>
              <a:t>高效硬件抽象</a:t>
            </a:r>
            <a:endParaRPr kumimoji="1" lang="en-US" altLang="zh-CN" sz="2600" dirty="0">
              <a:solidFill>
                <a:schemeClr val="tx1"/>
              </a:solidFill>
              <a:latin typeface="微软雅黑" panose="020B0503020204020204" pitchFamily="34" charset="-122"/>
              <a:ea typeface="微软雅黑" panose="020B0503020204020204" pitchFamily="34" charset="-122"/>
              <a:cs typeface="Century Gothic"/>
            </a:endParaRPr>
          </a:p>
          <a:p>
            <a:pPr marL="447675" lvl="2" indent="-447675">
              <a:buNone/>
            </a:pPr>
            <a:r>
              <a:rPr kumimoji="1" lang="en-US" altLang="zh-CN" sz="2600" dirty="0">
                <a:solidFill>
                  <a:schemeClr val="tx1"/>
                </a:solidFill>
                <a:latin typeface="微软雅黑" panose="020B0503020204020204" pitchFamily="34" charset="-122"/>
                <a:ea typeface="微软雅黑" panose="020B0503020204020204" pitchFamily="34" charset="-122"/>
                <a:cs typeface="Century Gothic"/>
              </a:rPr>
              <a:t>     </a:t>
            </a:r>
            <a:r>
              <a:rPr kumimoji="1" lang="zh-CN" altLang="en-US" sz="2600" dirty="0">
                <a:solidFill>
                  <a:schemeClr val="tx1"/>
                </a:solidFill>
                <a:latin typeface="微软雅黑" panose="020B0503020204020204" pitchFamily="34" charset="-122"/>
                <a:ea typeface="微软雅黑" panose="020B0503020204020204" pitchFamily="34" charset="-122"/>
                <a:cs typeface="Century Gothic"/>
              </a:rPr>
              <a:t>高质量数据划分</a:t>
            </a:r>
          </a:p>
          <a:p>
            <a:pPr marL="447675" lvl="2" indent="-447675">
              <a:buNone/>
            </a:pPr>
            <a:r>
              <a:rPr kumimoji="1" lang="zh-CN" altLang="en-US" sz="2600" dirty="0">
                <a:solidFill>
                  <a:schemeClr val="tx1"/>
                </a:solidFill>
                <a:latin typeface="微软雅黑" panose="020B0503020204020204" pitchFamily="34" charset="-122"/>
                <a:ea typeface="微软雅黑" panose="020B0503020204020204" pitchFamily="34" charset="-122"/>
                <a:cs typeface="Century Gothic"/>
              </a:rPr>
              <a:t>	原位计算范式</a:t>
            </a:r>
          </a:p>
          <a:p>
            <a:pPr marL="447675" lvl="2" indent="-447675">
              <a:buNone/>
            </a:pPr>
            <a:endParaRPr lang="en-US" altLang="zh-CN" sz="800" b="1"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UI" pitchFamily="34" charset="-128"/>
            </a:endParaRPr>
          </a:p>
          <a:p>
            <a:pPr marL="447675" lvl="2" indent="-447675">
              <a:buNone/>
            </a:pPr>
            <a:r>
              <a:rPr kumimoji="1" lang="zh-CN" altLang="en-US" b="1" dirty="0">
                <a:solidFill>
                  <a:schemeClr val="tx1"/>
                </a:solidFill>
                <a:latin typeface="微软雅黑" panose="020B0503020204020204" pitchFamily="34" charset="-122"/>
                <a:ea typeface="微软雅黑" panose="020B0503020204020204" pitchFamily="34" charset="-122"/>
                <a:cs typeface="Century Gothic"/>
              </a:rPr>
              <a:t>与之前代表性的数据中心系统相比，获得了数量级的</a:t>
            </a:r>
            <a:r>
              <a:rPr kumimoji="1" lang="zh-CN" altLang="en-US" b="1" dirty="0">
                <a:solidFill>
                  <a:srgbClr val="FF0066"/>
                </a:solidFill>
                <a:latin typeface="微软雅黑" panose="020B0503020204020204" pitchFamily="34" charset="-122"/>
                <a:ea typeface="微软雅黑" panose="020B0503020204020204" pitchFamily="34" charset="-122"/>
                <a:cs typeface="Century Gothic"/>
              </a:rPr>
              <a:t>吞吐量</a:t>
            </a:r>
            <a:r>
              <a:rPr kumimoji="1" lang="zh-CN" altLang="en-US" b="1" dirty="0">
                <a:solidFill>
                  <a:schemeClr val="tx1"/>
                </a:solidFill>
                <a:latin typeface="微软雅黑" panose="020B0503020204020204" pitchFamily="34" charset="-122"/>
                <a:ea typeface="微软雅黑" panose="020B0503020204020204" pitchFamily="34" charset="-122"/>
                <a:cs typeface="Century Gothic"/>
              </a:rPr>
              <a:t>增长和</a:t>
            </a:r>
            <a:r>
              <a:rPr kumimoji="1" lang="zh-CN" altLang="en-US" b="1" dirty="0">
                <a:solidFill>
                  <a:srgbClr val="FF0066"/>
                </a:solidFill>
                <a:latin typeface="微软雅黑" panose="020B0503020204020204" pitchFamily="34" charset="-122"/>
                <a:ea typeface="微软雅黑" panose="020B0503020204020204" pitchFamily="34" charset="-122"/>
                <a:cs typeface="Century Gothic"/>
              </a:rPr>
              <a:t>时延</a:t>
            </a:r>
            <a:r>
              <a:rPr kumimoji="1" lang="zh-CN" altLang="en-US" b="1" dirty="0">
                <a:solidFill>
                  <a:schemeClr val="tx1"/>
                </a:solidFill>
                <a:latin typeface="微软雅黑" panose="020B0503020204020204" pitchFamily="34" charset="-122"/>
                <a:ea typeface="微软雅黑" panose="020B0503020204020204" pitchFamily="34" charset="-122"/>
                <a:cs typeface="Century Gothic"/>
              </a:rPr>
              <a:t>下降</a:t>
            </a:r>
            <a:endParaRPr kumimoji="1" lang="en-US" altLang="zh-CN" b="1" dirty="0">
              <a:solidFill>
                <a:schemeClr val="tx1"/>
              </a:solidFill>
              <a:latin typeface="微软雅黑" panose="020B0503020204020204" pitchFamily="34" charset="-122"/>
              <a:ea typeface="微软雅黑" panose="020B0503020204020204" pitchFamily="34" charset="-122"/>
              <a:cs typeface="Century Gothic"/>
            </a:endParaRPr>
          </a:p>
          <a:p>
            <a:pPr marL="450850" lvl="2" indent="-450850">
              <a:spcBef>
                <a:spcPts val="0"/>
              </a:spcBef>
              <a:buClrTx/>
              <a:buNone/>
            </a:pPr>
            <a:endParaRPr lang="en-US" altLang="zh-CN" sz="260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6" name="Slide Number Placeholder 3"/>
          <p:cNvSpPr>
            <a:spLocks noGrp="1"/>
          </p:cNvSpPr>
          <p:nvPr>
            <p:ph type="sldNum" sz="quarter" idx="12"/>
          </p:nvPr>
        </p:nvSpPr>
        <p:spPr>
          <a:xfrm>
            <a:off x="8532488" y="6376243"/>
            <a:ext cx="432000" cy="365125"/>
          </a:xfrm>
        </p:spPr>
        <p:txBody>
          <a:bodyPr wrap="none"/>
          <a:lstStyle/>
          <a:p>
            <a:fld id="{BF9A1D82-A967-4BC1-A576-AD1CE0B149C9}" type="slidenum">
              <a:rPr lang="zh-CN" altLang="en-US" sz="1800" smtClean="0">
                <a:solidFill>
                  <a:schemeClr val="tx1"/>
                </a:solidFill>
                <a:latin typeface="Century Gothic" pitchFamily="34" charset="0"/>
              </a:rPr>
              <a:t>38</a:t>
            </a:fld>
            <a:endParaRPr lang="zh-CN" altLang="en-US" sz="1800">
              <a:solidFill>
                <a:schemeClr val="tx1"/>
              </a:solidFill>
              <a:latin typeface="Century Gothic" pitchFamily="34" charset="0"/>
            </a:endParaRPr>
          </a:p>
        </p:txBody>
      </p:sp>
      <p:sp>
        <p:nvSpPr>
          <p:cNvPr id="10"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2"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b="1" dirty="0">
                <a:latin typeface="Microsoft YaHei" panose="020B0503020204020204" pitchFamily="34" charset="-122"/>
                <a:ea typeface="Microsoft YaHei" panose="020B0503020204020204" pitchFamily="34" charset="-122"/>
              </a:rPr>
              <a:t>小结</a:t>
            </a:r>
            <a:endParaRPr lang="zh-CN" altLang="en-US" sz="3200" dirty="0">
              <a:latin typeface="Microsoft YaHei" panose="020B0503020204020204" pitchFamily="34" charset="-122"/>
              <a:ea typeface="Microsoft YaHei" panose="020B0503020204020204" pitchFamily="34" charset="-122"/>
            </a:endParaRPr>
          </a:p>
        </p:txBody>
      </p:sp>
      <p:sp>
        <p:nvSpPr>
          <p:cNvPr id="13" name="Rectangle 12"/>
          <p:cNvSpPr/>
          <p:nvPr/>
        </p:nvSpPr>
        <p:spPr>
          <a:xfrm>
            <a:off x="1428511" y="1146509"/>
            <a:ext cx="6502977" cy="523220"/>
          </a:xfrm>
          <a:prstGeom prst="rect">
            <a:avLst/>
          </a:prstGeom>
          <a:solidFill>
            <a:srgbClr val="FFFFCC"/>
          </a:solidFill>
          <a:ln w="12700">
            <a:solidFill>
              <a:schemeClr val="tx1"/>
            </a:solidFill>
          </a:ln>
        </p:spPr>
        <p:txBody>
          <a:bodyPr wrap="square">
            <a:spAutoFit/>
          </a:bodyPr>
          <a:lstStyle/>
          <a:p>
            <a:pPr algn="ctr"/>
            <a:r>
              <a:rPr lang="zh-CN" altLang="en-US" sz="2800" b="1" dirty="0">
                <a:latin typeface="微软雅黑" panose="020B0503020204020204" pitchFamily="34" charset="-122"/>
                <a:ea typeface="微软雅黑" panose="020B0503020204020204" pitchFamily="34" charset="-122"/>
              </a:rPr>
              <a:t>时延优先</a:t>
            </a:r>
            <a:r>
              <a:rPr lang="zh-CN" altLang="en-US" sz="2800" b="1" dirty="0">
                <a:solidFill>
                  <a:srgbClr val="FF0066"/>
                </a:solidFill>
                <a:latin typeface="微软雅黑" panose="020B0503020204020204" pitchFamily="34" charset="-122"/>
                <a:ea typeface="微软雅黑" panose="020B0503020204020204" pitchFamily="34" charset="-122"/>
              </a:rPr>
              <a:t>：迁移数据 </a:t>
            </a:r>
            <a:r>
              <a:rPr lang="en-US" altLang="zh-CN" sz="2800" b="1" dirty="0">
                <a:solidFill>
                  <a:srgbClr val="FF0066"/>
                </a:solidFill>
                <a:latin typeface="微软雅黑" panose="020B0503020204020204" pitchFamily="34" charset="-122"/>
                <a:ea typeface="微软雅黑" panose="020B0503020204020204" pitchFamily="34" charset="-122"/>
              </a:rPr>
              <a:t>&gt;&gt;</a:t>
            </a:r>
            <a:r>
              <a:rPr lang="zh-CN" altLang="en-US" sz="2800" b="1" dirty="0">
                <a:solidFill>
                  <a:srgbClr val="FF0066"/>
                </a:solidFill>
                <a:latin typeface="微软雅黑" panose="020B0503020204020204" pitchFamily="34" charset="-122"/>
                <a:ea typeface="微软雅黑" panose="020B0503020204020204" pitchFamily="34" charset="-122"/>
              </a:rPr>
              <a:t>迁移计算</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2625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43008" y="1237847"/>
            <a:ext cx="5032147" cy="1754326"/>
          </a:xfrm>
          <a:prstGeom prst="rect">
            <a:avLst/>
          </a:prstGeom>
          <a:noFill/>
        </p:spPr>
        <p:txBody>
          <a:bodyPr wrap="none" rtlCol="0">
            <a:spAutoFit/>
          </a:bodyPr>
          <a:lstStyle/>
          <a:p>
            <a:pPr algn="ctr"/>
            <a:r>
              <a:rPr lang="zh-CN" altLang="en-US" sz="5400" b="1" dirty="0">
                <a:solidFill>
                  <a:schemeClr val="bg1"/>
                </a:solidFill>
                <a:latin typeface="微软雅黑" panose="020B0503020204020204" pitchFamily="34" charset="-122"/>
                <a:ea typeface="微软雅黑" panose="020B0503020204020204" pitchFamily="34" charset="-122"/>
              </a:rPr>
              <a:t>谢谢各位！</a:t>
            </a:r>
            <a:endParaRPr lang="en-US" altLang="zh-CN" sz="5400" b="1" dirty="0">
              <a:solidFill>
                <a:schemeClr val="bg1"/>
              </a:solidFill>
              <a:latin typeface="微软雅黑" panose="020B0503020204020204" pitchFamily="34" charset="-122"/>
              <a:ea typeface="微软雅黑" panose="020B0503020204020204" pitchFamily="34" charset="-122"/>
            </a:endParaRPr>
          </a:p>
          <a:p>
            <a:pPr algn="ctr"/>
            <a:r>
              <a:rPr lang="zh-CN" altLang="en-US" sz="5400" b="1" dirty="0">
                <a:solidFill>
                  <a:schemeClr val="bg1"/>
                </a:solidFill>
                <a:latin typeface="微软雅黑" panose="020B0503020204020204" pitchFamily="34" charset="-122"/>
                <a:ea typeface="微软雅黑" panose="020B0503020204020204" pitchFamily="34" charset="-122"/>
              </a:rPr>
              <a:t>敬请批评指正！</a:t>
            </a:r>
          </a:p>
        </p:txBody>
      </p:sp>
    </p:spTree>
    <p:extLst>
      <p:ext uri="{BB962C8B-B14F-4D97-AF65-F5344CB8AC3E}">
        <p14:creationId xmlns:p14="http://schemas.microsoft.com/office/powerpoint/2010/main" val="212471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标题 1">
            <a:extLst>
              <a:ext uri="{FF2B5EF4-FFF2-40B4-BE49-F238E27FC236}">
                <a16:creationId xmlns:a16="http://schemas.microsoft.com/office/drawing/2014/main" id="{4C591400-4AA3-904A-BEFA-FA02C1C11777}"/>
              </a:ext>
            </a:extLst>
          </p:cNvPr>
          <p:cNvSpPr txBox="1">
            <a:spLocks/>
          </p:cNvSpPr>
          <p:nvPr/>
        </p:nvSpPr>
        <p:spPr>
          <a:xfrm>
            <a:off x="210312" y="-4430"/>
            <a:ext cx="92939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硬件</a:t>
            </a:r>
            <a:r>
              <a:rPr lang="en-US" altLang="zh-CN" sz="3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3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应用驱动：孕育泛在操作系统机会</a:t>
            </a:r>
          </a:p>
        </p:txBody>
      </p:sp>
      <p:sp>
        <p:nvSpPr>
          <p:cNvPr id="32" name="Rectangle 5">
            <a:extLst>
              <a:ext uri="{FF2B5EF4-FFF2-40B4-BE49-F238E27FC236}">
                <a16:creationId xmlns:a16="http://schemas.microsoft.com/office/drawing/2014/main" id="{FB49BC44-2B33-674E-BC3F-8C04AEE9449A}"/>
              </a:ext>
            </a:extLst>
          </p:cNvPr>
          <p:cNvSpPr/>
          <p:nvPr/>
        </p:nvSpPr>
        <p:spPr>
          <a:xfrm>
            <a:off x="0" y="406351"/>
            <a:ext cx="216000" cy="504000"/>
          </a:xfrm>
          <a:prstGeom prst="rect">
            <a:avLst/>
          </a:prstGeom>
          <a:solidFill>
            <a:schemeClr val="tx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37" name="文本框 36">
            <a:extLst>
              <a:ext uri="{FF2B5EF4-FFF2-40B4-BE49-F238E27FC236}">
                <a16:creationId xmlns:a16="http://schemas.microsoft.com/office/drawing/2014/main" id="{E5585F46-EF73-F24A-8A55-DBAC499A53A0}"/>
              </a:ext>
            </a:extLst>
          </p:cNvPr>
          <p:cNvSpPr txBox="1"/>
          <p:nvPr/>
        </p:nvSpPr>
        <p:spPr>
          <a:xfrm>
            <a:off x="402750" y="1995922"/>
            <a:ext cx="8461242" cy="1015663"/>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观点</a:t>
            </a:r>
            <a:r>
              <a:rPr lang="en-US" altLang="zh-CN" sz="2400" b="1" dirty="0">
                <a:latin typeface="微软雅黑" panose="020B0503020204020204" pitchFamily="34" charset="-122"/>
                <a:ea typeface="微软雅黑" panose="020B0503020204020204" pitchFamily="34" charset="-122"/>
              </a:rPr>
              <a:t>: </a:t>
            </a:r>
          </a:p>
          <a:p>
            <a:pPr marL="342900" indent="-342900">
              <a:buAutoNum type="arabicPeriod"/>
            </a:pPr>
            <a:r>
              <a:rPr kumimoji="1" lang="zh-CN" altLang="en-US" dirty="0">
                <a:latin typeface="Microsoft YaHei" panose="020B0503020204020204" pitchFamily="34" charset="-122"/>
                <a:ea typeface="Microsoft YaHei" panose="020B0503020204020204" pitchFamily="34" charset="-122"/>
              </a:rPr>
              <a:t>硬件与应用蓬勃发展，在端和数据中心侧可能孕育新的操作系统</a:t>
            </a:r>
            <a:endParaRPr kumimoji="1" lang="en-US" altLang="zh-CN" dirty="0">
              <a:latin typeface="Microsoft YaHei" panose="020B0503020204020204" pitchFamily="34" charset="-122"/>
              <a:ea typeface="Microsoft YaHei" panose="020B0503020204020204" pitchFamily="34" charset="-122"/>
            </a:endParaRPr>
          </a:p>
          <a:p>
            <a:pPr marL="342900" indent="-342900">
              <a:buFontTx/>
              <a:buAutoNum type="arabicPeriod"/>
            </a:pPr>
            <a:r>
              <a:rPr kumimoji="1" lang="zh-CN" altLang="en-US" dirty="0">
                <a:latin typeface="Microsoft YaHei" panose="020B0503020204020204" pitchFamily="34" charset="-122"/>
                <a:ea typeface="Microsoft YaHei" panose="020B0503020204020204" pitchFamily="34" charset="-122"/>
              </a:rPr>
              <a:t>传统操作系统如</a:t>
            </a:r>
            <a:r>
              <a:rPr kumimoji="1" lang="en-US" altLang="zh-CN" dirty="0">
                <a:latin typeface="Microsoft YaHei" panose="020B0503020204020204" pitchFamily="34" charset="-122"/>
                <a:ea typeface="Microsoft YaHei" panose="020B0503020204020204" pitchFamily="34" charset="-122"/>
              </a:rPr>
              <a:t>Linux</a:t>
            </a:r>
            <a:r>
              <a:rPr kumimoji="1" lang="zh-CN" altLang="en-US" dirty="0">
                <a:latin typeface="Microsoft YaHei" panose="020B0503020204020204" pitchFamily="34" charset="-122"/>
                <a:ea typeface="Microsoft YaHei" panose="020B0503020204020204" pitchFamily="34" charset="-122"/>
              </a:rPr>
              <a:t>进入架构稳定期，难以根本上适应新硬件与应用需求</a:t>
            </a:r>
            <a:endParaRPr kumimoji="1" lang="en-US" altLang="zh-CN" dirty="0">
              <a:latin typeface="Microsoft YaHei" panose="020B0503020204020204" pitchFamily="34" charset="-122"/>
              <a:ea typeface="Microsoft YaHei" panose="020B0503020204020204" pitchFamily="34" charset="-122"/>
            </a:endParaRPr>
          </a:p>
        </p:txBody>
      </p:sp>
      <p:sp>
        <p:nvSpPr>
          <p:cNvPr id="38" name="Content Placeholder 2">
            <a:extLst>
              <a:ext uri="{FF2B5EF4-FFF2-40B4-BE49-F238E27FC236}">
                <a16:creationId xmlns:a16="http://schemas.microsoft.com/office/drawing/2014/main" id="{6DFD18C1-D176-3446-A50C-2A71654AF28B}"/>
              </a:ext>
            </a:extLst>
          </p:cNvPr>
          <p:cNvSpPr>
            <a:spLocks noGrp="1"/>
          </p:cNvSpPr>
          <p:nvPr>
            <p:ph idx="1"/>
          </p:nvPr>
        </p:nvSpPr>
        <p:spPr>
          <a:xfrm>
            <a:off x="402750" y="1384268"/>
            <a:ext cx="8509219" cy="547948"/>
          </a:xfrm>
        </p:spPr>
        <p:txBody>
          <a:bodyPr>
            <a:normAutofit/>
          </a:bodyPr>
          <a:lstStyle/>
          <a:p>
            <a:pPr marL="0" indent="0">
              <a:buNone/>
            </a:pPr>
            <a:r>
              <a:rPr lang="zh-CN" altLang="en-US" sz="2400" b="1" dirty="0">
                <a:latin typeface="微软雅黑" panose="020B0503020204020204" pitchFamily="34" charset="-122"/>
                <a:ea typeface="微软雅黑" panose="020B0503020204020204" pitchFamily="34" charset="-122"/>
              </a:rPr>
              <a:t>操作系统发展：</a:t>
            </a:r>
            <a:r>
              <a:rPr lang="zh-CN" altLang="en-US" sz="2400" dirty="0">
                <a:latin typeface="微软雅黑" panose="020B0503020204020204" pitchFamily="34" charset="-122"/>
                <a:ea typeface="微软雅黑" panose="020B0503020204020204" pitchFamily="34" charset="-122"/>
              </a:rPr>
              <a:t>应用驱动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硬件驱动</a:t>
            </a:r>
            <a:endParaRPr lang="en-US" sz="2400" dirty="0">
              <a:latin typeface="微软雅黑" panose="020B0503020204020204" pitchFamily="34" charset="-122"/>
              <a:ea typeface="微软雅黑" panose="020B0503020204020204" pitchFamily="34" charset="-122"/>
            </a:endParaRPr>
          </a:p>
          <a:p>
            <a:endParaRPr lang="en-US" sz="2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77816CA-062F-6A4A-9BF8-4CA1B0F75B79}"/>
              </a:ext>
            </a:extLst>
          </p:cNvPr>
          <p:cNvPicPr>
            <a:picLocks noChangeAspect="1"/>
          </p:cNvPicPr>
          <p:nvPr/>
        </p:nvPicPr>
        <p:blipFill>
          <a:blip r:embed="rId3"/>
          <a:stretch>
            <a:fillRect/>
          </a:stretch>
        </p:blipFill>
        <p:spPr>
          <a:xfrm>
            <a:off x="4090034" y="3670869"/>
            <a:ext cx="4586996" cy="2208554"/>
          </a:xfrm>
          <a:prstGeom prst="rect">
            <a:avLst/>
          </a:prstGeom>
        </p:spPr>
      </p:pic>
      <p:sp>
        <p:nvSpPr>
          <p:cNvPr id="57" name="文本框 56">
            <a:extLst>
              <a:ext uri="{FF2B5EF4-FFF2-40B4-BE49-F238E27FC236}">
                <a16:creationId xmlns:a16="http://schemas.microsoft.com/office/drawing/2014/main" id="{69783BC4-FBEC-2444-B48C-05FE6F935CED}"/>
              </a:ext>
            </a:extLst>
          </p:cNvPr>
          <p:cNvSpPr txBox="1"/>
          <p:nvPr/>
        </p:nvSpPr>
        <p:spPr>
          <a:xfrm>
            <a:off x="74095" y="6287608"/>
            <a:ext cx="8155504" cy="553998"/>
          </a:xfrm>
          <a:prstGeom prst="rect">
            <a:avLst/>
          </a:prstGeom>
          <a:noFill/>
        </p:spPr>
        <p:txBody>
          <a:bodyPr wrap="square" rtlCol="0">
            <a:spAutoFit/>
          </a:bodyPr>
          <a:lstStyle/>
          <a:p>
            <a:r>
              <a:rPr kumimoji="1" lang="en-US" altLang="zh-CN" sz="1500" dirty="0"/>
              <a:t> Toward Ubiquitous Operating Systems: A Software-Defined Perspective. Hong Mei, Yao Guo. IEEE Computer. 2018</a:t>
            </a:r>
            <a:endParaRPr kumimoji="1" lang="zh-CN" altLang="en-US" sz="1500" dirty="0"/>
          </a:p>
        </p:txBody>
      </p:sp>
      <p:pic>
        <p:nvPicPr>
          <p:cNvPr id="1026" name="Picture 2" descr="http://5b0988e595225.cdn.sohucs.com/images/20180706/75af1fe8a44d4e86a2d0addb4ba36ae2.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99" y="3321210"/>
            <a:ext cx="3547439" cy="2598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120383"/>
      </p:ext>
    </p:extLst>
  </p:cSld>
  <p:clrMapOvr>
    <a:masterClrMapping/>
  </p:clrMapOvr>
  <p:transition advClick="0" advTm="8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2BA7959-B35A-6B44-BB57-B869578C9C23}"/>
              </a:ext>
            </a:extLst>
          </p:cNvPr>
          <p:cNvSpPr>
            <a:spLocks noGrp="1"/>
          </p:cNvSpPr>
          <p:nvPr>
            <p:ph idx="1"/>
          </p:nvPr>
        </p:nvSpPr>
        <p:spPr>
          <a:xfrm>
            <a:off x="380903" y="1321186"/>
            <a:ext cx="3996000" cy="1514222"/>
          </a:xfrm>
        </p:spPr>
        <p:txBody>
          <a:bodyPr>
            <a:normAutofit/>
          </a:bodyPr>
          <a:lstStyle/>
          <a:p>
            <a:pPr marL="360363" indent="-360363" algn="just">
              <a:buSzPct val="80000"/>
              <a:buFont typeface="Century Gothic" panose="020B0502020202020204" pitchFamily="34" charset="0"/>
              <a:buChar char="►"/>
            </a:pPr>
            <a:r>
              <a:rPr lang="en-US" sz="2200" b="1" dirty="0">
                <a:latin typeface="微软雅黑" panose="020B0503020204020204" pitchFamily="34" charset="-122"/>
                <a:ea typeface="微软雅黑" panose="020B0503020204020204" pitchFamily="34" charset="-122"/>
              </a:rPr>
              <a:t>1967</a:t>
            </a:r>
            <a:r>
              <a:rPr lang="zh-CN" altLang="en-US" sz="2200" b="1" dirty="0">
                <a:latin typeface="微软雅黑" panose="020B0503020204020204" pitchFamily="34" charset="-122"/>
                <a:ea typeface="微软雅黑" panose="020B0503020204020204" pitchFamily="34" charset="-122"/>
              </a:rPr>
              <a:t>年首届</a:t>
            </a:r>
            <a:r>
              <a:rPr lang="en-US" altLang="zh-CN" sz="2200" b="1" dirty="0">
                <a:latin typeface="微软雅黑" panose="020B0503020204020204" pitchFamily="34" charset="-122"/>
                <a:ea typeface="微软雅黑" panose="020B0503020204020204" pitchFamily="34" charset="-122"/>
              </a:rPr>
              <a:t>SOSP</a:t>
            </a:r>
            <a:r>
              <a:rPr lang="zh-CN" altLang="en-US" sz="2200" b="1" dirty="0">
                <a:latin typeface="微软雅黑" panose="020B0503020204020204" pitchFamily="34" charset="-122"/>
                <a:ea typeface="微软雅黑" panose="020B0503020204020204" pitchFamily="34" charset="-122"/>
              </a:rPr>
              <a:t>在田纳西州举办</a:t>
            </a:r>
            <a:endParaRPr lang="en-US" sz="2200" b="1" dirty="0">
              <a:latin typeface="微软雅黑" panose="020B0503020204020204" pitchFamily="34" charset="-122"/>
              <a:ea typeface="微软雅黑" panose="020B0503020204020204" pitchFamily="34" charset="-122"/>
            </a:endParaRPr>
          </a:p>
          <a:p>
            <a:pPr marL="360363" indent="-360363" algn="just">
              <a:buSzPct val="80000"/>
              <a:buFont typeface="Century Gothic" panose="020B0502020202020204" pitchFamily="34" charset="0"/>
              <a:buChar char="►"/>
            </a:pPr>
            <a:r>
              <a:rPr lang="zh-CN" altLang="en-US" sz="2200" dirty="0">
                <a:latin typeface="微软雅黑" panose="020B0503020204020204" pitchFamily="34" charset="-122"/>
                <a:ea typeface="微软雅黑" panose="020B0503020204020204" pitchFamily="34" charset="-122"/>
              </a:rPr>
              <a:t>同年</a:t>
            </a:r>
            <a:r>
              <a:rPr lang="zh-CN" altLang="en-US" sz="2200" b="1" dirty="0">
                <a:solidFill>
                  <a:srgbClr val="FF0066"/>
                </a:solidFill>
                <a:latin typeface="微软雅黑" panose="020B0503020204020204" pitchFamily="34" charset="-122"/>
                <a:ea typeface="微软雅黑" panose="020B0503020204020204" pitchFamily="34" charset="-122"/>
              </a:rPr>
              <a:t>多道程序设计</a:t>
            </a:r>
            <a:r>
              <a:rPr lang="zh-CN" altLang="en-US" sz="2200" dirty="0">
                <a:latin typeface="微软雅黑" panose="020B0503020204020204" pitchFamily="34" charset="-122"/>
                <a:ea typeface="微软雅黑" panose="020B0503020204020204" pitchFamily="34" charset="-122"/>
              </a:rPr>
              <a:t>提出者</a:t>
            </a:r>
            <a:r>
              <a:rPr lang="en-US" sz="2200" dirty="0">
                <a:latin typeface="微软雅黑" panose="020B0503020204020204" pitchFamily="34" charset="-122"/>
                <a:ea typeface="微软雅黑" panose="020B0503020204020204" pitchFamily="34" charset="-122"/>
              </a:rPr>
              <a:t>Maurice Wilkes</a:t>
            </a:r>
            <a:r>
              <a:rPr lang="zh-CN" altLang="en-US" sz="2200" dirty="0">
                <a:latin typeface="微软雅黑" panose="020B0503020204020204" pitchFamily="34" charset="-122"/>
                <a:ea typeface="微软雅黑" panose="020B0503020204020204" pitchFamily="34" charset="-122"/>
              </a:rPr>
              <a:t>获得图灵奖</a:t>
            </a:r>
            <a:endParaRPr lang="en-US" sz="2200" dirty="0">
              <a:latin typeface="微软雅黑" panose="020B0503020204020204" pitchFamily="34" charset="-122"/>
              <a:ea typeface="微软雅黑" panose="020B0503020204020204" pitchFamily="34" charset="-122"/>
            </a:endParaRPr>
          </a:p>
          <a:p>
            <a:pPr algn="just"/>
            <a:endParaRPr lang="en-US" sz="2200" dirty="0">
              <a:latin typeface="微软雅黑" panose="020B0503020204020204" pitchFamily="34" charset="-122"/>
              <a:ea typeface="微软雅黑" panose="020B0503020204020204" pitchFamily="34" charset="-122"/>
            </a:endParaRPr>
          </a:p>
        </p:txBody>
      </p:sp>
      <p:sp>
        <p:nvSpPr>
          <p:cNvPr id="19" name="Slide Number Placeholder 3"/>
          <p:cNvSpPr>
            <a:spLocks noGrp="1"/>
          </p:cNvSpPr>
          <p:nvPr>
            <p:ph type="sldNum" sz="quarter" idx="12"/>
          </p:nvPr>
        </p:nvSpPr>
        <p:spPr>
          <a:xfrm>
            <a:off x="8532488" y="6376243"/>
            <a:ext cx="432000" cy="365125"/>
          </a:xfrm>
        </p:spPr>
        <p:txBody>
          <a:bodyPr wrap="none"/>
          <a:lstStyle/>
          <a:p>
            <a:fld id="{BF9A1D82-A967-4BC1-A576-AD1CE0B149C9}" type="slidenum">
              <a:rPr lang="zh-CN" altLang="en-US" sz="1800" smtClean="0">
                <a:solidFill>
                  <a:schemeClr val="tx1"/>
                </a:solidFill>
                <a:latin typeface="Century Gothic" pitchFamily="34" charset="0"/>
              </a:rPr>
              <a:t>5</a:t>
            </a:fld>
            <a:endParaRPr lang="zh-CN" altLang="en-US" sz="1800">
              <a:solidFill>
                <a:schemeClr val="tx1"/>
              </a:solidFill>
              <a:latin typeface="Century Gothic" pitchFamily="34" charset="0"/>
            </a:endParaRPr>
          </a:p>
        </p:txBody>
      </p:sp>
      <p:sp>
        <p:nvSpPr>
          <p:cNvPr id="12" name="Content Placeholder 2">
            <a:extLst>
              <a:ext uri="{FF2B5EF4-FFF2-40B4-BE49-F238E27FC236}">
                <a16:creationId xmlns:a16="http://schemas.microsoft.com/office/drawing/2014/main" id="{17F2CF77-1C7F-344A-9663-51817AF4A877}"/>
              </a:ext>
            </a:extLst>
          </p:cNvPr>
          <p:cNvSpPr txBox="1">
            <a:spLocks/>
          </p:cNvSpPr>
          <p:nvPr/>
        </p:nvSpPr>
        <p:spPr>
          <a:xfrm>
            <a:off x="4464423" y="1321186"/>
            <a:ext cx="4320000" cy="1314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363" indent="-360363">
              <a:buSzPct val="80000"/>
              <a:buFont typeface="Century Gothic" panose="020B0502020202020204" pitchFamily="34" charset="0"/>
              <a:buChar char="►"/>
            </a:pPr>
            <a:r>
              <a:rPr lang="en-US" sz="2200" b="1" dirty="0">
                <a:latin typeface="微软雅黑" panose="020B0503020204020204" pitchFamily="34" charset="-122"/>
                <a:ea typeface="微软雅黑" panose="020B0503020204020204" pitchFamily="34" charset="-122"/>
              </a:rPr>
              <a:t>2017</a:t>
            </a:r>
            <a:r>
              <a:rPr lang="zh-CN" altLang="en-US" sz="2200" b="1" dirty="0">
                <a:latin typeface="微软雅黑" panose="020B0503020204020204" pitchFamily="34" charset="-122"/>
                <a:ea typeface="微软雅黑" panose="020B0503020204020204" pitchFamily="34" charset="-122"/>
              </a:rPr>
              <a:t>年</a:t>
            </a:r>
            <a:r>
              <a:rPr lang="en-US" altLang="zh-CN" sz="2200" b="1" dirty="0">
                <a:latin typeface="微软雅黑" panose="020B0503020204020204" pitchFamily="34" charset="-122"/>
                <a:ea typeface="微软雅黑" panose="020B0503020204020204" pitchFamily="34" charset="-122"/>
              </a:rPr>
              <a:t>26</a:t>
            </a:r>
            <a:r>
              <a:rPr lang="zh-CN" altLang="en-US" sz="2200" b="1" dirty="0">
                <a:latin typeface="微软雅黑" panose="020B0503020204020204" pitchFamily="34" charset="-122"/>
                <a:ea typeface="微软雅黑" panose="020B0503020204020204" pitchFamily="34" charset="-122"/>
              </a:rPr>
              <a:t>届</a:t>
            </a:r>
            <a:r>
              <a:rPr lang="en-US" altLang="zh-CN" sz="2200" b="1" dirty="0">
                <a:latin typeface="微软雅黑" panose="020B0503020204020204" pitchFamily="34" charset="-122"/>
                <a:ea typeface="微软雅黑" panose="020B0503020204020204" pitchFamily="34" charset="-122"/>
              </a:rPr>
              <a:t>SOSP</a:t>
            </a:r>
            <a:r>
              <a:rPr lang="zh-CN" altLang="en-US" sz="2200" b="1" dirty="0">
                <a:latin typeface="微软雅黑" panose="020B0503020204020204" pitchFamily="34" charset="-122"/>
                <a:ea typeface="微软雅黑" panose="020B0503020204020204" pitchFamily="34" charset="-122"/>
              </a:rPr>
              <a:t>在上海举办</a:t>
            </a:r>
            <a:endParaRPr lang="en-US" sz="2200" b="1" dirty="0">
              <a:latin typeface="微软雅黑" panose="020B0503020204020204" pitchFamily="34" charset="-122"/>
              <a:ea typeface="微软雅黑" panose="020B0503020204020204" pitchFamily="34" charset="-122"/>
            </a:endParaRPr>
          </a:p>
          <a:p>
            <a:pPr marL="360363" indent="-360363">
              <a:buSzPct val="80000"/>
              <a:buFont typeface="Century Gothic" panose="020B0502020202020204" pitchFamily="34" charset="0"/>
              <a:buChar char="►"/>
            </a:pPr>
            <a:r>
              <a:rPr lang="zh-CN" altLang="en-US" sz="2200" dirty="0">
                <a:latin typeface="微软雅黑" panose="020B0503020204020204" pitchFamily="34" charset="-122"/>
                <a:ea typeface="微软雅黑" panose="020B0503020204020204" pitchFamily="34" charset="-122"/>
              </a:rPr>
              <a:t>同年第一个</a:t>
            </a:r>
            <a:r>
              <a:rPr lang="zh-CN" altLang="en-US" sz="2200" b="1" dirty="0">
                <a:solidFill>
                  <a:srgbClr val="FF0066"/>
                </a:solidFill>
                <a:latin typeface="微软雅黑" panose="020B0503020204020204" pitchFamily="34" charset="-122"/>
                <a:ea typeface="微软雅黑" panose="020B0503020204020204" pitchFamily="34" charset="-122"/>
              </a:rPr>
              <a:t>浏览器</a:t>
            </a:r>
            <a:r>
              <a:rPr lang="zh-CN" altLang="en-US" sz="2200" dirty="0">
                <a:latin typeface="微软雅黑" panose="020B0503020204020204" pitchFamily="34" charset="-122"/>
                <a:ea typeface="微软雅黑" panose="020B0503020204020204" pitchFamily="34" charset="-122"/>
              </a:rPr>
              <a:t>实现者</a:t>
            </a:r>
            <a:r>
              <a:rPr lang="en-US" altLang="zh-CN" sz="2200" dirty="0">
                <a:latin typeface="微软雅黑" panose="020B0503020204020204" pitchFamily="34" charset="-122"/>
                <a:ea typeface="微软雅黑" panose="020B0503020204020204" pitchFamily="34" charset="-122"/>
              </a:rPr>
              <a:t>Tim Berners-Lee </a:t>
            </a:r>
            <a:r>
              <a:rPr lang="zh-CN" altLang="en-US" sz="2200" dirty="0">
                <a:latin typeface="微软雅黑" panose="020B0503020204020204" pitchFamily="34" charset="-122"/>
                <a:ea typeface="微软雅黑" panose="020B0503020204020204" pitchFamily="34" charset="-122"/>
              </a:rPr>
              <a:t>获得图灵奖</a:t>
            </a:r>
            <a:endParaRPr lang="en-US" sz="2200" dirty="0">
              <a:latin typeface="微软雅黑" panose="020B0503020204020204" pitchFamily="34" charset="-122"/>
              <a:ea typeface="微软雅黑" panose="020B0503020204020204" pitchFamily="34" charset="-122"/>
            </a:endParaRPr>
          </a:p>
          <a:p>
            <a:endParaRPr lang="en-US" sz="22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34B4472-6C69-5146-A519-39CB0DDC3456}"/>
              </a:ext>
            </a:extLst>
          </p:cNvPr>
          <p:cNvSpPr txBox="1"/>
          <p:nvPr/>
        </p:nvSpPr>
        <p:spPr>
          <a:xfrm>
            <a:off x="4863384" y="2535527"/>
            <a:ext cx="3887252" cy="677108"/>
          </a:xfrm>
          <a:prstGeom prst="rect">
            <a:avLst/>
          </a:prstGeom>
          <a:solidFill>
            <a:srgbClr val="FFFFCC"/>
          </a:solidFill>
        </p:spPr>
        <p:txBody>
          <a:bodyPr wrap="square" rtlCol="0">
            <a:spAutoFit/>
          </a:bodyPr>
          <a:lstStyle/>
          <a:p>
            <a:r>
              <a:rPr kumimoji="1" lang="en-US" altLang="zh-CN" sz="2000" dirty="0"/>
              <a:t>Tim Berners-Lee: CERN experience. </a:t>
            </a:r>
            <a:r>
              <a:rPr kumimoji="1" lang="en-US" altLang="zh-CN" dirty="0"/>
              <a:t>ACM SIGOPS European Workshop 1988</a:t>
            </a:r>
            <a:endParaRPr kumimoji="1" lang="zh-CN" altLang="en-US" dirty="0"/>
          </a:p>
        </p:txBody>
      </p:sp>
      <p:sp>
        <p:nvSpPr>
          <p:cNvPr id="5" name="文本框 4">
            <a:extLst>
              <a:ext uri="{FF2B5EF4-FFF2-40B4-BE49-F238E27FC236}">
                <a16:creationId xmlns:a16="http://schemas.microsoft.com/office/drawing/2014/main" id="{4468D638-1CF3-C347-97A8-5C4E6541FEE4}"/>
              </a:ext>
            </a:extLst>
          </p:cNvPr>
          <p:cNvSpPr txBox="1"/>
          <p:nvPr/>
        </p:nvSpPr>
        <p:spPr>
          <a:xfrm>
            <a:off x="108000" y="6481248"/>
            <a:ext cx="2623008" cy="338554"/>
          </a:xfrm>
          <a:prstGeom prst="rect">
            <a:avLst/>
          </a:prstGeom>
          <a:noFill/>
        </p:spPr>
        <p:txBody>
          <a:bodyPr wrap="square" rtlCol="0">
            <a:spAutoFit/>
          </a:bodyPr>
          <a:lstStyle/>
          <a:p>
            <a:r>
              <a:rPr kumimoji="1" lang="en-US" altLang="zh-CN" sz="1600" dirty="0">
                <a:latin typeface="微软雅黑" panose="020B0503020204020204" pitchFamily="34" charset="-122"/>
                <a:ea typeface="微软雅黑" panose="020B0503020204020204" pitchFamily="34" charset="-122"/>
              </a:rPr>
              <a:t>*</a:t>
            </a:r>
            <a:r>
              <a:rPr kumimoji="1" lang="zh-CN" altLang="en-US" sz="1600" dirty="0">
                <a:latin typeface="微软雅黑" panose="020B0503020204020204" pitchFamily="34" charset="-122"/>
                <a:ea typeface="微软雅黑" panose="020B0503020204020204" pitchFamily="34" charset="-122"/>
              </a:rPr>
              <a:t>来源</a:t>
            </a:r>
            <a:r>
              <a:rPr kumimoji="1" lang="en-US" altLang="zh-CN" sz="1600" dirty="0">
                <a:latin typeface="微软雅黑" panose="020B0503020204020204" pitchFamily="34" charset="-122"/>
                <a:ea typeface="微软雅黑" panose="020B0503020204020204" pitchFamily="34" charset="-122"/>
              </a:rPr>
              <a:t>: Jack </a:t>
            </a:r>
            <a:r>
              <a:rPr kumimoji="1" lang="en-US" altLang="zh-CN" sz="1600" dirty="0" err="1">
                <a:latin typeface="微软雅黑" panose="020B0503020204020204" pitchFamily="34" charset="-122"/>
                <a:ea typeface="微软雅黑" panose="020B0503020204020204" pitchFamily="34" charset="-122"/>
              </a:rPr>
              <a:t>Dennis@MIT</a:t>
            </a:r>
            <a:endParaRPr kumimoji="1" lang="zh-CN" altLang="en-US"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71E278B-A324-CD45-BAE2-C01ADFE5CE4F}"/>
              </a:ext>
            </a:extLst>
          </p:cNvPr>
          <p:cNvSpPr txBox="1"/>
          <p:nvPr/>
        </p:nvSpPr>
        <p:spPr>
          <a:xfrm>
            <a:off x="4988426" y="3355758"/>
            <a:ext cx="3271994" cy="707886"/>
          </a:xfrm>
          <a:prstGeom prst="rect">
            <a:avLst/>
          </a:prstGeom>
          <a:solidFill>
            <a:srgbClr val="F2F2F2">
              <a:alpha val="80000"/>
            </a:srgbClr>
          </a:solidFill>
        </p:spPr>
        <p:txBody>
          <a:bodyPr wrap="square" rtlCol="0">
            <a:spAutoFit/>
          </a:bodyPr>
          <a:lstStyle/>
          <a:p>
            <a:r>
              <a:rPr kumimoji="1" lang="zh-CN" altLang="en-US" sz="2000" b="1" dirty="0">
                <a:latin typeface="微软雅黑" panose="020B0503020204020204" pitchFamily="34" charset="-122"/>
                <a:ea typeface="微软雅黑" panose="020B0503020204020204" pitchFamily="34" charset="-122"/>
              </a:rPr>
              <a:t>关注点</a:t>
            </a:r>
            <a:r>
              <a:rPr kumimoji="1" lang="zh-CN" altLang="en-US" sz="2000" dirty="0">
                <a:latin typeface="微软雅黑" panose="020B0503020204020204" pitchFamily="34" charset="-122"/>
                <a:ea typeface="微软雅黑" panose="020B0503020204020204" pitchFamily="34" charset="-122"/>
              </a:rPr>
              <a:t>：</a:t>
            </a:r>
            <a:r>
              <a:rPr kumimoji="1" lang="zh-CN" altLang="en-US" sz="2000" b="1" dirty="0">
                <a:solidFill>
                  <a:srgbClr val="FF0066"/>
                </a:solidFill>
                <a:latin typeface="微软雅黑" panose="020B0503020204020204" pitchFamily="34" charset="-122"/>
                <a:ea typeface="微软雅黑" panose="020B0503020204020204" pitchFamily="34" charset="-122"/>
              </a:rPr>
              <a:t>数据中心、低时延、</a:t>
            </a:r>
            <a:r>
              <a:rPr kumimoji="1" lang="zh-CN" altLang="en-US" sz="2000" dirty="0">
                <a:latin typeface="微软雅黑" panose="020B0503020204020204" pitchFamily="34" charset="-122"/>
                <a:ea typeface="微软雅黑" panose="020B0503020204020204" pitchFamily="34" charset="-122"/>
              </a:rPr>
              <a:t>可扩展性、高可靠、安全等</a:t>
            </a:r>
          </a:p>
        </p:txBody>
      </p:sp>
      <p:sp>
        <p:nvSpPr>
          <p:cNvPr id="15"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ans" sz="3200" b="1" dirty="0">
                <a:latin typeface="Microsoft YaHei" panose="020B0503020204020204" pitchFamily="34" charset="-122"/>
                <a:ea typeface="Microsoft YaHei" panose="020B0503020204020204" pitchFamily="34" charset="-122"/>
              </a:rPr>
              <a:t>SOSP 50</a:t>
            </a:r>
            <a:r>
              <a:rPr lang="zh-CN" altLang="en-US" sz="3200" b="1" dirty="0">
                <a:latin typeface="Microsoft YaHei" panose="020B0503020204020204" pitchFamily="34" charset="-122"/>
                <a:ea typeface="Microsoft YaHei" panose="020B0503020204020204" pitchFamily="34" charset="-122"/>
              </a:rPr>
              <a:t>年</a:t>
            </a:r>
            <a:r>
              <a:rPr lang="zh-CN" altLang="en-US" sz="3200" dirty="0">
                <a:latin typeface="Microsoft YaHei" panose="020B0503020204020204" pitchFamily="34" charset="-122"/>
                <a:ea typeface="Microsoft YaHei" panose="020B0503020204020204" pitchFamily="34" charset="-122"/>
              </a:rPr>
              <a:t>：从田纳西到上海</a:t>
            </a:r>
            <a:r>
              <a:rPr lang="en-US" altLang="zh-CN" sz="3200" dirty="0">
                <a:latin typeface="Microsoft YaHei" panose="020B0503020204020204" pitchFamily="34" charset="-122"/>
                <a:ea typeface="Microsoft YaHei" panose="020B0503020204020204" pitchFamily="34" charset="-122"/>
              </a:rPr>
              <a:t>, </a:t>
            </a:r>
            <a:r>
              <a:rPr lang="zh-CN" altLang="en-US" sz="3200" dirty="0">
                <a:latin typeface="Microsoft YaHei" panose="020B0503020204020204" pitchFamily="34" charset="-122"/>
                <a:ea typeface="Microsoft YaHei" panose="020B0503020204020204" pitchFamily="34" charset="-122"/>
              </a:rPr>
              <a:t>从单机到互联网</a:t>
            </a:r>
            <a:endParaRPr lang="zh-CN" altLang="en-US" sz="3200" b="1" dirty="0">
              <a:latin typeface="Microsoft YaHei" panose="020B0503020204020204" pitchFamily="34" charset="-122"/>
              <a:ea typeface="Microsoft YaHei" panose="020B0503020204020204" pitchFamily="34" charset="-122"/>
            </a:endParaRPr>
          </a:p>
        </p:txBody>
      </p:sp>
      <p:sp>
        <p:nvSpPr>
          <p:cNvPr id="16"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 name="TextBox 1"/>
          <p:cNvSpPr txBox="1"/>
          <p:nvPr/>
        </p:nvSpPr>
        <p:spPr>
          <a:xfrm>
            <a:off x="216000" y="3143479"/>
            <a:ext cx="4647384" cy="2862322"/>
          </a:xfrm>
          <a:prstGeom prst="rect">
            <a:avLst/>
          </a:prstGeom>
          <a:solidFill>
            <a:srgbClr val="F2F2F2"/>
          </a:solidFill>
        </p:spPr>
        <p:txBody>
          <a:bodyPr wrap="square" rtlCol="0">
            <a:spAutoFit/>
          </a:bodyPr>
          <a:lstStyle/>
          <a:p>
            <a:pPr algn="ctr"/>
            <a:r>
              <a:rPr lang="en-US" altLang="zh-CN" sz="2800" dirty="0">
                <a:latin typeface="Gill Sans MT Condensed" panose="020B0506020104020203" pitchFamily="34" charset="0"/>
              </a:rPr>
              <a:t>Sessions at SOSP-1967*</a:t>
            </a:r>
          </a:p>
          <a:p>
            <a:endParaRPr lang="en-US" altLang="zh-CN" sz="800" dirty="0">
              <a:latin typeface="Gill Sans MT Condensed" panose="020B0506020104020203" pitchFamily="34" charset="0"/>
            </a:endParaRPr>
          </a:p>
          <a:p>
            <a:r>
              <a:rPr lang="en-US" altLang="zh-CN" sz="2300" dirty="0">
                <a:latin typeface="Gill Sans MT Condensed" panose="020B0506020104020203" pitchFamily="34" charset="0"/>
              </a:rPr>
              <a:t>S1. Virtual </a:t>
            </a:r>
            <a:r>
              <a:rPr lang="en-US" altLang="zh-CN" sz="2300" dirty="0">
                <a:solidFill>
                  <a:srgbClr val="FF0066"/>
                </a:solidFill>
                <a:latin typeface="Gill Sans MT Condensed" panose="020B0506020104020203" pitchFamily="34" charset="0"/>
              </a:rPr>
              <a:t>Memory</a:t>
            </a:r>
            <a:r>
              <a:rPr lang="en-US" altLang="zh-CN" sz="2300" dirty="0">
                <a:latin typeface="Gill Sans MT Condensed" panose="020B0506020104020203" pitchFamily="34" charset="0"/>
              </a:rPr>
              <a:t> (3 Papers)</a:t>
            </a:r>
          </a:p>
          <a:p>
            <a:r>
              <a:rPr lang="en-US" altLang="zh-CN" sz="2300" dirty="0">
                <a:latin typeface="Gill Sans MT Condensed" panose="020B0506020104020203" pitchFamily="34" charset="0"/>
              </a:rPr>
              <a:t>S2. </a:t>
            </a:r>
            <a:r>
              <a:rPr lang="en-US" altLang="zh-CN" sz="2300" dirty="0">
                <a:solidFill>
                  <a:srgbClr val="FF0066"/>
                </a:solidFill>
                <a:latin typeface="Gill Sans MT Condensed" panose="020B0506020104020203" pitchFamily="34" charset="0"/>
              </a:rPr>
              <a:t>Memory</a:t>
            </a:r>
            <a:r>
              <a:rPr lang="en-US" altLang="zh-CN" sz="2300" dirty="0">
                <a:latin typeface="Gill Sans MT Condensed" panose="020B0506020104020203" pitchFamily="34" charset="0"/>
              </a:rPr>
              <a:t> Management (2 Papers)</a:t>
            </a:r>
          </a:p>
          <a:p>
            <a:r>
              <a:rPr lang="en-US" altLang="zh-CN" sz="2300" dirty="0">
                <a:latin typeface="Gill Sans MT Condensed" panose="020B0506020104020203" pitchFamily="34" charset="0"/>
              </a:rPr>
              <a:t>S3. Extended Core </a:t>
            </a:r>
            <a:r>
              <a:rPr lang="en-US" altLang="zh-CN" sz="2300" dirty="0">
                <a:solidFill>
                  <a:srgbClr val="FF0066"/>
                </a:solidFill>
                <a:latin typeface="Gill Sans MT Condensed" panose="020B0506020104020203" pitchFamily="34" charset="0"/>
              </a:rPr>
              <a:t>Memory</a:t>
            </a:r>
            <a:r>
              <a:rPr lang="en-US" altLang="zh-CN" sz="2300" dirty="0">
                <a:latin typeface="Gill Sans MT Condensed" panose="020B0506020104020203" pitchFamily="34" charset="0"/>
              </a:rPr>
              <a:t> Systems (3 Papers)</a:t>
            </a:r>
          </a:p>
          <a:p>
            <a:r>
              <a:rPr lang="en-US" altLang="zh-CN" sz="2300" dirty="0">
                <a:latin typeface="Gill Sans MT Condensed" panose="020B0506020104020203" pitchFamily="34" charset="0"/>
              </a:rPr>
              <a:t>S4. Philosophies of </a:t>
            </a:r>
            <a:r>
              <a:rPr lang="en-US" altLang="zh-CN" sz="2300" dirty="0">
                <a:solidFill>
                  <a:srgbClr val="FF0066"/>
                </a:solidFill>
                <a:latin typeface="Gill Sans MT Condensed" panose="020B0506020104020203" pitchFamily="34" charset="0"/>
              </a:rPr>
              <a:t>Process</a:t>
            </a:r>
            <a:r>
              <a:rPr lang="en-US" altLang="zh-CN" sz="2300" dirty="0">
                <a:latin typeface="Gill Sans MT Condensed" panose="020B0506020104020203" pitchFamily="34" charset="0"/>
              </a:rPr>
              <a:t> Control (3 Papers)</a:t>
            </a:r>
          </a:p>
          <a:p>
            <a:r>
              <a:rPr lang="en-US" altLang="zh-CN" sz="2300" dirty="0">
                <a:latin typeface="Gill Sans MT Condensed" panose="020B0506020104020203" pitchFamily="34" charset="0"/>
              </a:rPr>
              <a:t>S5. </a:t>
            </a:r>
            <a:r>
              <a:rPr lang="en-US" altLang="zh-CN" sz="2300" dirty="0">
                <a:solidFill>
                  <a:srgbClr val="FF0066"/>
                </a:solidFill>
                <a:latin typeface="Gill Sans MT Condensed" panose="020B0506020104020203" pitchFamily="34" charset="0"/>
              </a:rPr>
              <a:t>System</a:t>
            </a:r>
            <a:r>
              <a:rPr lang="en-US" altLang="zh-CN" sz="2300" dirty="0">
                <a:latin typeface="Gill Sans MT Condensed" panose="020B0506020104020203" pitchFamily="34" charset="0"/>
              </a:rPr>
              <a:t> Theory and Design (3 Papers)</a:t>
            </a:r>
          </a:p>
          <a:p>
            <a:r>
              <a:rPr lang="en-US" altLang="zh-CN" sz="2300" dirty="0">
                <a:latin typeface="Gill Sans MT Condensed" panose="020B0506020104020203" pitchFamily="34" charset="0"/>
              </a:rPr>
              <a:t>S6. Computer </a:t>
            </a:r>
            <a:r>
              <a:rPr lang="en-US" altLang="zh-CN" sz="2300" dirty="0">
                <a:solidFill>
                  <a:srgbClr val="FF0066"/>
                </a:solidFill>
                <a:latin typeface="Gill Sans MT Condensed" panose="020B0506020104020203" pitchFamily="34" charset="0"/>
              </a:rPr>
              <a:t>Networks</a:t>
            </a:r>
            <a:r>
              <a:rPr lang="en-US" altLang="zh-CN" sz="2300" dirty="0">
                <a:latin typeface="Gill Sans MT Condensed" panose="020B0506020104020203" pitchFamily="34" charset="0"/>
              </a:rPr>
              <a:t> &amp; Comm. (3 Papers)</a:t>
            </a:r>
            <a:endParaRPr lang="zh-CN" altLang="en-US" sz="2300" dirty="0">
              <a:latin typeface="Gill Sans MT Condensed" panose="020B0506020104020203" pitchFamily="34" charset="0"/>
            </a:endParaRPr>
          </a:p>
        </p:txBody>
      </p:sp>
      <p:pic>
        <p:nvPicPr>
          <p:cNvPr id="3" name="Picture 2">
            <a:extLst>
              <a:ext uri="{FF2B5EF4-FFF2-40B4-BE49-F238E27FC236}">
                <a16:creationId xmlns:a16="http://schemas.microsoft.com/office/drawing/2014/main" id="{319A6CB8-D838-9048-8B2A-95DBBB9144B7}"/>
              </a:ext>
            </a:extLst>
          </p:cNvPr>
          <p:cNvPicPr>
            <a:picLocks noChangeAspect="1"/>
          </p:cNvPicPr>
          <p:nvPr/>
        </p:nvPicPr>
        <p:blipFill>
          <a:blip r:embed="rId3"/>
          <a:stretch>
            <a:fillRect/>
          </a:stretch>
        </p:blipFill>
        <p:spPr>
          <a:xfrm>
            <a:off x="5013784" y="4300735"/>
            <a:ext cx="3518704" cy="1984158"/>
          </a:xfrm>
          <a:prstGeom prst="rect">
            <a:avLst/>
          </a:prstGeom>
        </p:spPr>
      </p:pic>
    </p:spTree>
    <p:extLst>
      <p:ext uri="{BB962C8B-B14F-4D97-AF65-F5344CB8AC3E}">
        <p14:creationId xmlns:p14="http://schemas.microsoft.com/office/powerpoint/2010/main" val="573386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9591" y="1379569"/>
            <a:ext cx="4210651" cy="1258034"/>
          </a:xfrm>
          <a:prstGeom prst="rect">
            <a:avLst/>
          </a:prstGeom>
          <a:ln>
            <a:noFill/>
          </a:ln>
          <a:effectLst>
            <a:softEdge rad="112500"/>
          </a:effectLst>
        </p:spPr>
      </p:pic>
      <p:sp>
        <p:nvSpPr>
          <p:cNvPr id="5" name="标题 1"/>
          <p:cNvSpPr txBox="1">
            <a:spLocks/>
          </p:cNvSpPr>
          <p:nvPr/>
        </p:nvSpPr>
        <p:spPr>
          <a:xfrm>
            <a:off x="210312" y="155061"/>
            <a:ext cx="8823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dirty="0">
                <a:latin typeface="Microsoft YaHei" panose="020B0503020204020204" pitchFamily="34" charset="-122"/>
                <a:ea typeface="Microsoft YaHei" panose="020B0503020204020204" pitchFamily="34" charset="-122"/>
              </a:rPr>
              <a:t>操作系统演化：从单机到数据中心</a:t>
            </a:r>
          </a:p>
        </p:txBody>
      </p:sp>
      <p:sp>
        <p:nvSpPr>
          <p:cNvPr id="6" name="Rectangle 5"/>
          <p:cNvSpPr/>
          <p:nvPr/>
        </p:nvSpPr>
        <p:spPr>
          <a:xfrm>
            <a:off x="0" y="565842"/>
            <a:ext cx="216000" cy="504000"/>
          </a:xfrm>
          <a:prstGeom prst="rect">
            <a:avLst/>
          </a:prstGeom>
          <a:solidFill>
            <a:srgbClr val="242671"/>
          </a:solidFill>
          <a:ln>
            <a:solidFill>
              <a:srgbClr val="24267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pic>
        <p:nvPicPr>
          <p:cNvPr id="2" name="Picture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2534" y="1527883"/>
            <a:ext cx="3869425" cy="972000"/>
          </a:xfrm>
          <a:prstGeom prst="rect">
            <a:avLst/>
          </a:prstGeom>
          <a:solidFill>
            <a:schemeClr val="bg1"/>
          </a:solidFill>
          <a:ln w="28575">
            <a:solidFill>
              <a:schemeClr val="tx1">
                <a:lumMod val="75000"/>
                <a:lumOff val="25000"/>
              </a:schemeClr>
            </a:solidFill>
          </a:ln>
          <a:effectLst>
            <a:outerShdw blurRad="63500" sx="102000" sy="102000" algn="ctr" rotWithShape="0">
              <a:prstClr val="black">
                <a:alpha val="40000"/>
              </a:prstClr>
            </a:outerShdw>
          </a:effectLst>
        </p:spPr>
      </p:pic>
      <p:sp>
        <p:nvSpPr>
          <p:cNvPr id="40" name="TextBox 39"/>
          <p:cNvSpPr txBox="1"/>
          <p:nvPr/>
        </p:nvSpPr>
        <p:spPr>
          <a:xfrm>
            <a:off x="4436" y="6548205"/>
            <a:ext cx="8080311" cy="338554"/>
          </a:xfrm>
          <a:prstGeom prst="rect">
            <a:avLst/>
          </a:prstGeom>
          <a:noFill/>
        </p:spPr>
        <p:txBody>
          <a:bodyPr wrap="square" rtlCol="0">
            <a:spAutoFit/>
          </a:bodyPr>
          <a:lstStyle/>
          <a:p>
            <a:r>
              <a:rPr lang="zh-CN" altLang="en-US" sz="1600" dirty="0">
                <a:latin typeface="+mj-ea"/>
                <a:ea typeface="+mj-ea"/>
              </a:rPr>
              <a:t>面向网络的操作系统</a:t>
            </a:r>
            <a:r>
              <a:rPr lang="en-US" altLang="zh-CN" sz="1600" dirty="0">
                <a:latin typeface="+mj-ea"/>
                <a:ea typeface="+mj-ea"/>
              </a:rPr>
              <a:t>—</a:t>
            </a:r>
            <a:r>
              <a:rPr lang="zh-CN" altLang="en-US" sz="1600" dirty="0">
                <a:latin typeface="+mj-ea"/>
                <a:ea typeface="+mj-ea"/>
              </a:rPr>
              <a:t>现状与挑战</a:t>
            </a:r>
            <a:r>
              <a:rPr lang="en-US" altLang="zh-CN" sz="1600" dirty="0">
                <a:latin typeface="+mj-ea"/>
                <a:ea typeface="+mj-ea"/>
              </a:rPr>
              <a:t>.  </a:t>
            </a:r>
            <a:r>
              <a:rPr lang="zh-CN" altLang="en-US" sz="1600" dirty="0">
                <a:latin typeface="+mj-ea"/>
                <a:ea typeface="+mj-ea"/>
              </a:rPr>
              <a:t>梅宏，郭耀</a:t>
            </a:r>
            <a:r>
              <a:rPr lang="en-US" altLang="zh-CN" sz="1600" dirty="0">
                <a:latin typeface="+mj-ea"/>
                <a:ea typeface="+mj-ea"/>
              </a:rPr>
              <a:t>. </a:t>
            </a:r>
            <a:r>
              <a:rPr lang="zh-CN" altLang="en-US" sz="1600" dirty="0">
                <a:latin typeface="+mj-ea"/>
                <a:ea typeface="+mj-ea"/>
              </a:rPr>
              <a:t>中国科学</a:t>
            </a:r>
            <a:r>
              <a:rPr lang="en-US" altLang="zh-CN" sz="1600" dirty="0">
                <a:latin typeface="+mj-ea"/>
                <a:ea typeface="+mj-ea"/>
              </a:rPr>
              <a:t> 2013(3).</a:t>
            </a:r>
            <a:endParaRPr lang="en-US" sz="1600" dirty="0">
              <a:latin typeface="+mj-ea"/>
              <a:ea typeface="+mj-ea"/>
            </a:endParaRPr>
          </a:p>
        </p:txBody>
      </p:sp>
      <p:grpSp>
        <p:nvGrpSpPr>
          <p:cNvPr id="3" name="Group 2"/>
          <p:cNvGrpSpPr/>
          <p:nvPr/>
        </p:nvGrpSpPr>
        <p:grpSpPr>
          <a:xfrm>
            <a:off x="1" y="3337855"/>
            <a:ext cx="2157160" cy="3135084"/>
            <a:chOff x="138226" y="3337855"/>
            <a:chExt cx="2157160" cy="3135084"/>
          </a:xfrm>
        </p:grpSpPr>
        <p:sp>
          <p:nvSpPr>
            <p:cNvPr id="45" name="TextBox 44"/>
            <p:cNvSpPr txBox="1"/>
            <p:nvPr/>
          </p:nvSpPr>
          <p:spPr>
            <a:xfrm>
              <a:off x="518252" y="4559727"/>
              <a:ext cx="1584000" cy="1399597"/>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46" name="圆角矩形 15"/>
            <p:cNvSpPr/>
            <p:nvPr/>
          </p:nvSpPr>
          <p:spPr bwMode="auto">
            <a:xfrm>
              <a:off x="626252" y="4686767"/>
              <a:ext cx="1368000" cy="1150140"/>
            </a:xfrm>
            <a:prstGeom prst="roundRect">
              <a:avLst>
                <a:gd name="adj" fmla="val 11760"/>
              </a:avLst>
            </a:prstGeom>
            <a:solidFill>
              <a:srgbClr val="305C9F"/>
            </a:solidFill>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sz="2000" b="1">
                <a:latin typeface="微软雅黑" pitchFamily="34" charset="-122"/>
                <a:ea typeface="微软雅黑" pitchFamily="34" charset="-122"/>
              </a:endParaRPr>
            </a:p>
          </p:txBody>
        </p:sp>
        <p:grpSp>
          <p:nvGrpSpPr>
            <p:cNvPr id="47" name="Group 46"/>
            <p:cNvGrpSpPr/>
            <p:nvPr/>
          </p:nvGrpSpPr>
          <p:grpSpPr>
            <a:xfrm>
              <a:off x="770252" y="4813464"/>
              <a:ext cx="1080000" cy="898400"/>
              <a:chOff x="816179" y="4498391"/>
              <a:chExt cx="1080000" cy="898400"/>
            </a:xfrm>
            <a:solidFill>
              <a:srgbClr val="305C9F"/>
            </a:solidFill>
          </p:grpSpPr>
          <p:sp>
            <p:nvSpPr>
              <p:cNvPr id="50" name="圆角矩形 16"/>
              <p:cNvSpPr/>
              <p:nvPr/>
            </p:nvSpPr>
            <p:spPr bwMode="auto">
              <a:xfrm>
                <a:off x="816179" y="5000791"/>
                <a:ext cx="1080000" cy="396000"/>
              </a:xfrm>
              <a:prstGeom prst="roundRect">
                <a:avLst/>
              </a:prstGeom>
              <a:grpFill/>
              <a:ln w="28575"/>
            </p:spPr>
            <p:style>
              <a:lnRef idx="3">
                <a:schemeClr val="lt1"/>
              </a:lnRef>
              <a:fillRef idx="1">
                <a:schemeClr val="accent1"/>
              </a:fillRef>
              <a:effectRef idx="1">
                <a:schemeClr val="accent1"/>
              </a:effectRef>
              <a:fontRef idx="minor">
                <a:schemeClr val="lt1"/>
              </a:fontRef>
            </p:style>
            <p:txBody>
              <a:bodyPr lIns="0" rIns="0" anchor="ctr"/>
              <a:lstStyle/>
              <a:p>
                <a:pPr algn="ctr">
                  <a:defRPr/>
                </a:pPr>
                <a:r>
                  <a:rPr lang="en-US" altLang="zh-CN" sz="1800" b="1" dirty="0">
                    <a:solidFill>
                      <a:schemeClr val="bg1"/>
                    </a:solidFill>
                    <a:latin typeface="微软雅黑" pitchFamily="34" charset="-122"/>
                    <a:ea typeface="微软雅黑" pitchFamily="34" charset="-122"/>
                  </a:rPr>
                  <a:t>OS</a:t>
                </a:r>
                <a:r>
                  <a:rPr lang="zh-CN" altLang="en-US" sz="1800" b="1" dirty="0">
                    <a:solidFill>
                      <a:schemeClr val="bg1"/>
                    </a:solidFill>
                    <a:latin typeface="微软雅黑" pitchFamily="34" charset="-122"/>
                    <a:ea typeface="微软雅黑" pitchFamily="34" charset="-122"/>
                  </a:rPr>
                  <a:t>内核 </a:t>
                </a:r>
              </a:p>
            </p:txBody>
          </p:sp>
          <p:sp>
            <p:nvSpPr>
              <p:cNvPr id="61" name="圆角矩形 18"/>
              <p:cNvSpPr/>
              <p:nvPr/>
            </p:nvSpPr>
            <p:spPr bwMode="auto">
              <a:xfrm>
                <a:off x="816179" y="4498391"/>
                <a:ext cx="1080000" cy="396000"/>
              </a:xfrm>
              <a:prstGeom prst="roundRect">
                <a:avLst/>
              </a:prstGeom>
              <a:grpFill/>
              <a:ln w="28575"/>
            </p:spPr>
            <p:style>
              <a:lnRef idx="3">
                <a:schemeClr val="lt1"/>
              </a:lnRef>
              <a:fillRef idx="1">
                <a:schemeClr val="accent1"/>
              </a:fillRef>
              <a:effectRef idx="1">
                <a:schemeClr val="accent1"/>
              </a:effectRef>
              <a:fontRef idx="minor">
                <a:schemeClr val="lt1"/>
              </a:fontRef>
            </p:style>
            <p:txBody>
              <a:bodyPr lIns="0" rIns="0" anchor="ctr"/>
              <a:lstStyle/>
              <a:p>
                <a:pPr algn="ctr">
                  <a:defRPr/>
                </a:pPr>
                <a:r>
                  <a:rPr lang="zh-CN" altLang="en-US" sz="1800" b="1" dirty="0">
                    <a:latin typeface="微软雅黑" pitchFamily="34" charset="-122"/>
                    <a:ea typeface="微软雅黑" pitchFamily="34" charset="-122"/>
                  </a:rPr>
                  <a:t>系统服务</a:t>
                </a:r>
              </a:p>
            </p:txBody>
          </p:sp>
        </p:grpSp>
        <p:sp>
          <p:nvSpPr>
            <p:cNvPr id="62" name="矩形 19"/>
            <p:cNvSpPr/>
            <p:nvPr/>
          </p:nvSpPr>
          <p:spPr>
            <a:xfrm>
              <a:off x="626252" y="4049036"/>
              <a:ext cx="1368000" cy="400110"/>
            </a:xfrm>
            <a:prstGeom prst="rect">
              <a:avLst/>
            </a:prstGeom>
            <a:solidFill>
              <a:srgbClr val="305C9F"/>
            </a:solidFill>
          </p:spPr>
          <p:txBody>
            <a:bodyPr wrap="square" rtlCol="0">
              <a:spAutoFit/>
            </a:bodyPr>
            <a:lstStyle/>
            <a:p>
              <a:pPr algn="ctr"/>
              <a:r>
                <a:rPr lang="zh-CN" altLang="en-US" sz="2000" dirty="0">
                  <a:solidFill>
                    <a:schemeClr val="bg1"/>
                  </a:solidFill>
                </a:rPr>
                <a:t>应用</a:t>
              </a:r>
            </a:p>
          </p:txBody>
        </p:sp>
        <p:sp>
          <p:nvSpPr>
            <p:cNvPr id="63" name="Rectangle 62"/>
            <p:cNvSpPr/>
            <p:nvPr/>
          </p:nvSpPr>
          <p:spPr>
            <a:xfrm>
              <a:off x="138226" y="3337855"/>
              <a:ext cx="2157160" cy="677108"/>
            </a:xfrm>
            <a:prstGeom prst="rect">
              <a:avLst/>
            </a:prstGeom>
          </p:spPr>
          <p:txBody>
            <a:bodyPr wrap="square">
              <a:spAutoFit/>
            </a:bodyPr>
            <a:lstStyle/>
            <a:p>
              <a:pPr algn="ctr"/>
              <a:r>
                <a:rPr kumimoji="1" lang="zh-CN" altLang="en-US" sz="2200" b="1" dirty="0">
                  <a:effectLst>
                    <a:glow rad="127000">
                      <a:schemeClr val="bg1"/>
                    </a:glow>
                    <a:outerShdw blurRad="38100" dist="38100" dir="2700000" algn="tl">
                      <a:srgbClr val="000000">
                        <a:alpha val="43137"/>
                      </a:srgbClr>
                    </a:outerShdw>
                  </a:effectLst>
                </a:rPr>
                <a:t>   </a:t>
              </a:r>
              <a:r>
                <a:rPr kumimoji="1" lang="zh-CN" altLang="en-US" sz="2000" b="1" dirty="0">
                  <a:effectLst>
                    <a:glow rad="127000">
                      <a:schemeClr val="bg1"/>
                    </a:glow>
                    <a:outerShdw blurRad="38100" dist="38100" dir="2700000" algn="tl">
                      <a:srgbClr val="000000">
                        <a:alpha val="43137"/>
                      </a:srgbClr>
                    </a:outerShdw>
                  </a:effectLst>
                </a:rPr>
                <a:t>单机</a:t>
              </a:r>
              <a:r>
                <a:rPr kumimoji="1" lang="en-US" altLang="zh-CN" sz="2000" b="1" dirty="0">
                  <a:effectLst>
                    <a:glow rad="127000">
                      <a:schemeClr val="bg1"/>
                    </a:glow>
                    <a:outerShdw blurRad="38100" dist="38100" dir="2700000" algn="tl">
                      <a:srgbClr val="000000">
                        <a:alpha val="43137"/>
                      </a:srgbClr>
                    </a:outerShdw>
                  </a:effectLst>
                </a:rPr>
                <a:t>OS</a:t>
              </a:r>
            </a:p>
            <a:p>
              <a:pPr algn="ctr"/>
              <a:r>
                <a:rPr kumimoji="1" lang="zh-CN" altLang="en-US" sz="1600" b="1" dirty="0">
                  <a:effectLst>
                    <a:glow rad="127000">
                      <a:schemeClr val="bg1"/>
                    </a:glow>
                  </a:effectLst>
                  <a:latin typeface="Verdana" panose="020B0604030504040204" pitchFamily="34" charset="0"/>
                  <a:cs typeface="Verdana" panose="020B0604030504040204" pitchFamily="34" charset="0"/>
                </a:rPr>
                <a:t>（</a:t>
              </a:r>
              <a:r>
                <a:rPr kumimoji="1" lang="en-US" altLang="zh-CN" sz="1600" b="1" dirty="0">
                  <a:effectLst>
                    <a:glow rad="127000">
                      <a:schemeClr val="bg1"/>
                    </a:glow>
                  </a:effectLst>
                  <a:latin typeface="Verdana" panose="020B0604030504040204" pitchFamily="34" charset="0"/>
                  <a:ea typeface="Verdana" panose="020B0604030504040204" pitchFamily="34" charset="0"/>
                  <a:cs typeface="Verdana" panose="020B0604030504040204" pitchFamily="34" charset="0"/>
                </a:rPr>
                <a:t>1956 — </a:t>
              </a:r>
              <a:r>
                <a:rPr kumimoji="1" lang="zh-CN" altLang="en-US" sz="1600" b="1" dirty="0">
                  <a:effectLst>
                    <a:glow rad="127000">
                      <a:schemeClr val="bg1"/>
                    </a:glow>
                  </a:effectLst>
                  <a:latin typeface="Verdana" panose="020B0604030504040204" pitchFamily="34" charset="0"/>
                  <a:cs typeface="Verdana" panose="020B0604030504040204" pitchFamily="34" charset="0"/>
                </a:rPr>
                <a:t>现在）</a:t>
              </a:r>
            </a:p>
          </p:txBody>
        </p:sp>
        <p:sp>
          <p:nvSpPr>
            <p:cNvPr id="64" name="TextBox 63"/>
            <p:cNvSpPr txBox="1"/>
            <p:nvPr/>
          </p:nvSpPr>
          <p:spPr>
            <a:xfrm>
              <a:off x="626252" y="6072829"/>
              <a:ext cx="1368000" cy="400110"/>
            </a:xfrm>
            <a:prstGeom prst="rect">
              <a:avLst/>
            </a:prstGeom>
            <a:solidFill>
              <a:srgbClr val="305C9F"/>
            </a:solidFill>
          </p:spPr>
          <p:txBody>
            <a:bodyPr wrap="square" rtlCol="0">
              <a:spAutoFit/>
            </a:bodyPr>
            <a:lstStyle>
              <a:defPPr>
                <a:defRPr lang="zh-CN"/>
              </a:defPPr>
              <a:lvl1pPr algn="ctr">
                <a:defRPr sz="2000">
                  <a:solidFill>
                    <a:schemeClr val="bg1"/>
                  </a:solidFill>
                </a:defRPr>
              </a:lvl1pPr>
            </a:lstStyle>
            <a:p>
              <a:r>
                <a:rPr lang="zh-CN" altLang="en-US" dirty="0"/>
                <a:t>单机</a:t>
              </a:r>
              <a:endParaRPr lang="en-US" dirty="0"/>
            </a:p>
          </p:txBody>
        </p:sp>
      </p:grpSp>
      <p:grpSp>
        <p:nvGrpSpPr>
          <p:cNvPr id="10" name="Group 9"/>
          <p:cNvGrpSpPr/>
          <p:nvPr/>
        </p:nvGrpSpPr>
        <p:grpSpPr>
          <a:xfrm>
            <a:off x="5562242" y="2409039"/>
            <a:ext cx="3348000" cy="4063900"/>
            <a:chOff x="5360220" y="2409039"/>
            <a:chExt cx="3348000" cy="4063900"/>
          </a:xfrm>
        </p:grpSpPr>
        <p:sp>
          <p:nvSpPr>
            <p:cNvPr id="65" name="TextBox 64"/>
            <p:cNvSpPr txBox="1"/>
            <p:nvPr/>
          </p:nvSpPr>
          <p:spPr>
            <a:xfrm>
              <a:off x="5386756" y="2409039"/>
              <a:ext cx="3294929" cy="646331"/>
            </a:xfrm>
            <a:prstGeom prst="rect">
              <a:avLst/>
            </a:prstGeom>
          </p:spPr>
          <p:txBody>
            <a:bodyPr wrap="square">
              <a:spAutoFit/>
            </a:bodyPr>
            <a:lstStyle>
              <a:defPPr>
                <a:defRPr lang="zh-CN"/>
              </a:defPPr>
              <a:lvl1pPr>
                <a:defRPr kumimoji="1" sz="2400" b="1">
                  <a:effectLst>
                    <a:glow rad="127000">
                      <a:schemeClr val="bg1"/>
                    </a:glow>
                    <a:outerShdw blurRad="38100" dist="38100" dir="2700000" algn="tl">
                      <a:srgbClr val="000000">
                        <a:alpha val="43137"/>
                      </a:srgbClr>
                    </a:outerShdw>
                  </a:effectLst>
                </a:defRPr>
              </a:lvl1pPr>
            </a:lstStyle>
            <a:p>
              <a:pPr algn="ctr"/>
              <a:r>
                <a:rPr lang="zh-CN" altLang="en-US" sz="2000" dirty="0"/>
                <a:t>面向网络的操作系统</a:t>
              </a:r>
              <a:br>
                <a:rPr lang="en-US" altLang="zh-CN" sz="2000" dirty="0"/>
              </a:br>
              <a:r>
                <a:rPr lang="zh-CN" altLang="en-US" sz="1600" dirty="0">
                  <a:effectLst>
                    <a:glow rad="127000">
                      <a:schemeClr val="bg1"/>
                    </a:glow>
                  </a:effectLst>
                </a:rPr>
                <a:t>（</a:t>
              </a:r>
              <a:r>
                <a:rPr lang="en-US" altLang="zh-CN" sz="1600" dirty="0">
                  <a:effectLst>
                    <a:glow rad="127000">
                      <a:schemeClr val="bg1"/>
                    </a:glow>
                  </a:effectLst>
                  <a:latin typeface="Verdana" panose="020B0604030504040204" pitchFamily="34" charset="0"/>
                  <a:ea typeface="Verdana" panose="020B0604030504040204" pitchFamily="34" charset="0"/>
                  <a:cs typeface="Verdana" panose="020B0604030504040204" pitchFamily="34" charset="0"/>
                </a:rPr>
                <a:t>2000 — </a:t>
              </a:r>
              <a:r>
                <a:rPr lang="zh-CN" altLang="en-US" sz="1600" dirty="0">
                  <a:effectLst>
                    <a:glow rad="127000">
                      <a:schemeClr val="bg1"/>
                    </a:glow>
                  </a:effectLst>
                  <a:latin typeface="Verdana" panose="020B0604030504040204" pitchFamily="34" charset="0"/>
                  <a:cs typeface="Verdana" panose="020B0604030504040204" pitchFamily="34" charset="0"/>
                </a:rPr>
                <a:t>现在）</a:t>
              </a:r>
              <a:endParaRPr lang="en-US" altLang="zh-CN" sz="1600" dirty="0">
                <a:effectLst>
                  <a:glow rad="127000">
                    <a:schemeClr val="bg1"/>
                  </a:glow>
                </a:effectLst>
                <a:latin typeface="Verdana" panose="020B0604030504040204" pitchFamily="34" charset="0"/>
                <a:cs typeface="Verdana" panose="020B0604030504040204" pitchFamily="34" charset="0"/>
              </a:endParaRPr>
            </a:p>
          </p:txBody>
        </p:sp>
        <p:sp>
          <p:nvSpPr>
            <p:cNvPr id="66" name="矩形 19"/>
            <p:cNvSpPr/>
            <p:nvPr/>
          </p:nvSpPr>
          <p:spPr>
            <a:xfrm>
              <a:off x="5486221" y="3130380"/>
              <a:ext cx="3095999" cy="400110"/>
            </a:xfrm>
            <a:prstGeom prst="rect">
              <a:avLst/>
            </a:prstGeom>
            <a:solidFill>
              <a:srgbClr val="305C9F"/>
            </a:solidFill>
          </p:spPr>
          <p:txBody>
            <a:bodyPr wrap="square" rtlCol="0">
              <a:spAutoFit/>
            </a:bodyPr>
            <a:lstStyle/>
            <a:p>
              <a:pPr algn="ctr"/>
              <a:r>
                <a:rPr lang="zh-CN" altLang="en-US" sz="2000" dirty="0">
                  <a:solidFill>
                    <a:schemeClr val="bg1"/>
                  </a:solidFill>
                </a:rPr>
                <a:t>网络计算应用</a:t>
              </a:r>
            </a:p>
          </p:txBody>
        </p:sp>
        <p:sp>
          <p:nvSpPr>
            <p:cNvPr id="67" name="TextBox 66"/>
            <p:cNvSpPr txBox="1"/>
            <p:nvPr/>
          </p:nvSpPr>
          <p:spPr>
            <a:xfrm>
              <a:off x="5486220" y="6072829"/>
              <a:ext cx="3096000" cy="400110"/>
            </a:xfrm>
            <a:prstGeom prst="rect">
              <a:avLst/>
            </a:prstGeom>
            <a:solidFill>
              <a:srgbClr val="305C9F"/>
            </a:solidFill>
          </p:spPr>
          <p:txBody>
            <a:bodyPr wrap="square" rtlCol="0">
              <a:spAutoFit/>
            </a:bodyPr>
            <a:lstStyle/>
            <a:p>
              <a:pPr algn="ctr"/>
              <a:r>
                <a:rPr lang="zh-CN" altLang="en-US" sz="2000" dirty="0">
                  <a:solidFill>
                    <a:schemeClr val="bg1"/>
                  </a:solidFill>
                </a:rPr>
                <a:t>数据中心</a:t>
              </a:r>
              <a:endParaRPr lang="en-US" sz="2000" dirty="0">
                <a:solidFill>
                  <a:schemeClr val="bg1"/>
                </a:solidFill>
              </a:endParaRPr>
            </a:p>
          </p:txBody>
        </p:sp>
        <p:sp>
          <p:nvSpPr>
            <p:cNvPr id="84" name="Rectangle 83"/>
            <p:cNvSpPr/>
            <p:nvPr/>
          </p:nvSpPr>
          <p:spPr>
            <a:xfrm>
              <a:off x="5360220" y="3622845"/>
              <a:ext cx="3348000" cy="2336480"/>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8"/>
            <p:cNvGrpSpPr/>
            <p:nvPr/>
          </p:nvGrpSpPr>
          <p:grpSpPr>
            <a:xfrm>
              <a:off x="5486220" y="3736948"/>
              <a:ext cx="3096001" cy="2092794"/>
              <a:chOff x="5486220" y="3736948"/>
              <a:chExt cx="3096001" cy="2092794"/>
            </a:xfrm>
          </p:grpSpPr>
          <p:grpSp>
            <p:nvGrpSpPr>
              <p:cNvPr id="69" name="Group 68"/>
              <p:cNvGrpSpPr/>
              <p:nvPr/>
            </p:nvGrpSpPr>
            <p:grpSpPr>
              <a:xfrm>
                <a:off x="5486220" y="4785742"/>
                <a:ext cx="1260000" cy="1044000"/>
                <a:chOff x="3274301" y="4594258"/>
                <a:chExt cx="1260000" cy="1044000"/>
              </a:xfrm>
              <a:solidFill>
                <a:srgbClr val="305C9F"/>
              </a:solidFill>
            </p:grpSpPr>
            <p:sp>
              <p:nvSpPr>
                <p:cNvPr id="81" name="圆角矩形 15"/>
                <p:cNvSpPr/>
                <p:nvPr/>
              </p:nvSpPr>
              <p:spPr bwMode="auto">
                <a:xfrm>
                  <a:off x="3274301" y="4594258"/>
                  <a:ext cx="1260000" cy="1044000"/>
                </a:xfrm>
                <a:prstGeom prst="roundRect">
                  <a:avLst>
                    <a:gd name="adj" fmla="val 12306"/>
                  </a:avLst>
                </a:prstGeom>
                <a:grpFill/>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sz="2000" b="1">
                    <a:latin typeface="微软雅黑" pitchFamily="34" charset="-122"/>
                    <a:ea typeface="微软雅黑" pitchFamily="34" charset="-122"/>
                  </a:endParaRPr>
                </a:p>
              </p:txBody>
            </p:sp>
            <p:sp>
              <p:nvSpPr>
                <p:cNvPr id="82" name="圆角矩形 16"/>
                <p:cNvSpPr/>
                <p:nvPr/>
              </p:nvSpPr>
              <p:spPr bwMode="auto">
                <a:xfrm>
                  <a:off x="3382301" y="5167903"/>
                  <a:ext cx="1044000" cy="360000"/>
                </a:xfrm>
                <a:prstGeom prst="roundRect">
                  <a:avLst/>
                </a:prstGeom>
                <a:grpFill/>
                <a:ln w="28575"/>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zh-CN" sz="1600" b="1" dirty="0">
                      <a:solidFill>
                        <a:schemeClr val="bg1"/>
                      </a:solidFill>
                      <a:latin typeface="微软雅黑" pitchFamily="34" charset="-122"/>
                      <a:ea typeface="微软雅黑" pitchFamily="34" charset="-122"/>
                    </a:rPr>
                    <a:t>OS</a:t>
                  </a:r>
                  <a:r>
                    <a:rPr lang="zh-CN" altLang="en-US" sz="1600" b="1" dirty="0">
                      <a:solidFill>
                        <a:schemeClr val="bg1"/>
                      </a:solidFill>
                      <a:latin typeface="微软雅黑" pitchFamily="34" charset="-122"/>
                      <a:ea typeface="微软雅黑" pitchFamily="34" charset="-122"/>
                    </a:rPr>
                    <a:t>内核 </a:t>
                  </a:r>
                </a:p>
              </p:txBody>
            </p:sp>
            <p:sp>
              <p:nvSpPr>
                <p:cNvPr id="83" name="圆角矩形 18"/>
                <p:cNvSpPr/>
                <p:nvPr/>
              </p:nvSpPr>
              <p:spPr bwMode="auto">
                <a:xfrm>
                  <a:off x="3382301" y="4719786"/>
                  <a:ext cx="1044000" cy="360000"/>
                </a:xfrm>
                <a:prstGeom prst="roundRect">
                  <a:avLst/>
                </a:prstGeom>
                <a:grpFill/>
                <a:ln w="28575"/>
              </p:spPr>
              <p:style>
                <a:lnRef idx="3">
                  <a:schemeClr val="lt1"/>
                </a:lnRef>
                <a:fillRef idx="1">
                  <a:schemeClr val="accent1"/>
                </a:fillRef>
                <a:effectRef idx="1">
                  <a:schemeClr val="accent1"/>
                </a:effectRef>
                <a:fontRef idx="minor">
                  <a:schemeClr val="lt1"/>
                </a:fontRef>
              </p:style>
              <p:txBody>
                <a:bodyPr anchor="ctr"/>
                <a:lstStyle/>
                <a:p>
                  <a:pPr algn="ctr">
                    <a:defRPr/>
                  </a:pPr>
                  <a:r>
                    <a:rPr lang="zh-CN" altLang="en-US" sz="1600" b="1" dirty="0">
                      <a:latin typeface="微软雅黑" pitchFamily="34" charset="-122"/>
                      <a:ea typeface="微软雅黑" pitchFamily="34" charset="-122"/>
                    </a:rPr>
                    <a:t>系统服务</a:t>
                  </a:r>
                </a:p>
              </p:txBody>
            </p:sp>
          </p:grpSp>
          <p:sp>
            <p:nvSpPr>
              <p:cNvPr id="70" name="TextBox 69"/>
              <p:cNvSpPr txBox="1"/>
              <p:nvPr/>
            </p:nvSpPr>
            <p:spPr>
              <a:xfrm>
                <a:off x="6828946" y="4808508"/>
                <a:ext cx="410547" cy="830997"/>
              </a:xfrm>
              <a:prstGeom prst="rect">
                <a:avLst/>
              </a:prstGeom>
              <a:noFill/>
            </p:spPr>
            <p:txBody>
              <a:bodyPr wrap="square" rtlCol="0">
                <a:spAutoFit/>
              </a:bodyPr>
              <a:lstStyle/>
              <a:p>
                <a:pPr algn="ctr"/>
                <a:r>
                  <a:rPr lang="zh-CN" altLang="en-US" sz="2400" dirty="0"/>
                  <a:t>网络</a:t>
                </a:r>
                <a:endParaRPr lang="en-US" sz="2400" dirty="0"/>
              </a:p>
            </p:txBody>
          </p:sp>
          <p:grpSp>
            <p:nvGrpSpPr>
              <p:cNvPr id="72" name="Group 71"/>
              <p:cNvGrpSpPr/>
              <p:nvPr/>
            </p:nvGrpSpPr>
            <p:grpSpPr>
              <a:xfrm>
                <a:off x="7322220" y="4785742"/>
                <a:ext cx="1260000" cy="1044000"/>
                <a:chOff x="3274301" y="4594258"/>
                <a:chExt cx="1260000" cy="1044000"/>
              </a:xfrm>
              <a:solidFill>
                <a:srgbClr val="305C9F"/>
              </a:solidFill>
            </p:grpSpPr>
            <p:sp>
              <p:nvSpPr>
                <p:cNvPr id="76" name="圆角矩形 15"/>
                <p:cNvSpPr/>
                <p:nvPr/>
              </p:nvSpPr>
              <p:spPr bwMode="auto">
                <a:xfrm>
                  <a:off x="3274301" y="4594258"/>
                  <a:ext cx="1260000" cy="1044000"/>
                </a:xfrm>
                <a:prstGeom prst="roundRect">
                  <a:avLst>
                    <a:gd name="adj" fmla="val 12306"/>
                  </a:avLst>
                </a:prstGeom>
                <a:grpFill/>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sz="2000" b="1">
                    <a:latin typeface="微软雅黑" pitchFamily="34" charset="-122"/>
                    <a:ea typeface="微软雅黑" pitchFamily="34" charset="-122"/>
                  </a:endParaRPr>
                </a:p>
              </p:txBody>
            </p:sp>
            <p:sp>
              <p:nvSpPr>
                <p:cNvPr id="77" name="圆角矩形 16"/>
                <p:cNvSpPr/>
                <p:nvPr/>
              </p:nvSpPr>
              <p:spPr bwMode="auto">
                <a:xfrm>
                  <a:off x="3382301" y="5167903"/>
                  <a:ext cx="1044000" cy="360000"/>
                </a:xfrm>
                <a:prstGeom prst="roundRect">
                  <a:avLst/>
                </a:prstGeom>
                <a:grpFill/>
                <a:ln w="28575"/>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zh-CN" sz="1600" b="1" dirty="0">
                      <a:solidFill>
                        <a:schemeClr val="bg1"/>
                      </a:solidFill>
                      <a:latin typeface="微软雅黑" pitchFamily="34" charset="-122"/>
                      <a:ea typeface="微软雅黑" pitchFamily="34" charset="-122"/>
                    </a:rPr>
                    <a:t>OS</a:t>
                  </a:r>
                  <a:r>
                    <a:rPr lang="zh-CN" altLang="en-US" sz="1600" b="1" dirty="0">
                      <a:solidFill>
                        <a:schemeClr val="bg1"/>
                      </a:solidFill>
                      <a:latin typeface="微软雅黑" pitchFamily="34" charset="-122"/>
                      <a:ea typeface="微软雅黑" pitchFamily="34" charset="-122"/>
                    </a:rPr>
                    <a:t>内核 </a:t>
                  </a:r>
                </a:p>
              </p:txBody>
            </p:sp>
            <p:sp>
              <p:nvSpPr>
                <p:cNvPr id="78" name="圆角矩形 18"/>
                <p:cNvSpPr/>
                <p:nvPr/>
              </p:nvSpPr>
              <p:spPr bwMode="auto">
                <a:xfrm>
                  <a:off x="3382301" y="4719786"/>
                  <a:ext cx="1044000" cy="360000"/>
                </a:xfrm>
                <a:prstGeom prst="roundRect">
                  <a:avLst/>
                </a:prstGeom>
                <a:grpFill/>
                <a:ln w="28575"/>
              </p:spPr>
              <p:style>
                <a:lnRef idx="3">
                  <a:schemeClr val="lt1"/>
                </a:lnRef>
                <a:fillRef idx="1">
                  <a:schemeClr val="accent1"/>
                </a:fillRef>
                <a:effectRef idx="1">
                  <a:schemeClr val="accent1"/>
                </a:effectRef>
                <a:fontRef idx="minor">
                  <a:schemeClr val="lt1"/>
                </a:fontRef>
              </p:style>
              <p:txBody>
                <a:bodyPr anchor="ctr"/>
                <a:lstStyle/>
                <a:p>
                  <a:pPr algn="ctr">
                    <a:defRPr/>
                  </a:pPr>
                  <a:r>
                    <a:rPr lang="zh-CN" altLang="en-US" sz="1600" b="1">
                      <a:latin typeface="微软雅黑" pitchFamily="34" charset="-122"/>
                      <a:ea typeface="微软雅黑" pitchFamily="34" charset="-122"/>
                    </a:rPr>
                    <a:t>系统服务</a:t>
                  </a:r>
                  <a:endParaRPr lang="zh-CN" altLang="en-US" sz="1600" b="1" dirty="0">
                    <a:latin typeface="微软雅黑" pitchFamily="34" charset="-122"/>
                    <a:ea typeface="微软雅黑" pitchFamily="34" charset="-122"/>
                  </a:endParaRPr>
                </a:p>
              </p:txBody>
            </p:sp>
          </p:grpSp>
          <p:sp>
            <p:nvSpPr>
              <p:cNvPr id="75" name="矩形 19"/>
              <p:cNvSpPr/>
              <p:nvPr/>
            </p:nvSpPr>
            <p:spPr>
              <a:xfrm>
                <a:off x="5486221" y="3736948"/>
                <a:ext cx="3096000" cy="638088"/>
              </a:xfrm>
              <a:prstGeom prst="rect">
                <a:avLst/>
              </a:prstGeom>
              <a:solidFill>
                <a:srgbClr val="FF0066"/>
              </a:solidFill>
            </p:spPr>
            <p:style>
              <a:lnRef idx="3">
                <a:schemeClr val="lt1"/>
              </a:lnRef>
              <a:fillRef idx="1">
                <a:schemeClr val="accent1"/>
              </a:fillRef>
              <a:effectRef idx="1">
                <a:schemeClr val="accent1"/>
              </a:effectRef>
              <a:fontRef idx="minor">
                <a:schemeClr val="lt1"/>
              </a:fontRef>
            </p:style>
            <p:txBody>
              <a:bodyPr anchor="ctr"/>
              <a:lstStyle/>
              <a:p>
                <a:pPr algn="ctr"/>
                <a:r>
                  <a:rPr lang="zh-CN" altLang="en-US" sz="1800" dirty="0">
                    <a:latin typeface="微软雅黑" pitchFamily="34" charset="-122"/>
                    <a:ea typeface="微软雅黑" pitchFamily="34" charset="-122"/>
                  </a:rPr>
                  <a:t>应用支撑（数据管理</a:t>
                </a:r>
                <a:br>
                  <a:rPr lang="en-US" altLang="zh-CN" sz="1800" dirty="0">
                    <a:latin typeface="微软雅黑" pitchFamily="34" charset="-122"/>
                    <a:ea typeface="微软雅黑" pitchFamily="34" charset="-122"/>
                  </a:rPr>
                </a:b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数据处理</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运行环境等</a:t>
                </a:r>
                <a:r>
                  <a:rPr lang="en-US" altLang="zh-CN" sz="1800" dirty="0">
                    <a:latin typeface="微软雅黑" pitchFamily="34" charset="-122"/>
                    <a:ea typeface="微软雅黑" pitchFamily="34" charset="-122"/>
                  </a:rPr>
                  <a:t>)</a:t>
                </a:r>
                <a:endParaRPr lang="zh-CN" altLang="en-US" sz="1800" dirty="0">
                  <a:latin typeface="微软雅黑" pitchFamily="34" charset="-122"/>
                  <a:ea typeface="微软雅黑" pitchFamily="34" charset="-122"/>
                </a:endParaRPr>
              </a:p>
            </p:txBody>
          </p:sp>
          <p:sp>
            <p:nvSpPr>
              <p:cNvPr id="79" name="矩形 19"/>
              <p:cNvSpPr/>
              <p:nvPr/>
            </p:nvSpPr>
            <p:spPr>
              <a:xfrm>
                <a:off x="5486221" y="4419004"/>
                <a:ext cx="3096000" cy="300548"/>
              </a:xfrm>
              <a:prstGeom prst="rect">
                <a:avLst/>
              </a:prstGeom>
              <a:solidFill>
                <a:srgbClr val="305C9F"/>
              </a:solidFill>
            </p:spPr>
            <p:style>
              <a:lnRef idx="3">
                <a:schemeClr val="lt1"/>
              </a:lnRef>
              <a:fillRef idx="1">
                <a:schemeClr val="accent1"/>
              </a:fillRef>
              <a:effectRef idx="1">
                <a:schemeClr val="accent1"/>
              </a:effectRef>
              <a:fontRef idx="minor">
                <a:schemeClr val="lt1"/>
              </a:fontRef>
            </p:style>
            <p:txBody>
              <a:bodyPr anchor="ctr"/>
              <a:lstStyle/>
              <a:p>
                <a:pPr algn="ctr"/>
                <a:r>
                  <a:rPr lang="zh-CN" altLang="en-US" sz="1800" dirty="0">
                    <a:latin typeface="微软雅黑" pitchFamily="34" charset="-122"/>
                    <a:ea typeface="微软雅黑" pitchFamily="34" charset="-122"/>
                  </a:rPr>
                  <a:t>集群管理软件</a:t>
                </a:r>
              </a:p>
            </p:txBody>
          </p:sp>
        </p:grpSp>
      </p:grpSp>
      <p:sp>
        <p:nvSpPr>
          <p:cNvPr id="7" name="Rectangle 6"/>
          <p:cNvSpPr/>
          <p:nvPr/>
        </p:nvSpPr>
        <p:spPr>
          <a:xfrm>
            <a:off x="3062693" y="2153888"/>
            <a:ext cx="2813784" cy="405102"/>
          </a:xfrm>
          <a:prstGeom prst="rect">
            <a:avLst/>
          </a:prstGeom>
          <a:solidFill>
            <a:schemeClr val="accent4">
              <a:lumMod val="20000"/>
              <a:lumOff val="80000"/>
            </a:schemeClr>
          </a:solidFill>
          <a:ln w="28575">
            <a:noFill/>
          </a:ln>
          <a:effectLst/>
        </p:spPr>
        <p:txBody>
          <a:bodyPr wrap="none" tIns="36000" bIns="36000">
            <a:spAutoFit/>
          </a:bodyPr>
          <a:lstStyle/>
          <a:p>
            <a:pPr>
              <a:lnSpc>
                <a:spcPct val="120000"/>
              </a:lnSpc>
            </a:pPr>
            <a:r>
              <a:rPr lang="en-US" altLang="zh-CN" sz="1800" dirty="0">
                <a:solidFill>
                  <a:schemeClr val="tx1">
                    <a:lumMod val="75000"/>
                    <a:lumOff val="25000"/>
                  </a:schemeClr>
                </a:solidFill>
                <a:latin typeface="Bernard MT Condensed" panose="02050806060905020404" pitchFamily="18" charset="0"/>
              </a:rPr>
              <a:t>Luiz Barroso</a:t>
            </a:r>
            <a:r>
              <a:rPr lang="en-US" altLang="zh-CN" sz="1600" dirty="0">
                <a:solidFill>
                  <a:schemeClr val="tx1">
                    <a:lumMod val="75000"/>
                    <a:lumOff val="25000"/>
                  </a:schemeClr>
                </a:solidFill>
              </a:rPr>
              <a:t>/</a:t>
            </a:r>
            <a:r>
              <a:rPr lang="en-US" altLang="zh-CN" sz="1600" dirty="0">
                <a:solidFill>
                  <a:schemeClr val="tx1">
                    <a:lumMod val="75000"/>
                    <a:lumOff val="25000"/>
                  </a:schemeClr>
                </a:solidFill>
                <a:latin typeface="+mj-lt"/>
                <a:ea typeface="Cambria Math" panose="02040503050406030204" pitchFamily="18" charset="0"/>
              </a:rPr>
              <a:t>Google Fellow</a:t>
            </a:r>
            <a:endParaRPr lang="en-US" altLang="zh-CN" sz="1400" b="1" dirty="0">
              <a:solidFill>
                <a:schemeClr val="tx1">
                  <a:lumMod val="75000"/>
                  <a:lumOff val="25000"/>
                </a:schemeClr>
              </a:solidFill>
              <a:latin typeface="+mj-lt"/>
              <a:ea typeface="Cambria Math" panose="02040503050406030204" pitchFamily="18" charset="0"/>
            </a:endParaRPr>
          </a:p>
        </p:txBody>
      </p:sp>
      <p:grpSp>
        <p:nvGrpSpPr>
          <p:cNvPr id="15" name="Group 14"/>
          <p:cNvGrpSpPr/>
          <p:nvPr/>
        </p:nvGrpSpPr>
        <p:grpSpPr>
          <a:xfrm>
            <a:off x="2159009" y="2821110"/>
            <a:ext cx="3204000" cy="3651829"/>
            <a:chOff x="2159009" y="2821110"/>
            <a:chExt cx="3204000" cy="3651829"/>
          </a:xfrm>
        </p:grpSpPr>
        <p:sp>
          <p:nvSpPr>
            <p:cNvPr id="48" name="TextBox 47"/>
            <p:cNvSpPr txBox="1"/>
            <p:nvPr/>
          </p:nvSpPr>
          <p:spPr>
            <a:xfrm>
              <a:off x="2159009" y="4050891"/>
              <a:ext cx="3204000" cy="1908434"/>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80" name="TextBox 79"/>
            <p:cNvSpPr txBox="1"/>
            <p:nvPr/>
          </p:nvSpPr>
          <p:spPr>
            <a:xfrm>
              <a:off x="3557307" y="4769582"/>
              <a:ext cx="410547" cy="830997"/>
            </a:xfrm>
            <a:prstGeom prst="rect">
              <a:avLst/>
            </a:prstGeom>
            <a:noFill/>
          </p:spPr>
          <p:txBody>
            <a:bodyPr wrap="square" rtlCol="0">
              <a:spAutoFit/>
            </a:bodyPr>
            <a:lstStyle/>
            <a:p>
              <a:pPr algn="ctr"/>
              <a:r>
                <a:rPr lang="zh-CN" altLang="en-US" sz="2400" dirty="0"/>
                <a:t>网络</a:t>
              </a:r>
              <a:endParaRPr lang="en-US" sz="2400" dirty="0"/>
            </a:p>
          </p:txBody>
        </p:sp>
        <p:sp>
          <p:nvSpPr>
            <p:cNvPr id="51" name="矩形 19"/>
            <p:cNvSpPr/>
            <p:nvPr/>
          </p:nvSpPr>
          <p:spPr>
            <a:xfrm>
              <a:off x="2357009" y="3542451"/>
              <a:ext cx="2808000" cy="400110"/>
            </a:xfrm>
            <a:prstGeom prst="rect">
              <a:avLst/>
            </a:prstGeom>
            <a:solidFill>
              <a:srgbClr val="305C9F"/>
            </a:solidFill>
          </p:spPr>
          <p:txBody>
            <a:bodyPr wrap="square" rtlCol="0">
              <a:spAutoFit/>
            </a:bodyPr>
            <a:lstStyle/>
            <a:p>
              <a:pPr algn="ctr"/>
              <a:r>
                <a:rPr lang="zh-CN" altLang="en-US" sz="2000" dirty="0">
                  <a:solidFill>
                    <a:schemeClr val="bg1"/>
                  </a:solidFill>
                </a:rPr>
                <a:t>分布式应用</a:t>
              </a:r>
            </a:p>
          </p:txBody>
        </p:sp>
        <p:sp>
          <p:nvSpPr>
            <p:cNvPr id="53" name="TextBox 52"/>
            <p:cNvSpPr txBox="1"/>
            <p:nvPr/>
          </p:nvSpPr>
          <p:spPr>
            <a:xfrm>
              <a:off x="2357009" y="6072829"/>
              <a:ext cx="2808000" cy="400110"/>
            </a:xfrm>
            <a:prstGeom prst="rect">
              <a:avLst/>
            </a:prstGeom>
            <a:solidFill>
              <a:srgbClr val="305C9F"/>
            </a:solidFill>
          </p:spPr>
          <p:txBody>
            <a:bodyPr wrap="square" rtlCol="0">
              <a:spAutoFit/>
            </a:bodyPr>
            <a:lstStyle>
              <a:defPPr>
                <a:defRPr lang="zh-CN"/>
              </a:defPPr>
              <a:lvl1pPr algn="ctr">
                <a:defRPr sz="2000">
                  <a:solidFill>
                    <a:schemeClr val="bg1"/>
                  </a:solidFill>
                </a:defRPr>
              </a:lvl1pPr>
            </a:lstStyle>
            <a:p>
              <a:r>
                <a:rPr lang="zh-CN" altLang="en-US" dirty="0"/>
                <a:t>小型集群</a:t>
              </a:r>
              <a:endParaRPr lang="en-US" dirty="0"/>
            </a:p>
          </p:txBody>
        </p:sp>
        <p:sp>
          <p:nvSpPr>
            <p:cNvPr id="52" name="Rectangle 51"/>
            <p:cNvSpPr/>
            <p:nvPr/>
          </p:nvSpPr>
          <p:spPr>
            <a:xfrm>
              <a:off x="2473503" y="2821110"/>
              <a:ext cx="2575013" cy="646331"/>
            </a:xfrm>
            <a:prstGeom prst="rect">
              <a:avLst/>
            </a:prstGeom>
          </p:spPr>
          <p:txBody>
            <a:bodyPr wrap="square">
              <a:spAutoFit/>
            </a:bodyPr>
            <a:lstStyle/>
            <a:p>
              <a:pPr algn="ctr"/>
              <a:r>
                <a:rPr kumimoji="1" lang="zh-CN" altLang="en-US" sz="2000" b="1" dirty="0">
                  <a:effectLst>
                    <a:glow rad="127000">
                      <a:schemeClr val="bg1"/>
                    </a:glow>
                    <a:outerShdw blurRad="38100" dist="38100" dir="2700000" algn="tl">
                      <a:srgbClr val="000000">
                        <a:alpha val="43137"/>
                      </a:srgbClr>
                    </a:outerShdw>
                  </a:effectLst>
                </a:rPr>
                <a:t>集群操作系统</a:t>
              </a:r>
              <a:br>
                <a:rPr kumimoji="1" lang="en-US" altLang="zh-CN" sz="2000" b="1" dirty="0">
                  <a:effectLst>
                    <a:glow rad="127000">
                      <a:schemeClr val="bg1"/>
                    </a:glow>
                    <a:outerShdw blurRad="38100" dist="38100" dir="2700000" algn="tl">
                      <a:srgbClr val="000000">
                        <a:alpha val="43137"/>
                      </a:srgbClr>
                    </a:outerShdw>
                  </a:effectLst>
                </a:rPr>
              </a:br>
              <a:r>
                <a:rPr kumimoji="1" lang="zh-CN" altLang="en-US" sz="1600" b="1" dirty="0">
                  <a:effectLst>
                    <a:glow rad="127000">
                      <a:schemeClr val="bg1"/>
                    </a:glow>
                  </a:effectLst>
                  <a:latin typeface="Verdana" panose="020B0604030504040204" pitchFamily="34" charset="0"/>
                  <a:cs typeface="Verdana" panose="020B0604030504040204" pitchFamily="34" charset="0"/>
                </a:rPr>
                <a:t>（</a:t>
              </a:r>
              <a:r>
                <a:rPr kumimoji="1" lang="en-US" altLang="zh-CN" sz="1600" b="1" dirty="0">
                  <a:effectLst>
                    <a:glow rad="127000">
                      <a:schemeClr val="bg1"/>
                    </a:glow>
                  </a:effectLst>
                  <a:latin typeface="Verdana" panose="020B0604030504040204" pitchFamily="34" charset="0"/>
                  <a:ea typeface="Verdana" panose="020B0604030504040204" pitchFamily="34" charset="0"/>
                  <a:cs typeface="Verdana" panose="020B0604030504040204" pitchFamily="34" charset="0"/>
                </a:rPr>
                <a:t>1980 — </a:t>
              </a:r>
              <a:r>
                <a:rPr kumimoji="1" lang="zh-CN" altLang="en-US" sz="1600" b="1" dirty="0">
                  <a:effectLst>
                    <a:glow rad="127000">
                      <a:schemeClr val="bg1"/>
                    </a:glow>
                  </a:effectLst>
                  <a:latin typeface="Verdana" panose="020B0604030504040204" pitchFamily="34" charset="0"/>
                  <a:cs typeface="Verdana" panose="020B0604030504040204" pitchFamily="34" charset="0"/>
                </a:rPr>
                <a:t>现在）</a:t>
              </a:r>
            </a:p>
          </p:txBody>
        </p:sp>
        <p:sp>
          <p:nvSpPr>
            <p:cNvPr id="49" name="圆角矩形 15"/>
            <p:cNvSpPr/>
            <p:nvPr/>
          </p:nvSpPr>
          <p:spPr bwMode="auto">
            <a:xfrm>
              <a:off x="2275501" y="4168487"/>
              <a:ext cx="1260000" cy="1668421"/>
            </a:xfrm>
            <a:prstGeom prst="roundRect">
              <a:avLst>
                <a:gd name="adj" fmla="val 11760"/>
              </a:avLst>
            </a:prstGeom>
            <a:solidFill>
              <a:srgbClr val="305C9F"/>
            </a:solidFill>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sz="2000" b="1">
                <a:latin typeface="微软雅黑" pitchFamily="34" charset="-122"/>
                <a:ea typeface="微软雅黑" pitchFamily="34" charset="-122"/>
              </a:endParaRPr>
            </a:p>
          </p:txBody>
        </p:sp>
        <p:sp>
          <p:nvSpPr>
            <p:cNvPr id="54" name="圆角矩形 16"/>
            <p:cNvSpPr/>
            <p:nvPr/>
          </p:nvSpPr>
          <p:spPr bwMode="auto">
            <a:xfrm>
              <a:off x="2383501" y="5305231"/>
              <a:ext cx="1044000" cy="396000"/>
            </a:xfrm>
            <a:prstGeom prst="roundRect">
              <a:avLst/>
            </a:prstGeom>
            <a:solidFill>
              <a:srgbClr val="305C9F"/>
            </a:solidFill>
            <a:ln w="28575"/>
          </p:spPr>
          <p:style>
            <a:lnRef idx="3">
              <a:schemeClr val="lt1"/>
            </a:lnRef>
            <a:fillRef idx="1">
              <a:schemeClr val="accent1"/>
            </a:fillRef>
            <a:effectRef idx="1">
              <a:schemeClr val="accent1"/>
            </a:effectRef>
            <a:fontRef idx="minor">
              <a:schemeClr val="lt1"/>
            </a:fontRef>
          </p:style>
          <p:txBody>
            <a:bodyPr lIns="0" rIns="0" anchor="ctr"/>
            <a:lstStyle/>
            <a:p>
              <a:pPr algn="ctr">
                <a:defRPr/>
              </a:pPr>
              <a:r>
                <a:rPr lang="en-US" altLang="zh-CN" sz="1800" b="1" dirty="0">
                  <a:solidFill>
                    <a:schemeClr val="bg1"/>
                  </a:solidFill>
                  <a:latin typeface="微软雅黑" pitchFamily="34" charset="-122"/>
                  <a:ea typeface="微软雅黑" pitchFamily="34" charset="-122"/>
                </a:rPr>
                <a:t>OS</a:t>
              </a:r>
              <a:r>
                <a:rPr lang="zh-CN" altLang="en-US" sz="1800" b="1" dirty="0">
                  <a:solidFill>
                    <a:schemeClr val="bg1"/>
                  </a:solidFill>
                  <a:latin typeface="微软雅黑" pitchFamily="34" charset="-122"/>
                  <a:ea typeface="微软雅黑" pitchFamily="34" charset="-122"/>
                </a:rPr>
                <a:t>内核 </a:t>
              </a:r>
            </a:p>
          </p:txBody>
        </p:sp>
        <p:sp>
          <p:nvSpPr>
            <p:cNvPr id="56" name="圆角矩形 18"/>
            <p:cNvSpPr/>
            <p:nvPr/>
          </p:nvSpPr>
          <p:spPr bwMode="auto">
            <a:xfrm>
              <a:off x="2383501" y="4806549"/>
              <a:ext cx="1044000" cy="396000"/>
            </a:xfrm>
            <a:prstGeom prst="roundRect">
              <a:avLst/>
            </a:prstGeom>
            <a:solidFill>
              <a:srgbClr val="305C9F"/>
            </a:solidFill>
            <a:ln w="28575"/>
          </p:spPr>
          <p:style>
            <a:lnRef idx="3">
              <a:schemeClr val="lt1"/>
            </a:lnRef>
            <a:fillRef idx="1">
              <a:schemeClr val="accent1"/>
            </a:fillRef>
            <a:effectRef idx="1">
              <a:schemeClr val="accent1"/>
            </a:effectRef>
            <a:fontRef idx="minor">
              <a:schemeClr val="lt1"/>
            </a:fontRef>
          </p:style>
          <p:txBody>
            <a:bodyPr lIns="0" rIns="0" anchor="ctr"/>
            <a:lstStyle/>
            <a:p>
              <a:pPr algn="ctr">
                <a:defRPr/>
              </a:pPr>
              <a:r>
                <a:rPr lang="zh-CN" altLang="en-US" sz="1800" b="1" dirty="0">
                  <a:latin typeface="微软雅黑" pitchFamily="34" charset="-122"/>
                  <a:ea typeface="微软雅黑" pitchFamily="34" charset="-122"/>
                </a:rPr>
                <a:t>系统服务</a:t>
              </a:r>
            </a:p>
          </p:txBody>
        </p:sp>
        <p:sp>
          <p:nvSpPr>
            <p:cNvPr id="57" name="圆角矩形 15"/>
            <p:cNvSpPr/>
            <p:nvPr/>
          </p:nvSpPr>
          <p:spPr bwMode="auto">
            <a:xfrm>
              <a:off x="3983927" y="4167962"/>
              <a:ext cx="1260000" cy="1661779"/>
            </a:xfrm>
            <a:prstGeom prst="roundRect">
              <a:avLst>
                <a:gd name="adj" fmla="val 11760"/>
              </a:avLst>
            </a:prstGeom>
            <a:solidFill>
              <a:srgbClr val="305C9F"/>
            </a:solidFill>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sz="2000" b="1">
                <a:latin typeface="微软雅黑" pitchFamily="34" charset="-122"/>
                <a:ea typeface="微软雅黑" pitchFamily="34" charset="-122"/>
              </a:endParaRPr>
            </a:p>
          </p:txBody>
        </p:sp>
        <p:sp>
          <p:nvSpPr>
            <p:cNvPr id="58" name="圆角矩形 16"/>
            <p:cNvSpPr/>
            <p:nvPr/>
          </p:nvSpPr>
          <p:spPr bwMode="auto">
            <a:xfrm>
              <a:off x="4091927" y="5307742"/>
              <a:ext cx="1044000" cy="396000"/>
            </a:xfrm>
            <a:prstGeom prst="roundRect">
              <a:avLst/>
            </a:prstGeom>
            <a:solidFill>
              <a:srgbClr val="305C9F"/>
            </a:solidFill>
            <a:ln w="28575"/>
          </p:spPr>
          <p:style>
            <a:lnRef idx="3">
              <a:schemeClr val="lt1"/>
            </a:lnRef>
            <a:fillRef idx="1">
              <a:schemeClr val="accent1"/>
            </a:fillRef>
            <a:effectRef idx="1">
              <a:schemeClr val="accent1"/>
            </a:effectRef>
            <a:fontRef idx="minor">
              <a:schemeClr val="lt1"/>
            </a:fontRef>
          </p:style>
          <p:txBody>
            <a:bodyPr lIns="0" rIns="0" anchor="ctr"/>
            <a:lstStyle/>
            <a:p>
              <a:pPr algn="ctr">
                <a:defRPr/>
              </a:pPr>
              <a:r>
                <a:rPr lang="en-US" altLang="zh-CN" sz="1800" b="1" dirty="0">
                  <a:solidFill>
                    <a:schemeClr val="bg1"/>
                  </a:solidFill>
                  <a:latin typeface="微软雅黑" pitchFamily="34" charset="-122"/>
                  <a:ea typeface="微软雅黑" pitchFamily="34" charset="-122"/>
                </a:rPr>
                <a:t>OS</a:t>
              </a:r>
              <a:r>
                <a:rPr lang="zh-CN" altLang="en-US" sz="1800" b="1" dirty="0">
                  <a:solidFill>
                    <a:schemeClr val="bg1"/>
                  </a:solidFill>
                  <a:latin typeface="微软雅黑" pitchFamily="34" charset="-122"/>
                  <a:ea typeface="微软雅黑" pitchFamily="34" charset="-122"/>
                </a:rPr>
                <a:t>内核 </a:t>
              </a:r>
            </a:p>
          </p:txBody>
        </p:sp>
        <p:sp>
          <p:nvSpPr>
            <p:cNvPr id="59" name="圆角矩形 18"/>
            <p:cNvSpPr/>
            <p:nvPr/>
          </p:nvSpPr>
          <p:spPr bwMode="auto">
            <a:xfrm>
              <a:off x="4091927" y="4812738"/>
              <a:ext cx="1044000" cy="396000"/>
            </a:xfrm>
            <a:prstGeom prst="roundRect">
              <a:avLst/>
            </a:prstGeom>
            <a:solidFill>
              <a:srgbClr val="305C9F"/>
            </a:solidFill>
            <a:ln w="28575"/>
          </p:spPr>
          <p:style>
            <a:lnRef idx="3">
              <a:schemeClr val="lt1"/>
            </a:lnRef>
            <a:fillRef idx="1">
              <a:schemeClr val="accent1"/>
            </a:fillRef>
            <a:effectRef idx="1">
              <a:schemeClr val="accent1"/>
            </a:effectRef>
            <a:fontRef idx="minor">
              <a:schemeClr val="lt1"/>
            </a:fontRef>
          </p:style>
          <p:txBody>
            <a:bodyPr lIns="0" rIns="0" anchor="ctr"/>
            <a:lstStyle/>
            <a:p>
              <a:pPr algn="ctr">
                <a:defRPr/>
              </a:pPr>
              <a:r>
                <a:rPr lang="zh-CN" altLang="en-US" sz="1800" b="1" dirty="0">
                  <a:latin typeface="微软雅黑" pitchFamily="34" charset="-122"/>
                  <a:ea typeface="微软雅黑" pitchFamily="34" charset="-122"/>
                </a:rPr>
                <a:t>系统服务</a:t>
              </a:r>
            </a:p>
          </p:txBody>
        </p:sp>
        <p:sp>
          <p:nvSpPr>
            <p:cNvPr id="55" name="圆角矩形 17"/>
            <p:cNvSpPr/>
            <p:nvPr/>
          </p:nvSpPr>
          <p:spPr bwMode="auto">
            <a:xfrm>
              <a:off x="2383500" y="4290767"/>
              <a:ext cx="2736000" cy="396000"/>
            </a:xfrm>
            <a:prstGeom prst="roundRect">
              <a:avLst/>
            </a:prstGeom>
            <a:solidFill>
              <a:srgbClr val="305C9F"/>
            </a:solidFill>
            <a:ln w="28575"/>
          </p:spPr>
          <p:style>
            <a:lnRef idx="3">
              <a:schemeClr val="lt1"/>
            </a:lnRef>
            <a:fillRef idx="1">
              <a:schemeClr val="accent1"/>
            </a:fillRef>
            <a:effectRef idx="1">
              <a:schemeClr val="accent1"/>
            </a:effectRef>
            <a:fontRef idx="minor">
              <a:schemeClr val="lt1"/>
            </a:fontRef>
          </p:style>
          <p:txBody>
            <a:bodyPr lIns="0" rIns="0" anchor="ctr"/>
            <a:lstStyle/>
            <a:p>
              <a:pPr algn="ctr">
                <a:defRPr/>
              </a:pPr>
              <a:r>
                <a:rPr lang="zh-CN" altLang="en-US" sz="1800" b="1" dirty="0">
                  <a:latin typeface="微软雅黑" pitchFamily="34" charset="-122"/>
                  <a:ea typeface="微软雅黑" pitchFamily="34" charset="-122"/>
                </a:rPr>
                <a:t>集群管理软件</a:t>
              </a:r>
            </a:p>
          </p:txBody>
        </p:sp>
      </p:grpSp>
    </p:spTree>
    <p:extLst>
      <p:ext uri="{BB962C8B-B14F-4D97-AF65-F5344CB8AC3E}">
        <p14:creationId xmlns:p14="http://schemas.microsoft.com/office/powerpoint/2010/main" val="133513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C2089-2362-7C4B-B05F-0C9D533A9B02}"/>
              </a:ext>
            </a:extLst>
          </p:cNvPr>
          <p:cNvSpPr>
            <a:spLocks noGrp="1"/>
          </p:cNvSpPr>
          <p:nvPr>
            <p:ph type="title"/>
          </p:nvPr>
        </p:nvSpPr>
        <p:spPr/>
        <p:txBody>
          <a:bodyPr/>
          <a:lstStyle/>
          <a:p>
            <a:r>
              <a:rPr kumimoji="1" lang="zh-Hans" altLang="en-US" dirty="0"/>
              <a:t>大纲</a:t>
            </a:r>
            <a:endParaRPr kumimoji="1" lang="zh-CN" altLang="en-US" dirty="0"/>
          </a:p>
        </p:txBody>
      </p:sp>
      <p:sp>
        <p:nvSpPr>
          <p:cNvPr id="3" name="内容占位符 2">
            <a:extLst>
              <a:ext uri="{FF2B5EF4-FFF2-40B4-BE49-F238E27FC236}">
                <a16:creationId xmlns:a16="http://schemas.microsoft.com/office/drawing/2014/main" id="{09DEB5EF-95EC-1646-B530-716B86FCDFD2}"/>
              </a:ext>
            </a:extLst>
          </p:cNvPr>
          <p:cNvSpPr>
            <a:spLocks noGrp="1"/>
          </p:cNvSpPr>
          <p:nvPr>
            <p:ph idx="1"/>
          </p:nvPr>
        </p:nvSpPr>
        <p:spPr>
          <a:xfrm>
            <a:off x="623455" y="1565564"/>
            <a:ext cx="7891895" cy="4611399"/>
          </a:xfrm>
        </p:spPr>
        <p:txBody>
          <a:bodyPr>
            <a:normAutofit/>
          </a:bodyPr>
          <a:lstStyle/>
          <a:p>
            <a:r>
              <a:rPr kumimoji="1" lang="zh-CN" altLang="en-US" sz="2800" dirty="0"/>
              <a:t>操作系统的演化：从单机到数据中心</a:t>
            </a:r>
            <a:endParaRPr kumimoji="1" lang="en-US" altLang="zh-CN" sz="2800" dirty="0"/>
          </a:p>
          <a:p>
            <a:endParaRPr kumimoji="1" lang="en-US" altLang="zh-CN" sz="2800" dirty="0"/>
          </a:p>
          <a:p>
            <a:r>
              <a:rPr kumimoji="1" lang="zh-CN" altLang="en-US" sz="2800" b="1" dirty="0"/>
              <a:t>数据中心操作系统挑战：低时延</a:t>
            </a:r>
            <a:endParaRPr kumimoji="1" lang="en-US" altLang="zh-Hans" sz="2800" b="1" dirty="0"/>
          </a:p>
          <a:p>
            <a:endParaRPr kumimoji="1" lang="en-US" altLang="zh-CN" sz="2800" dirty="0"/>
          </a:p>
          <a:p>
            <a:r>
              <a:rPr kumimoji="1" lang="zh-CN" altLang="en-US" sz="2800" dirty="0"/>
              <a:t>低时延数据中心操作系统：基于原位计算</a:t>
            </a:r>
            <a:endParaRPr kumimoji="1" lang="en-US" altLang="zh-CN" sz="2800" dirty="0"/>
          </a:p>
          <a:p>
            <a:pPr marL="0" indent="0">
              <a:buNone/>
            </a:pPr>
            <a:endParaRPr kumimoji="1" lang="en-US" altLang="zh-Hans" sz="2800" dirty="0"/>
          </a:p>
          <a:p>
            <a:r>
              <a:rPr kumimoji="1" lang="zh-CN" altLang="en-US" sz="2800" dirty="0"/>
              <a:t>展望：软硬件垂直整合</a:t>
            </a:r>
            <a:endParaRPr kumimoji="1" lang="en-US" altLang="zh-Hans" sz="2800" dirty="0"/>
          </a:p>
        </p:txBody>
      </p:sp>
    </p:spTree>
    <p:extLst>
      <p:ext uri="{BB962C8B-B14F-4D97-AF65-F5344CB8AC3E}">
        <p14:creationId xmlns:p14="http://schemas.microsoft.com/office/powerpoint/2010/main" val="367625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n.sinaimg.cn/translate/20170519/YfL0-fyfkzhs6854654.jpg">
            <a:extLst>
              <a:ext uri="{FF2B5EF4-FFF2-40B4-BE49-F238E27FC236}">
                <a16:creationId xmlns:a16="http://schemas.microsoft.com/office/drawing/2014/main" id="{AF09F7B3-A247-AC40-AFB6-8EACAC346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32" y="3856420"/>
            <a:ext cx="3967273" cy="264071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EDEDCAE-39EA-DB43-BFB0-B20B329A4159}"/>
              </a:ext>
            </a:extLst>
          </p:cNvPr>
          <p:cNvSpPr txBox="1"/>
          <p:nvPr/>
        </p:nvSpPr>
        <p:spPr>
          <a:xfrm>
            <a:off x="-2689" y="6542190"/>
            <a:ext cx="5558245" cy="307777"/>
          </a:xfrm>
          <a:prstGeom prst="rect">
            <a:avLst/>
          </a:prstGeom>
          <a:noFill/>
        </p:spPr>
        <p:txBody>
          <a:bodyPr wrap="square" rtlCol="0">
            <a:spAutoFit/>
          </a:bodyPr>
          <a:lstStyle/>
          <a:p>
            <a:r>
              <a:rPr kumimoji="1" lang="zh-CN" altLang="en-US" sz="1400" dirty="0">
                <a:latin typeface="微软雅黑" panose="020B0503020204020204" pitchFamily="34" charset="-122"/>
                <a:ea typeface="微软雅黑" panose="020B0503020204020204" pitchFamily="34" charset="-122"/>
              </a:rPr>
              <a:t>来源：</a:t>
            </a:r>
            <a:r>
              <a:rPr kumimoji="1" lang="en-US" altLang="zh-CN" sz="1400" dirty="0">
                <a:latin typeface="微软雅黑" panose="020B0503020204020204" pitchFamily="34" charset="-122"/>
                <a:ea typeface="微软雅黑" panose="020B0503020204020204" pitchFamily="34" charset="-122"/>
                <a:hlinkClick r:id="rId4"/>
              </a:rPr>
              <a:t>https://www.qdaily.com/articles/40980.html</a:t>
            </a:r>
            <a:r>
              <a:rPr kumimoji="1" lang="en-US" altLang="zh-CN" sz="1400" dirty="0">
                <a:latin typeface="微软雅黑" panose="020B0503020204020204" pitchFamily="34" charset="-122"/>
                <a:ea typeface="微软雅黑" panose="020B0503020204020204" pitchFamily="34" charset="-122"/>
              </a:rPr>
              <a:t> </a:t>
            </a:r>
            <a:endParaRPr kumimoji="1" lang="zh-CN" altLang="en-US"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8BF5F7C-40FB-4948-92BA-6FC414A0152D}"/>
              </a:ext>
            </a:extLst>
          </p:cNvPr>
          <p:cNvPicPr>
            <a:picLocks noChangeAspect="1"/>
          </p:cNvPicPr>
          <p:nvPr/>
        </p:nvPicPr>
        <p:blipFill>
          <a:blip r:embed="rId5"/>
          <a:stretch>
            <a:fillRect/>
          </a:stretch>
        </p:blipFill>
        <p:spPr>
          <a:xfrm>
            <a:off x="307365" y="1471038"/>
            <a:ext cx="3982640" cy="2385381"/>
          </a:xfrm>
          <a:prstGeom prst="rect">
            <a:avLst/>
          </a:prstGeom>
        </p:spPr>
      </p:pic>
      <p:pic>
        <p:nvPicPr>
          <p:cNvPr id="3074" name="Picture 2" descr="http://n.sinaimg.cn/translate/20170519/mo1A-fyfkzhs6854659.jpg">
            <a:extLst>
              <a:ext uri="{FF2B5EF4-FFF2-40B4-BE49-F238E27FC236}">
                <a16:creationId xmlns:a16="http://schemas.microsoft.com/office/drawing/2014/main" id="{B1DB93F9-A9F7-9D4C-8FB7-191A2277E7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929"/>
          <a:stretch/>
        </p:blipFill>
        <p:spPr bwMode="auto">
          <a:xfrm>
            <a:off x="4541688" y="278335"/>
            <a:ext cx="4164322" cy="6218802"/>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a:extLst>
              <a:ext uri="{FF2B5EF4-FFF2-40B4-BE49-F238E27FC236}">
                <a16:creationId xmlns:a16="http://schemas.microsoft.com/office/drawing/2014/main" id="{56F3A0B9-7A7B-B64D-A869-BABD0F7AA78F}"/>
              </a:ext>
            </a:extLst>
          </p:cNvPr>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Microsoft YaHei" panose="020B0503020204020204" pitchFamily="34" charset="-122"/>
                <a:ea typeface="Microsoft YaHei" panose="020B0503020204020204" pitchFamily="34" charset="-122"/>
              </a:rPr>
              <a:t>时延 </a:t>
            </a:r>
            <a:r>
              <a:rPr lang="en-US" altLang="zh-CN" sz="3600" dirty="0">
                <a:latin typeface="Microsoft YaHei" panose="020B0503020204020204" pitchFamily="34" charset="-122"/>
                <a:ea typeface="Microsoft YaHei" panose="020B0503020204020204" pitchFamily="34" charset="-122"/>
              </a:rPr>
              <a:t>=</a:t>
            </a:r>
            <a:r>
              <a:rPr lang="zh-CN" altLang="en-US" sz="3600" dirty="0">
                <a:latin typeface="Microsoft YaHei" panose="020B0503020204020204" pitchFamily="34" charset="-122"/>
                <a:ea typeface="Microsoft YaHei" panose="020B0503020204020204" pitchFamily="34" charset="-122"/>
              </a:rPr>
              <a:t> 金钱</a:t>
            </a:r>
            <a:endParaRPr lang="zh-CN" altLang="en-US" sz="3600" b="1" dirty="0">
              <a:latin typeface="Microsoft YaHei" panose="020B0503020204020204" pitchFamily="34" charset="-122"/>
              <a:ea typeface="Microsoft YaHei" panose="020B0503020204020204" pitchFamily="34" charset="-122"/>
            </a:endParaRPr>
          </a:p>
        </p:txBody>
      </p:sp>
      <p:sp>
        <p:nvSpPr>
          <p:cNvPr id="9" name="Rectangle 5">
            <a:extLst>
              <a:ext uri="{FF2B5EF4-FFF2-40B4-BE49-F238E27FC236}">
                <a16:creationId xmlns:a16="http://schemas.microsoft.com/office/drawing/2014/main" id="{D14565D5-8F62-FE40-AF07-A2FA524727C9}"/>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10" name="Rectangle 9"/>
          <p:cNvSpPr/>
          <p:nvPr/>
        </p:nvSpPr>
        <p:spPr>
          <a:xfrm>
            <a:off x="322732" y="1048402"/>
            <a:ext cx="3967273" cy="430887"/>
          </a:xfrm>
          <a:prstGeom prst="rect">
            <a:avLst/>
          </a:prstGeom>
          <a:noFill/>
          <a:ln w="28575">
            <a:noFill/>
          </a:ln>
        </p:spPr>
        <p:txBody>
          <a:bodyPr wrap="square">
            <a:spAutoFit/>
          </a:bodyPr>
          <a:lstStyle/>
          <a:p>
            <a:pPr algn="ctr"/>
            <a:r>
              <a:rPr lang="zh-CN" altLang="en-US" sz="2200" b="1" dirty="0">
                <a:latin typeface="微软雅黑" panose="020B0503020204020204" pitchFamily="34" charset="-122"/>
                <a:ea typeface="微软雅黑" panose="020B0503020204020204" pitchFamily="34" charset="-122"/>
              </a:rPr>
              <a:t>快</a:t>
            </a:r>
            <a:r>
              <a:rPr lang="en-US" altLang="zh-CN" sz="2200" b="1" dirty="0">
                <a:latin typeface="微软雅黑" panose="020B0503020204020204" pitchFamily="34" charset="-122"/>
                <a:ea typeface="微软雅黑" panose="020B0503020204020204" pitchFamily="34" charset="-122"/>
              </a:rPr>
              <a:t>0.00007</a:t>
            </a:r>
            <a:r>
              <a:rPr lang="zh-CN" altLang="en-US" sz="2200" b="1" dirty="0">
                <a:latin typeface="微软雅黑" panose="020B0503020204020204" pitchFamily="34" charset="-122"/>
                <a:ea typeface="微软雅黑" panose="020B0503020204020204" pitchFamily="34" charset="-122"/>
              </a:rPr>
              <a:t>秒 </a:t>
            </a:r>
            <a:r>
              <a:rPr lang="en-US" altLang="zh-CN" sz="2200" b="1" dirty="0">
                <a:latin typeface="微软雅黑" panose="020B0503020204020204" pitchFamily="34" charset="-122"/>
                <a:ea typeface="微软雅黑" panose="020B0503020204020204" pitchFamily="34" charset="-122"/>
              </a:rPr>
              <a:t>= 1400</a:t>
            </a:r>
            <a:r>
              <a:rPr lang="zh-CN" altLang="en-US" sz="2200" b="1" dirty="0">
                <a:latin typeface="微软雅黑" panose="020B0503020204020204" pitchFamily="34" charset="-122"/>
                <a:ea typeface="微软雅黑" panose="020B0503020204020204" pitchFamily="34" charset="-122"/>
              </a:rPr>
              <a:t>万</a:t>
            </a:r>
          </a:p>
        </p:txBody>
      </p:sp>
      <p:sp>
        <p:nvSpPr>
          <p:cNvPr id="12" name="Rectangle 11"/>
          <p:cNvSpPr/>
          <p:nvPr/>
        </p:nvSpPr>
        <p:spPr>
          <a:xfrm>
            <a:off x="5555556" y="2590612"/>
            <a:ext cx="3588444" cy="369332"/>
          </a:xfrm>
          <a:prstGeom prst="rect">
            <a:avLst/>
          </a:prstGeom>
          <a:solidFill>
            <a:srgbClr val="FFFFFF">
              <a:alpha val="80000"/>
            </a:srgbClr>
          </a:solidFill>
          <a:ln w="28575">
            <a:noFill/>
          </a:ln>
        </p:spPr>
        <p:txBody>
          <a:bodyPr wrap="square">
            <a:spAutoFit/>
          </a:bodyPr>
          <a:lstStyle/>
          <a:p>
            <a:r>
              <a:rPr lang="en-US" altLang="zh-CN" b="1" dirty="0">
                <a:solidFill>
                  <a:srgbClr val="FF0066"/>
                </a:solidFill>
                <a:latin typeface="微软雅黑" panose="020B0503020204020204" pitchFamily="34" charset="-122"/>
                <a:ea typeface="微软雅黑" panose="020B0503020204020204" pitchFamily="34" charset="-122"/>
              </a:rPr>
              <a:t>200ms </a:t>
            </a:r>
            <a:r>
              <a:rPr lang="zh-CN" altLang="en-US" b="1" dirty="0">
                <a:solidFill>
                  <a:srgbClr val="FF0066"/>
                </a:solidFill>
                <a:latin typeface="微软雅黑" panose="020B0503020204020204" pitchFamily="34" charset="-122"/>
                <a:ea typeface="微软雅黑" panose="020B0503020204020204" pitchFamily="34" charset="-122"/>
              </a:rPr>
              <a:t>高频交易 </a:t>
            </a:r>
            <a:r>
              <a:rPr lang="en-US" altLang="zh-CN" b="1" dirty="0">
                <a:solidFill>
                  <a:srgbClr val="FF0066"/>
                </a:solidFill>
                <a:latin typeface="微软雅黑" panose="020B0503020204020204" pitchFamily="34" charset="-122"/>
                <a:ea typeface="微软雅黑" panose="020B0503020204020204" pitchFamily="34" charset="-122"/>
              </a:rPr>
              <a:t>80</a:t>
            </a:r>
            <a:r>
              <a:rPr lang="zh-CN" altLang="en-US" b="1" dirty="0">
                <a:solidFill>
                  <a:srgbClr val="FF0066"/>
                </a:solidFill>
                <a:latin typeface="微软雅黑" panose="020B0503020204020204" pitchFamily="34" charset="-122"/>
                <a:ea typeface="微软雅黑" panose="020B0503020204020204" pitchFamily="34" charset="-122"/>
              </a:rPr>
              <a:t>万股</a:t>
            </a:r>
          </a:p>
        </p:txBody>
      </p:sp>
      <p:sp>
        <p:nvSpPr>
          <p:cNvPr id="13" name="Rectangle 12"/>
          <p:cNvSpPr/>
          <p:nvPr/>
        </p:nvSpPr>
        <p:spPr>
          <a:xfrm>
            <a:off x="5555556" y="3281937"/>
            <a:ext cx="3588444" cy="369332"/>
          </a:xfrm>
          <a:prstGeom prst="rect">
            <a:avLst/>
          </a:prstGeom>
          <a:solidFill>
            <a:srgbClr val="FFFFFF">
              <a:alpha val="80000"/>
            </a:srgbClr>
          </a:solidFill>
          <a:ln w="28575">
            <a:noFill/>
          </a:ln>
        </p:spPr>
        <p:txBody>
          <a:bodyPr wrap="square">
            <a:spAutoFit/>
          </a:bodyPr>
          <a:lstStyle/>
          <a:p>
            <a:r>
              <a:rPr lang="en-US" altLang="zh-CN" b="1" dirty="0">
                <a:latin typeface="微软雅黑" panose="020B0503020204020204" pitchFamily="34" charset="-122"/>
                <a:ea typeface="微软雅黑" panose="020B0503020204020204" pitchFamily="34" charset="-122"/>
              </a:rPr>
              <a:t>242ms </a:t>
            </a:r>
            <a:r>
              <a:rPr lang="zh-CN" altLang="en-US" b="1" dirty="0">
                <a:latin typeface="微软雅黑" panose="020B0503020204020204" pitchFamily="34" charset="-122"/>
                <a:ea typeface="微软雅黑" panose="020B0503020204020204" pitchFamily="34" charset="-122"/>
              </a:rPr>
              <a:t>彭博社首先发布财报</a:t>
            </a:r>
          </a:p>
        </p:txBody>
      </p:sp>
      <p:sp>
        <p:nvSpPr>
          <p:cNvPr id="14" name="Rectangle 13"/>
          <p:cNvSpPr/>
          <p:nvPr/>
        </p:nvSpPr>
        <p:spPr>
          <a:xfrm>
            <a:off x="5555556" y="4251474"/>
            <a:ext cx="3588444" cy="369332"/>
          </a:xfrm>
          <a:prstGeom prst="rect">
            <a:avLst/>
          </a:prstGeom>
          <a:solidFill>
            <a:srgbClr val="FFFFFF">
              <a:alpha val="80000"/>
            </a:srgbClr>
          </a:solidFill>
          <a:ln w="28575">
            <a:noFill/>
          </a:ln>
        </p:spPr>
        <p:txBody>
          <a:bodyPr wrap="square">
            <a:spAutoFit/>
          </a:bodyPr>
          <a:lstStyle/>
          <a:p>
            <a:r>
              <a:rPr lang="en-US" altLang="zh-CN" b="1" dirty="0">
                <a:latin typeface="微软雅黑" panose="020B0503020204020204" pitchFamily="34" charset="-122"/>
                <a:ea typeface="微软雅黑" panose="020B0503020204020204" pitchFamily="34" charset="-122"/>
              </a:rPr>
              <a:t>464ms </a:t>
            </a:r>
            <a:r>
              <a:rPr lang="zh-CN" altLang="en-US" b="1" dirty="0">
                <a:latin typeface="微软雅黑" panose="020B0503020204020204" pitchFamily="34" charset="-122"/>
                <a:ea typeface="微软雅黑" panose="020B0503020204020204" pitchFamily="34" charset="-122"/>
              </a:rPr>
              <a:t>道琼斯发布财经新闻</a:t>
            </a:r>
          </a:p>
        </p:txBody>
      </p:sp>
      <p:sp>
        <p:nvSpPr>
          <p:cNvPr id="15" name="Rectangle 14"/>
          <p:cNvSpPr/>
          <p:nvPr/>
        </p:nvSpPr>
        <p:spPr>
          <a:xfrm>
            <a:off x="5555556" y="5118489"/>
            <a:ext cx="3588444" cy="369332"/>
          </a:xfrm>
          <a:prstGeom prst="rect">
            <a:avLst/>
          </a:prstGeom>
          <a:solidFill>
            <a:srgbClr val="FFFFFF">
              <a:alpha val="80000"/>
            </a:srgbClr>
          </a:solidFill>
          <a:ln w="28575">
            <a:noFill/>
          </a:ln>
        </p:spPr>
        <p:txBody>
          <a:bodyPr wrap="square">
            <a:spAutoFit/>
          </a:bodyPr>
          <a:lstStyle/>
          <a:p>
            <a:r>
              <a:rPr lang="en-US" altLang="zh-CN" b="1" dirty="0">
                <a:latin typeface="微软雅黑" panose="020B0503020204020204" pitchFamily="34" charset="-122"/>
                <a:ea typeface="微软雅黑" panose="020B0503020204020204" pitchFamily="34" charset="-122"/>
              </a:rPr>
              <a:t>700ms </a:t>
            </a:r>
            <a:r>
              <a:rPr lang="zh-CN" altLang="en-US" b="1" dirty="0">
                <a:latin typeface="微软雅黑" panose="020B0503020204020204" pitchFamily="34" charset="-122"/>
                <a:ea typeface="微软雅黑" panose="020B0503020204020204" pitchFamily="34" charset="-122"/>
              </a:rPr>
              <a:t>股价下跌至</a:t>
            </a:r>
            <a:r>
              <a:rPr lang="en-US" altLang="zh-CN" b="1" dirty="0">
                <a:latin typeface="微软雅黑" panose="020B0503020204020204" pitchFamily="34" charset="-122"/>
                <a:ea typeface="微软雅黑" panose="020B0503020204020204" pitchFamily="34" charset="-122"/>
              </a:rPr>
              <a:t>118</a:t>
            </a:r>
            <a:r>
              <a:rPr lang="zh-CN" altLang="en-US" b="1" dirty="0">
                <a:latin typeface="微软雅黑" panose="020B0503020204020204" pitchFamily="34" charset="-122"/>
                <a:ea typeface="微软雅黑" panose="020B0503020204020204" pitchFamily="34" charset="-122"/>
              </a:rPr>
              <a:t>美元</a:t>
            </a:r>
          </a:p>
        </p:txBody>
      </p:sp>
      <p:sp>
        <p:nvSpPr>
          <p:cNvPr id="16" name="Rectangle 15"/>
          <p:cNvSpPr/>
          <p:nvPr/>
        </p:nvSpPr>
        <p:spPr>
          <a:xfrm>
            <a:off x="5555556" y="5745280"/>
            <a:ext cx="3588444" cy="369332"/>
          </a:xfrm>
          <a:prstGeom prst="rect">
            <a:avLst/>
          </a:prstGeom>
          <a:solidFill>
            <a:srgbClr val="FFFFFF">
              <a:alpha val="80000"/>
            </a:srgbClr>
          </a:solidFill>
          <a:ln w="28575">
            <a:noFill/>
          </a:ln>
        </p:spPr>
        <p:txBody>
          <a:bodyPr wrap="square">
            <a:spAutoFit/>
          </a:bodyPr>
          <a:lstStyle/>
          <a:p>
            <a:r>
              <a:rPr lang="en-US" altLang="zh-CN" b="1" dirty="0">
                <a:latin typeface="微软雅黑" panose="020B0503020204020204" pitchFamily="34" charset="-122"/>
                <a:ea typeface="微软雅黑" panose="020B0503020204020204" pitchFamily="34" charset="-122"/>
              </a:rPr>
              <a:t>1000ms </a:t>
            </a:r>
            <a:r>
              <a:rPr lang="zh-CN" altLang="en-US" b="1" dirty="0">
                <a:latin typeface="微软雅黑" panose="020B0503020204020204" pitchFamily="34" charset="-122"/>
                <a:ea typeface="微软雅黑" panose="020B0503020204020204" pitchFamily="34" charset="-122"/>
              </a:rPr>
              <a:t>汤森路透发布财经新闻</a:t>
            </a:r>
          </a:p>
        </p:txBody>
      </p:sp>
      <p:sp>
        <p:nvSpPr>
          <p:cNvPr id="17" name="Rectangle 16"/>
          <p:cNvSpPr/>
          <p:nvPr/>
        </p:nvSpPr>
        <p:spPr>
          <a:xfrm>
            <a:off x="5555556" y="1894511"/>
            <a:ext cx="3588444" cy="369332"/>
          </a:xfrm>
          <a:prstGeom prst="rect">
            <a:avLst/>
          </a:prstGeom>
          <a:solidFill>
            <a:srgbClr val="FFFFFF">
              <a:alpha val="80000"/>
            </a:srgbClr>
          </a:solidFill>
          <a:ln w="28575">
            <a:noFill/>
          </a:ln>
        </p:spPr>
        <p:txBody>
          <a:bodyPr wrap="square">
            <a:spAutoFit/>
          </a:bodyPr>
          <a:lstStyle/>
          <a:p>
            <a:r>
              <a:rPr lang="en-US" altLang="zh-CN" b="1" dirty="0">
                <a:latin typeface="微软雅黑" panose="020B0503020204020204" pitchFamily="34" charset="-122"/>
                <a:ea typeface="微软雅黑" panose="020B0503020204020204" pitchFamily="34" charset="-122"/>
              </a:rPr>
              <a:t>150ms </a:t>
            </a:r>
            <a:r>
              <a:rPr lang="zh-CN" altLang="en-US" b="1" dirty="0">
                <a:latin typeface="微软雅黑" panose="020B0503020204020204" pitchFamily="34" charset="-122"/>
                <a:ea typeface="微软雅黑" panose="020B0503020204020204" pitchFamily="34" charset="-122"/>
              </a:rPr>
              <a:t>发布财报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股价</a:t>
            </a:r>
            <a:r>
              <a:rPr lang="en-US" altLang="zh-CN" b="1" dirty="0">
                <a:latin typeface="微软雅黑" panose="020B0503020204020204" pitchFamily="34" charset="-122"/>
                <a:ea typeface="微软雅黑" panose="020B0503020204020204" pitchFamily="34" charset="-122"/>
              </a:rPr>
              <a:t>122</a:t>
            </a:r>
            <a:r>
              <a:rPr lang="zh-CN" altLang="en-US" b="1" dirty="0">
                <a:latin typeface="微软雅黑" panose="020B0503020204020204" pitchFamily="34" charset="-122"/>
                <a:ea typeface="微软雅黑" panose="020B0503020204020204" pitchFamily="34" charset="-122"/>
              </a:rPr>
              <a:t>美元</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385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216000" y="155061"/>
            <a:ext cx="8928000" cy="7830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Microsoft YaHei" panose="020B0503020204020204" pitchFamily="34" charset="-122"/>
                <a:ea typeface="Microsoft YaHei" panose="020B0503020204020204" pitchFamily="34" charset="-122"/>
              </a:rPr>
              <a:t>应用需求：</a:t>
            </a:r>
            <a:r>
              <a:rPr lang="zh-Hans" altLang="en-US" sz="3600" dirty="0">
                <a:latin typeface="Microsoft YaHei" panose="020B0503020204020204" pitchFamily="34" charset="-122"/>
                <a:ea typeface="Microsoft YaHei" panose="020B0503020204020204" pitchFamily="34" charset="-122"/>
              </a:rPr>
              <a:t>从高吞吐到</a:t>
            </a:r>
            <a:r>
              <a:rPr lang="zh-Hans" altLang="en-US" sz="3600" b="1" dirty="0">
                <a:latin typeface="Microsoft YaHei" panose="020B0503020204020204" pitchFamily="34" charset="-122"/>
                <a:ea typeface="Microsoft YaHei" panose="020B0503020204020204" pitchFamily="34" charset="-122"/>
              </a:rPr>
              <a:t>低时延</a:t>
            </a:r>
            <a:endParaRPr lang="zh-CN" altLang="en-US" sz="3600" b="1" dirty="0">
              <a:latin typeface="Microsoft YaHei" panose="020B0503020204020204" pitchFamily="34" charset="-122"/>
              <a:ea typeface="Microsoft YaHei" panose="020B0503020204020204" pitchFamily="34" charset="-122"/>
            </a:endParaRPr>
          </a:p>
        </p:txBody>
      </p:sp>
      <p:sp>
        <p:nvSpPr>
          <p:cNvPr id="24" name="Rectangle 23"/>
          <p:cNvSpPr/>
          <p:nvPr/>
        </p:nvSpPr>
        <p:spPr>
          <a:xfrm>
            <a:off x="4651610" y="4005704"/>
            <a:ext cx="4361762" cy="2456057"/>
          </a:xfrm>
          <a:prstGeom prst="rect">
            <a:avLst/>
          </a:prstGeom>
        </p:spPr>
        <p:txBody>
          <a:bodyPr wrap="square">
            <a:spAutoFit/>
          </a:bodyPr>
          <a:lstStyle/>
          <a:p>
            <a:pPr>
              <a:lnSpc>
                <a:spcPct val="120000"/>
              </a:lnSpc>
            </a:pPr>
            <a:r>
              <a:rPr lang="zh-CN" altLang="en-US" sz="2400" b="1" dirty="0">
                <a:latin typeface="微软雅黑" panose="020B0503020204020204" pitchFamily="34" charset="-122"/>
                <a:ea typeface="微软雅黑" panose="020B0503020204020204" pitchFamily="34" charset="-122"/>
              </a:rPr>
              <a:t>任正非</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华为创始人</a:t>
            </a:r>
            <a:endParaRPr lang="en-US" altLang="zh-CN" sz="2200" dirty="0">
              <a:latin typeface="微软雅黑" panose="020B0503020204020204" pitchFamily="34" charset="-122"/>
              <a:ea typeface="微软雅黑" panose="020B0503020204020204" pitchFamily="34" charset="-122"/>
            </a:endParaRPr>
          </a:p>
          <a:p>
            <a:pPr>
              <a:lnSpc>
                <a:spcPct val="120000"/>
              </a:lnSpc>
            </a:pPr>
            <a:r>
              <a:rPr lang="en-US" altLang="zh-CN" sz="2000" dirty="0">
                <a:solidFill>
                  <a:srgbClr val="002060"/>
                </a:solidFill>
                <a:latin typeface="微软雅黑" panose="020B0503020204020204" pitchFamily="34" charset="-122"/>
                <a:ea typeface="微软雅黑" panose="020B0503020204020204" pitchFamily="34" charset="-122"/>
              </a:rPr>
              <a:t>2016.5.30 </a:t>
            </a:r>
            <a:r>
              <a:rPr lang="zh-CN" altLang="en-US" sz="2000" dirty="0">
                <a:solidFill>
                  <a:srgbClr val="002060"/>
                </a:solidFill>
                <a:latin typeface="微软雅黑" panose="020B0503020204020204" pitchFamily="34" charset="-122"/>
                <a:ea typeface="微软雅黑" panose="020B0503020204020204" pitchFamily="34" charset="-122"/>
              </a:rPr>
              <a:t>向</a:t>
            </a:r>
            <a:r>
              <a:rPr lang="zh-CN" altLang="en-US" sz="2000" b="1" dirty="0">
                <a:latin typeface="微软雅黑" panose="020B0503020204020204" pitchFamily="34" charset="-122"/>
                <a:ea typeface="微软雅黑" panose="020B0503020204020204" pitchFamily="34" charset="-122"/>
              </a:rPr>
              <a:t>习主席</a:t>
            </a:r>
            <a:r>
              <a:rPr lang="zh-CN" altLang="en-US" sz="2000" dirty="0">
                <a:solidFill>
                  <a:srgbClr val="002060"/>
                </a:solidFill>
                <a:latin typeface="微软雅黑" panose="020B0503020204020204" pitchFamily="34" charset="-122"/>
                <a:ea typeface="微软雅黑" panose="020B0503020204020204" pitchFamily="34" charset="-122"/>
              </a:rPr>
              <a:t>汇报时指出：</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ct val="120000"/>
              </a:lnSpc>
            </a:pPr>
            <a:r>
              <a:rPr lang="zh-CN" altLang="en-US" sz="400" dirty="0">
                <a:solidFill>
                  <a:srgbClr val="002060"/>
                </a:solidFill>
                <a:latin typeface="微软雅黑" panose="020B0503020204020204" pitchFamily="34" charset="-122"/>
                <a:ea typeface="微软雅黑" panose="020B0503020204020204" pitchFamily="34" charset="-122"/>
              </a:rPr>
              <a:t> </a:t>
            </a:r>
            <a:endParaRPr lang="en-US" altLang="zh-CN" sz="400" dirty="0">
              <a:latin typeface="微软雅黑" panose="020B0503020204020204" pitchFamily="34" charset="-122"/>
              <a:ea typeface="微软雅黑" panose="020B0503020204020204" pitchFamily="34" charset="-122"/>
            </a:endParaRPr>
          </a:p>
          <a:p>
            <a:pPr marL="542925" indent="-361950">
              <a:lnSpc>
                <a:spcPct val="120000"/>
              </a:lnSpc>
              <a:buClr>
                <a:srgbClr val="FF0066"/>
              </a:buClr>
              <a:buSzPct val="80000"/>
              <a:buFont typeface="Century Gothic" panose="020B0502020202020204" pitchFamily="34" charset="0"/>
              <a:buChar char="►"/>
            </a:pPr>
            <a:r>
              <a:rPr lang="en-US" altLang="zh-CN" sz="2000" dirty="0">
                <a:latin typeface="微软雅黑" panose="020B0503020204020204" pitchFamily="34" charset="-122"/>
                <a:ea typeface="微软雅黑" panose="020B0503020204020204" pitchFamily="34" charset="-122"/>
              </a:rPr>
              <a:t>“ . . .  </a:t>
            </a:r>
            <a:r>
              <a:rPr lang="zh-CN" altLang="en-US" sz="2000" dirty="0">
                <a:latin typeface="微软雅黑" panose="020B0503020204020204" pitchFamily="34" charset="-122"/>
                <a:ea typeface="微软雅黑" panose="020B0503020204020204" pitchFamily="34" charset="-122"/>
              </a:rPr>
              <a:t>随着逐步逼近香农定理、摩尔定律的极限，而对</a:t>
            </a:r>
            <a:r>
              <a:rPr lang="zh-CN" altLang="en-US" sz="2000" b="1" dirty="0">
                <a:solidFill>
                  <a:srgbClr val="FF0066"/>
                </a:solidFill>
                <a:latin typeface="微软雅黑" panose="020B0503020204020204" pitchFamily="34" charset="-122"/>
                <a:ea typeface="微软雅黑" panose="020B0503020204020204" pitchFamily="34" charset="-122"/>
              </a:rPr>
              <a:t>大流量、低时延</a:t>
            </a:r>
            <a:r>
              <a:rPr lang="zh-CN" altLang="en-US" sz="2000" dirty="0">
                <a:latin typeface="微软雅黑" panose="020B0503020204020204" pitchFamily="34" charset="-122"/>
                <a:ea typeface="微软雅黑" panose="020B0503020204020204" pitchFamily="34" charset="-122"/>
              </a:rPr>
              <a:t>的理论还未创造出来，</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华为已感到前途茫茫  </a:t>
            </a:r>
            <a:r>
              <a:rPr lang="en-US" altLang="zh-CN" sz="2000" dirty="0">
                <a:latin typeface="微软雅黑" panose="020B0503020204020204" pitchFamily="34" charset="-122"/>
                <a:ea typeface="微软雅黑" panose="020B0503020204020204" pitchFamily="34" charset="-122"/>
              </a:rPr>
              <a:t>. . . ”</a:t>
            </a:r>
            <a:endParaRPr lang="en-US" altLang="zh-CN" sz="2000" b="1" dirty="0">
              <a:latin typeface="微软雅黑" panose="020B0503020204020204" pitchFamily="34" charset="-122"/>
              <a:ea typeface="微软雅黑" panose="020B0503020204020204" pitchFamily="34" charset="-122"/>
            </a:endParaRPr>
          </a:p>
        </p:txBody>
      </p:sp>
      <p:pic>
        <p:nvPicPr>
          <p:cNvPr id="25" name="Picture 2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3225" y="3693032"/>
            <a:ext cx="1842516" cy="972304"/>
          </a:xfrm>
          <a:prstGeom prst="rect">
            <a:avLst/>
          </a:prstGeom>
          <a:effectLst>
            <a:outerShdw blurRad="63500" sx="102000" sy="102000" algn="ctr" rotWithShape="0">
              <a:prstClr val="black">
                <a:alpha val="40000"/>
              </a:prstClr>
            </a:outerShdw>
          </a:effectLst>
        </p:spPr>
      </p:pic>
      <p:sp>
        <p:nvSpPr>
          <p:cNvPr id="15" name="Rectangle 14"/>
          <p:cNvSpPr/>
          <p:nvPr/>
        </p:nvSpPr>
        <p:spPr>
          <a:xfrm>
            <a:off x="422004" y="4537411"/>
            <a:ext cx="3511443" cy="1865126"/>
          </a:xfrm>
          <a:prstGeom prst="rect">
            <a:avLst/>
          </a:prstGeom>
        </p:spPr>
        <p:txBody>
          <a:bodyPr wrap="square">
            <a:spAutoFit/>
          </a:bodyPr>
          <a:lstStyle/>
          <a:p>
            <a:pPr>
              <a:lnSpc>
                <a:spcPct val="120000"/>
              </a:lnSpc>
            </a:pPr>
            <a:r>
              <a:rPr lang="zh-CN" altLang="en-US" sz="2400" b="1" dirty="0">
                <a:latin typeface="微软雅黑" panose="020B0503020204020204" pitchFamily="34" charset="-122"/>
                <a:ea typeface="微软雅黑" panose="020B0503020204020204" pitchFamily="34" charset="-122"/>
              </a:rPr>
              <a:t>任天堂</a:t>
            </a:r>
            <a:r>
              <a:rPr lang="zh-CN" altLang="en-US" sz="2200" dirty="0">
                <a:latin typeface="微软雅黑" panose="020B0503020204020204" pitchFamily="34" charset="-122"/>
                <a:ea typeface="微软雅黑" panose="020B0503020204020204" pitchFamily="34" charset="-122"/>
              </a:rPr>
              <a:t>总裁岩田聪</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539750" indent="-357188">
              <a:lnSpc>
                <a:spcPct val="120000"/>
              </a:lnSpc>
              <a:buClr>
                <a:srgbClr val="FF0066"/>
              </a:buClr>
              <a:buSzPct val="80000"/>
              <a:buFont typeface="Century Gothic" panose="020B0502020202020204" pitchFamily="34" charset="0"/>
              <a:buChar char="►"/>
            </a:pPr>
            <a:r>
              <a:rPr lang="zh-CN" altLang="en-US" sz="1800" dirty="0">
                <a:latin typeface="微软雅黑" panose="020B0503020204020204" pitchFamily="34" charset="-122"/>
                <a:ea typeface="微软雅黑" panose="020B0503020204020204" pitchFamily="34" charset="-122"/>
              </a:rPr>
              <a:t>电子娱乐交互体验中最重要的是用户能够得到</a:t>
            </a:r>
            <a:r>
              <a:rPr lang="zh-CN" altLang="en-US" sz="1800" b="1" dirty="0">
                <a:latin typeface="微软雅黑" panose="020B0503020204020204" pitchFamily="34" charset="-122"/>
                <a:ea typeface="微软雅黑" panose="020B0503020204020204" pitchFamily="34" charset="-122"/>
              </a:rPr>
              <a:t>快速响应</a:t>
            </a:r>
            <a:endParaRPr lang="en-US" altLang="zh-CN" sz="1800" b="1" dirty="0">
              <a:latin typeface="微软雅黑" panose="020B0503020204020204" pitchFamily="34" charset="-122"/>
              <a:ea typeface="微软雅黑" panose="020B0503020204020204" pitchFamily="34" charset="-122"/>
            </a:endParaRPr>
          </a:p>
          <a:p>
            <a:pPr marL="539750" indent="-357188">
              <a:lnSpc>
                <a:spcPct val="120000"/>
              </a:lnSpc>
              <a:buClr>
                <a:srgbClr val="FF0066"/>
              </a:buClr>
              <a:buSzPct val="80000"/>
              <a:buFont typeface="Century Gothic" panose="020B0502020202020204" pitchFamily="34" charset="0"/>
              <a:buChar char="►"/>
            </a:pPr>
            <a:r>
              <a:rPr lang="zh-CN" altLang="en-US" sz="1800" dirty="0">
                <a:latin typeface="微软雅黑" panose="020B0503020204020204" pitchFamily="34" charset="-122"/>
                <a:ea typeface="微软雅黑" panose="020B0503020204020204" pitchFamily="34" charset="-122"/>
              </a:rPr>
              <a:t>目前云计算还难以满足游戏平台的</a:t>
            </a:r>
            <a:r>
              <a:rPr lang="zh-Hans" altLang="en-US" sz="1800" b="1" dirty="0">
                <a:latin typeface="微软雅黑" panose="020B0503020204020204" pitchFamily="34" charset="-122"/>
                <a:ea typeface="微软雅黑" panose="020B0503020204020204" pitchFamily="34" charset="-122"/>
              </a:rPr>
              <a:t>低</a:t>
            </a:r>
            <a:r>
              <a:rPr lang="zh-CN" altLang="en-US" sz="1800" b="1" dirty="0">
                <a:latin typeface="微软雅黑" panose="020B0503020204020204" pitchFamily="34" charset="-122"/>
                <a:ea typeface="微软雅黑" panose="020B0503020204020204" pitchFamily="34" charset="-122"/>
              </a:rPr>
              <a:t>时延需求</a:t>
            </a:r>
            <a:endParaRPr lang="en-US" altLang="zh-CN" sz="1800" b="1" dirty="0">
              <a:latin typeface="微软雅黑" panose="020B0503020204020204" pitchFamily="34" charset="-122"/>
              <a:ea typeface="微软雅黑" panose="020B0503020204020204" pitchFamily="34" charset="-122"/>
            </a:endParaRPr>
          </a:p>
        </p:txBody>
      </p:sp>
      <p:pic>
        <p:nvPicPr>
          <p:cNvPr id="20" name="Picture 1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959237" y="4175184"/>
            <a:ext cx="1047577" cy="980304"/>
          </a:xfrm>
          <a:prstGeom prst="rect">
            <a:avLst/>
          </a:prstGeom>
        </p:spPr>
      </p:pic>
      <p:sp>
        <p:nvSpPr>
          <p:cNvPr id="21" name="Rectangle 5">
            <a:extLst>
              <a:ext uri="{FF2B5EF4-FFF2-40B4-BE49-F238E27FC236}">
                <a16:creationId xmlns:a16="http://schemas.microsoft.com/office/drawing/2014/main" id="{8753AC55-41C5-B541-A58E-D6860FD0FD75}"/>
              </a:ext>
            </a:extLst>
          </p:cNvPr>
          <p:cNvSpPr/>
          <p:nvPr/>
        </p:nvSpPr>
        <p:spPr>
          <a:xfrm>
            <a:off x="0" y="289389"/>
            <a:ext cx="216000" cy="504000"/>
          </a:xfrm>
          <a:prstGeom prst="rect">
            <a:avLst/>
          </a:prstGeom>
          <a:solidFill>
            <a:schemeClr val="tx1"/>
          </a:solidFill>
          <a:ln>
            <a:solidFill>
              <a:srgbClr val="24267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grpSp>
        <p:nvGrpSpPr>
          <p:cNvPr id="27" name="Group 1">
            <a:extLst>
              <a:ext uri="{FF2B5EF4-FFF2-40B4-BE49-F238E27FC236}">
                <a16:creationId xmlns:a16="http://schemas.microsoft.com/office/drawing/2014/main" id="{5202AC49-C074-4944-9F13-EBB33EA7734E}"/>
              </a:ext>
            </a:extLst>
          </p:cNvPr>
          <p:cNvGrpSpPr/>
          <p:nvPr/>
        </p:nvGrpSpPr>
        <p:grpSpPr>
          <a:xfrm>
            <a:off x="4807351" y="1145660"/>
            <a:ext cx="4255124" cy="2594348"/>
            <a:chOff x="4126942" y="1769514"/>
            <a:chExt cx="4255124" cy="2594348"/>
          </a:xfrm>
        </p:grpSpPr>
        <p:sp>
          <p:nvSpPr>
            <p:cNvPr id="28" name="TextBox 3">
              <a:extLst>
                <a:ext uri="{FF2B5EF4-FFF2-40B4-BE49-F238E27FC236}">
                  <a16:creationId xmlns:a16="http://schemas.microsoft.com/office/drawing/2014/main" id="{6A1D5F54-3719-C446-B05D-DEB2CCD6AB9D}"/>
                </a:ext>
              </a:extLst>
            </p:cNvPr>
            <p:cNvSpPr txBox="1"/>
            <p:nvPr/>
          </p:nvSpPr>
          <p:spPr>
            <a:xfrm>
              <a:off x="4758107" y="1769514"/>
              <a:ext cx="3305913" cy="769441"/>
            </a:xfrm>
            <a:prstGeom prst="rect">
              <a:avLst/>
            </a:prstGeom>
            <a:solidFill>
              <a:schemeClr val="accent4">
                <a:lumMod val="20000"/>
                <a:lumOff val="80000"/>
              </a:schemeClr>
            </a:solidFill>
            <a:ln w="28575">
              <a:solidFill>
                <a:srgbClr val="0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000" b="1" dirty="0">
                  <a:latin typeface="微软雅黑" panose="020B0503020204020204" pitchFamily="34" charset="-122"/>
                  <a:ea typeface="微软雅黑" panose="020B0503020204020204" pitchFamily="34" charset="-122"/>
                </a:rPr>
                <a:t>应用时延需求</a:t>
              </a:r>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从</a:t>
              </a:r>
              <a:r>
                <a:rPr lang="zh-CN" altLang="en-US" sz="2400" b="1" dirty="0">
                  <a:solidFill>
                    <a:srgbClr val="FF0066"/>
                  </a:solidFill>
                  <a:latin typeface="微软雅黑" panose="020B0503020204020204" pitchFamily="34" charset="-122"/>
                  <a:ea typeface="微软雅黑" panose="020B0503020204020204" pitchFamily="34" charset="-122"/>
                </a:rPr>
                <a:t>秒</a:t>
              </a:r>
              <a:r>
                <a:rPr lang="zh-CN" altLang="en-US" sz="2000" b="1" dirty="0">
                  <a:solidFill>
                    <a:schemeClr val="tx1"/>
                  </a:solidFill>
                  <a:latin typeface="微软雅黑" panose="020B0503020204020204" pitchFamily="34" charset="-122"/>
                  <a:ea typeface="微软雅黑" panose="020B0503020204020204" pitchFamily="34" charset="-122"/>
                </a:rPr>
                <a:t>级</a:t>
              </a:r>
              <a:r>
                <a:rPr lang="zh-CN" altLang="en-US" sz="2000" b="1" dirty="0">
                  <a:latin typeface="微软雅黑" panose="020B0503020204020204" pitchFamily="34" charset="-122"/>
                  <a:ea typeface="微软雅黑" panose="020B0503020204020204" pitchFamily="34" charset="-122"/>
                </a:rPr>
                <a:t>走向</a:t>
              </a:r>
              <a:r>
                <a:rPr lang="zh-Hans" altLang="en-US" sz="2400" b="1" dirty="0">
                  <a:solidFill>
                    <a:srgbClr val="FF0066"/>
                  </a:solidFill>
                  <a:latin typeface="微软雅黑" panose="020B0503020204020204" pitchFamily="34" charset="-122"/>
                  <a:ea typeface="微软雅黑" panose="020B0503020204020204" pitchFamily="34" charset="-122"/>
                </a:rPr>
                <a:t>微</a:t>
              </a:r>
              <a:r>
                <a:rPr lang="zh-CN" altLang="en-US" sz="2400" b="1" dirty="0">
                  <a:solidFill>
                    <a:srgbClr val="FF0066"/>
                  </a:solidFill>
                  <a:latin typeface="微软雅黑" panose="020B0503020204020204" pitchFamily="34" charset="-122"/>
                  <a:ea typeface="微软雅黑" panose="020B0503020204020204" pitchFamily="34" charset="-122"/>
                </a:rPr>
                <a:t>秒</a:t>
              </a:r>
              <a:r>
                <a:rPr lang="zh-CN" altLang="en-US" sz="2000" b="1" dirty="0">
                  <a:solidFill>
                    <a:schemeClr val="tx1"/>
                  </a:solidFill>
                  <a:latin typeface="微软雅黑" panose="020B0503020204020204" pitchFamily="34" charset="-122"/>
                  <a:ea typeface="微软雅黑" panose="020B0503020204020204" pitchFamily="34" charset="-122"/>
                </a:rPr>
                <a:t>级</a:t>
              </a:r>
              <a:endParaRPr lang="en-US" sz="2400" b="1" dirty="0">
                <a:solidFill>
                  <a:schemeClr val="tx1"/>
                </a:solidFill>
                <a:latin typeface="微软雅黑" panose="020B0503020204020204" pitchFamily="34" charset="-122"/>
                <a:ea typeface="微软雅黑" panose="020B0503020204020204" pitchFamily="34" charset="-122"/>
              </a:endParaRPr>
            </a:p>
          </p:txBody>
        </p:sp>
        <p:graphicFrame>
          <p:nvGraphicFramePr>
            <p:cNvPr id="29" name="Chart 6">
              <a:extLst>
                <a:ext uri="{FF2B5EF4-FFF2-40B4-BE49-F238E27FC236}">
                  <a16:creationId xmlns:a16="http://schemas.microsoft.com/office/drawing/2014/main" id="{28D5BBAA-9826-054D-AAF5-EF86FF3100BE}"/>
                </a:ext>
              </a:extLst>
            </p:cNvPr>
            <p:cNvGraphicFramePr/>
            <p:nvPr>
              <p:extLst/>
            </p:nvPr>
          </p:nvGraphicFramePr>
          <p:xfrm>
            <a:off x="4126942" y="2150283"/>
            <a:ext cx="4255124" cy="2213579"/>
          </p:xfrm>
          <a:graphic>
            <a:graphicData uri="http://schemas.openxmlformats.org/drawingml/2006/chart">
              <c:chart xmlns:c="http://schemas.openxmlformats.org/drawingml/2006/chart" xmlns:r="http://schemas.openxmlformats.org/officeDocument/2006/relationships" r:id="rId5"/>
            </a:graphicData>
          </a:graphic>
        </p:graphicFrame>
      </p:grpSp>
      <p:sp>
        <p:nvSpPr>
          <p:cNvPr id="2" name="TextBox 1"/>
          <p:cNvSpPr txBox="1"/>
          <p:nvPr/>
        </p:nvSpPr>
        <p:spPr>
          <a:xfrm>
            <a:off x="5538408" y="3463009"/>
            <a:ext cx="492443" cy="276999"/>
          </a:xfrm>
          <a:prstGeom prst="rect">
            <a:avLst/>
          </a:prstGeom>
          <a:noFill/>
        </p:spPr>
        <p:txBody>
          <a:bodyPr wrap="none" rtlCol="0">
            <a:spAutoFit/>
          </a:bodyPr>
          <a:lstStyle/>
          <a:p>
            <a:r>
              <a:rPr lang="zh-CN" altLang="en-US" sz="1200" dirty="0">
                <a:solidFill>
                  <a:srgbClr val="FF0066"/>
                </a:solidFill>
                <a:latin typeface="微软雅黑" panose="020B0503020204020204" pitchFamily="34" charset="-122"/>
                <a:ea typeface="微软雅黑" panose="020B0503020204020204" pitchFamily="34" charset="-122"/>
              </a:rPr>
              <a:t>微秒</a:t>
            </a:r>
          </a:p>
        </p:txBody>
      </p:sp>
      <p:pic>
        <p:nvPicPr>
          <p:cNvPr id="22" name="Picture 14" descr="http://blog.hostonnet.com/wp-content/uploads/2014/10/Amazon.png">
            <a:extLst>
              <a:ext uri="{FF2B5EF4-FFF2-40B4-BE49-F238E27FC236}">
                <a16:creationId xmlns:a16="http://schemas.microsoft.com/office/drawing/2014/main" id="{7ACA5DEF-7A4D-6A48-8EF5-5FE6CA10FD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9172" y="1484500"/>
            <a:ext cx="1223897" cy="71084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B35056E-1A1E-C949-955E-7C3B01C49096}"/>
              </a:ext>
            </a:extLst>
          </p:cNvPr>
          <p:cNvSpPr/>
          <p:nvPr/>
        </p:nvSpPr>
        <p:spPr>
          <a:xfrm>
            <a:off x="914646" y="962655"/>
            <a:ext cx="2949219" cy="1200329"/>
          </a:xfrm>
          <a:prstGeom prst="rect">
            <a:avLst/>
          </a:prstGeom>
        </p:spPr>
        <p:txBody>
          <a:bodyPr wrap="square">
            <a:spAutoFit/>
          </a:bodyPr>
          <a:lstStyle/>
          <a:p>
            <a:pPr>
              <a:lnSpc>
                <a:spcPct val="150000"/>
              </a:lnSpc>
            </a:pPr>
            <a:r>
              <a:rPr lang="zh-CN" altLang="en-US" sz="2400" dirty="0">
                <a:latin typeface="+mn-ea"/>
              </a:rPr>
              <a:t>每</a:t>
            </a:r>
            <a:r>
              <a:rPr lang="en-US" sz="2400" dirty="0">
                <a:solidFill>
                  <a:srgbClr val="0000FF"/>
                </a:solidFill>
                <a:latin typeface="+mn-ea"/>
              </a:rPr>
              <a:t>100ms</a:t>
            </a:r>
            <a:r>
              <a:rPr lang="zh-CN" altLang="en-US" sz="2400" dirty="0">
                <a:latin typeface="+mn-ea"/>
              </a:rPr>
              <a:t>延迟</a:t>
            </a:r>
            <a:r>
              <a:rPr lang="zh-CN" altLang="en-US" sz="2400" dirty="0">
                <a:solidFill>
                  <a:srgbClr val="0000FF"/>
                </a:solidFill>
                <a:latin typeface="+mn-ea"/>
              </a:rPr>
              <a:t> </a:t>
            </a:r>
            <a:r>
              <a:rPr lang="en-US" altLang="zh-CN" sz="2400" dirty="0">
                <a:solidFill>
                  <a:srgbClr val="0000FF"/>
                </a:solidFill>
                <a:latin typeface="+mn-ea"/>
              </a:rPr>
              <a:t>    </a:t>
            </a:r>
          </a:p>
          <a:p>
            <a:pPr>
              <a:lnSpc>
                <a:spcPct val="150000"/>
              </a:lnSpc>
            </a:pPr>
            <a:r>
              <a:rPr lang="en-US" sz="2400" dirty="0">
                <a:solidFill>
                  <a:srgbClr val="0000FF"/>
                </a:solidFill>
                <a:latin typeface="+mn-ea"/>
                <a:sym typeface="Wingdings" panose="05000000000000000000" pitchFamily="2" charset="2"/>
              </a:rPr>
              <a:t>         </a:t>
            </a:r>
            <a:r>
              <a:rPr lang="en-US" altLang="zh-CN" sz="2400" dirty="0">
                <a:solidFill>
                  <a:srgbClr val="0000FF"/>
                </a:solidFill>
                <a:latin typeface="+mn-ea"/>
              </a:rPr>
              <a:t>$</a:t>
            </a:r>
            <a:r>
              <a:rPr lang="en-US" altLang="zh-CN" sz="2400" dirty="0">
                <a:solidFill>
                  <a:srgbClr val="0000FF"/>
                </a:solidFill>
                <a:latin typeface="+mn-ea"/>
                <a:sym typeface="Wingdings" panose="05000000000000000000" pitchFamily="2" charset="2"/>
              </a:rPr>
              <a:t>10</a:t>
            </a:r>
            <a:r>
              <a:rPr lang="zh-CN" altLang="en-US" sz="2400" dirty="0">
                <a:solidFill>
                  <a:srgbClr val="0000FF"/>
                </a:solidFill>
                <a:latin typeface="+mn-ea"/>
                <a:sym typeface="Wingdings" panose="05000000000000000000" pitchFamily="2" charset="2"/>
              </a:rPr>
              <a:t>亿</a:t>
            </a:r>
            <a:endParaRPr lang="en-US" sz="2400" dirty="0">
              <a:solidFill>
                <a:srgbClr val="0000FF"/>
              </a:solidFill>
              <a:latin typeface="+mn-ea"/>
            </a:endParaRPr>
          </a:p>
        </p:txBody>
      </p:sp>
      <p:sp>
        <p:nvSpPr>
          <p:cNvPr id="31" name="Rectangle 30">
            <a:extLst>
              <a:ext uri="{FF2B5EF4-FFF2-40B4-BE49-F238E27FC236}">
                <a16:creationId xmlns:a16="http://schemas.microsoft.com/office/drawing/2014/main" id="{09F560DF-2AE5-BE45-A043-59A2757BE962}"/>
              </a:ext>
            </a:extLst>
          </p:cNvPr>
          <p:cNvSpPr/>
          <p:nvPr/>
        </p:nvSpPr>
        <p:spPr>
          <a:xfrm>
            <a:off x="607326" y="1997669"/>
            <a:ext cx="3204000" cy="215444"/>
          </a:xfrm>
          <a:prstGeom prst="rect">
            <a:avLst/>
          </a:prstGeom>
        </p:spPr>
        <p:txBody>
          <a:bodyPr wrap="square">
            <a:spAutoFit/>
          </a:bodyPr>
          <a:lstStyle/>
          <a:p>
            <a:pPr lvl="0"/>
            <a:r>
              <a:rPr lang="zh-CN" altLang="en-US" sz="800" kern="0" dirty="0">
                <a:solidFill>
                  <a:srgbClr val="0C63C2"/>
                </a:solidFill>
                <a:uFill>
                  <a:solidFill>
                    <a:srgbClr val="0C63C2"/>
                  </a:solidFill>
                </a:uFill>
                <a:latin typeface="+mj-ea"/>
                <a:ea typeface="+mj-ea"/>
              </a:rPr>
              <a:t>数据来源</a:t>
            </a:r>
            <a:r>
              <a:rPr lang="en-US" sz="800" kern="0" dirty="0">
                <a:solidFill>
                  <a:srgbClr val="0C63C2"/>
                </a:solidFill>
                <a:uFill>
                  <a:solidFill>
                    <a:srgbClr val="0C63C2"/>
                  </a:solidFill>
                </a:uFill>
                <a:latin typeface="+mj-ea"/>
                <a:ea typeface="+mj-ea"/>
              </a:rPr>
              <a:t>: </a:t>
            </a:r>
            <a:r>
              <a:rPr lang="en-US" sz="800" u="sng" kern="0" dirty="0">
                <a:solidFill>
                  <a:srgbClr val="0C63C2"/>
                </a:solidFill>
                <a:uFill>
                  <a:solidFill>
                    <a:srgbClr val="0C63C2"/>
                  </a:solidFill>
                </a:uFill>
                <a:latin typeface="+mj-ea"/>
                <a:ea typeface="+mj-ea"/>
              </a:rPr>
              <a:t>http://</a:t>
            </a:r>
            <a:r>
              <a:rPr lang="en-US" sz="800" u="sng" kern="0" dirty="0" err="1">
                <a:solidFill>
                  <a:srgbClr val="0C63C2"/>
                </a:solidFill>
                <a:uFill>
                  <a:solidFill>
                    <a:srgbClr val="0C63C2"/>
                  </a:solidFill>
                </a:uFill>
                <a:latin typeface="+mj-ea"/>
                <a:ea typeface="+mj-ea"/>
              </a:rPr>
              <a:t>www.telx.com</a:t>
            </a:r>
            <a:r>
              <a:rPr lang="en-US" sz="800" u="sng" kern="0" dirty="0">
                <a:solidFill>
                  <a:srgbClr val="0C63C2"/>
                </a:solidFill>
                <a:uFill>
                  <a:solidFill>
                    <a:srgbClr val="0C63C2"/>
                  </a:solidFill>
                </a:uFill>
                <a:latin typeface="+mj-ea"/>
                <a:ea typeface="+mj-ea"/>
              </a:rPr>
              <a:t>/blog/the-cost-of-latency/</a:t>
            </a:r>
            <a:endParaRPr lang="en-US" sz="800" kern="100" dirty="0">
              <a:effectLst/>
              <a:latin typeface="+mj-ea"/>
              <a:ea typeface="+mj-ea"/>
            </a:endParaRPr>
          </a:p>
        </p:txBody>
      </p:sp>
      <p:pic>
        <p:nvPicPr>
          <p:cNvPr id="34" name="Picture 6" descr="http://insideofknoxville.com/wp-content/uploads/2013/12/make-google-default-search-engine-icon.png">
            <a:extLst>
              <a:ext uri="{FF2B5EF4-FFF2-40B4-BE49-F238E27FC236}">
                <a16:creationId xmlns:a16="http://schemas.microsoft.com/office/drawing/2014/main" id="{DDFBCFF7-7A8F-6341-BCA9-215790E1C6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1653" y="2594863"/>
            <a:ext cx="1100030" cy="86284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CD3BD25-6FED-0B48-BD77-998F8310B897}"/>
              </a:ext>
            </a:extLst>
          </p:cNvPr>
          <p:cNvSpPr/>
          <p:nvPr/>
        </p:nvSpPr>
        <p:spPr>
          <a:xfrm>
            <a:off x="1013402" y="2295040"/>
            <a:ext cx="2685165" cy="1200329"/>
          </a:xfrm>
          <a:prstGeom prst="rect">
            <a:avLst/>
          </a:prstGeom>
        </p:spPr>
        <p:txBody>
          <a:bodyPr wrap="square">
            <a:spAutoFit/>
          </a:bodyPr>
          <a:lstStyle/>
          <a:p>
            <a:pPr>
              <a:lnSpc>
                <a:spcPct val="150000"/>
              </a:lnSpc>
            </a:pPr>
            <a:r>
              <a:rPr lang="zh-CN" altLang="en-US" sz="2400" dirty="0">
                <a:latin typeface="+mn-ea"/>
              </a:rPr>
              <a:t>每</a:t>
            </a:r>
            <a:r>
              <a:rPr lang="en-US" sz="2400" dirty="0">
                <a:solidFill>
                  <a:srgbClr val="0000FF"/>
                </a:solidFill>
                <a:latin typeface="+mn-ea"/>
              </a:rPr>
              <a:t>500ms</a:t>
            </a:r>
            <a:r>
              <a:rPr lang="zh-CN" altLang="en-US" sz="2400" dirty="0">
                <a:latin typeface="+mn-ea"/>
              </a:rPr>
              <a:t>延迟</a:t>
            </a:r>
            <a:r>
              <a:rPr lang="en-US" sz="2400" dirty="0">
                <a:solidFill>
                  <a:srgbClr val="0000FF"/>
                </a:solidFill>
                <a:latin typeface="+mn-ea"/>
              </a:rPr>
              <a:t>    </a:t>
            </a:r>
          </a:p>
          <a:p>
            <a:pPr>
              <a:lnSpc>
                <a:spcPct val="150000"/>
              </a:lnSpc>
            </a:pPr>
            <a:r>
              <a:rPr lang="en-US" sz="2400" dirty="0">
                <a:solidFill>
                  <a:srgbClr val="0000FF"/>
                </a:solidFill>
                <a:latin typeface="+mn-ea"/>
                <a:sym typeface="Wingdings" panose="05000000000000000000" pitchFamily="2" charset="2"/>
              </a:rPr>
              <a:t>         $</a:t>
            </a:r>
            <a:r>
              <a:rPr lang="en-US" altLang="zh-CN" sz="2400" dirty="0">
                <a:solidFill>
                  <a:srgbClr val="0000FF"/>
                </a:solidFill>
                <a:latin typeface="+mn-ea"/>
                <a:sym typeface="Wingdings" panose="05000000000000000000" pitchFamily="2" charset="2"/>
              </a:rPr>
              <a:t>35</a:t>
            </a:r>
            <a:r>
              <a:rPr lang="zh-CN" altLang="en-US" sz="2400" dirty="0">
                <a:solidFill>
                  <a:srgbClr val="0000FF"/>
                </a:solidFill>
                <a:latin typeface="+mn-ea"/>
                <a:sym typeface="Wingdings" panose="05000000000000000000" pitchFamily="2" charset="2"/>
              </a:rPr>
              <a:t>亿</a:t>
            </a:r>
            <a:endParaRPr lang="en-US" sz="2400" dirty="0">
              <a:solidFill>
                <a:srgbClr val="0000FF"/>
              </a:solidFill>
              <a:latin typeface="+mn-ea"/>
            </a:endParaRPr>
          </a:p>
        </p:txBody>
      </p:sp>
      <p:sp>
        <p:nvSpPr>
          <p:cNvPr id="36" name="Rectangle 35">
            <a:extLst>
              <a:ext uri="{FF2B5EF4-FFF2-40B4-BE49-F238E27FC236}">
                <a16:creationId xmlns:a16="http://schemas.microsoft.com/office/drawing/2014/main" id="{14A982A7-654C-E647-B180-4A4EFD00DA6A}"/>
              </a:ext>
            </a:extLst>
          </p:cNvPr>
          <p:cNvSpPr/>
          <p:nvPr/>
        </p:nvSpPr>
        <p:spPr>
          <a:xfrm>
            <a:off x="607326" y="3417585"/>
            <a:ext cx="3204000" cy="338554"/>
          </a:xfrm>
          <a:prstGeom prst="rect">
            <a:avLst/>
          </a:prstGeom>
        </p:spPr>
        <p:txBody>
          <a:bodyPr wrap="square">
            <a:spAutoFit/>
          </a:bodyPr>
          <a:lstStyle/>
          <a:p>
            <a:pPr lvl="0"/>
            <a:r>
              <a:rPr lang="zh-CN" altLang="en-US" sz="800" kern="0" dirty="0">
                <a:solidFill>
                  <a:srgbClr val="0C63C2"/>
                </a:solidFill>
                <a:uFill>
                  <a:solidFill>
                    <a:srgbClr val="0C63C2"/>
                  </a:solidFill>
                </a:uFill>
                <a:latin typeface="+mj-ea"/>
                <a:ea typeface="+mj-ea"/>
              </a:rPr>
              <a:t>数据来源</a:t>
            </a:r>
            <a:r>
              <a:rPr lang="en-US" altLang="zh-CN" sz="800" kern="0" dirty="0">
                <a:solidFill>
                  <a:srgbClr val="0C63C2"/>
                </a:solidFill>
                <a:uFill>
                  <a:solidFill>
                    <a:srgbClr val="0C63C2"/>
                  </a:solidFill>
                </a:uFill>
                <a:latin typeface="+mj-ea"/>
                <a:ea typeface="+mj-ea"/>
              </a:rPr>
              <a:t>: </a:t>
            </a:r>
            <a:r>
              <a:rPr lang="en-US" sz="800" u="sng" kern="0" dirty="0">
                <a:solidFill>
                  <a:srgbClr val="0C63C2"/>
                </a:solidFill>
                <a:uFill>
                  <a:solidFill>
                    <a:srgbClr val="0C63C2"/>
                  </a:solidFill>
                </a:uFill>
                <a:latin typeface="+mj-ea"/>
                <a:ea typeface="+mj-ea"/>
              </a:rPr>
              <a:t>http://</a:t>
            </a:r>
            <a:r>
              <a:rPr lang="en-US" sz="800" u="sng" kern="0" dirty="0" err="1">
                <a:solidFill>
                  <a:srgbClr val="0C63C2"/>
                </a:solidFill>
                <a:uFill>
                  <a:solidFill>
                    <a:srgbClr val="0C63C2"/>
                  </a:solidFill>
                </a:uFill>
                <a:latin typeface="+mj-ea"/>
                <a:ea typeface="+mj-ea"/>
              </a:rPr>
              <a:t>glinden.blogspot.jp</a:t>
            </a:r>
            <a:r>
              <a:rPr lang="en-US" sz="800" u="sng" kern="0" dirty="0">
                <a:solidFill>
                  <a:srgbClr val="0C63C2"/>
                </a:solidFill>
                <a:uFill>
                  <a:solidFill>
                    <a:srgbClr val="0C63C2"/>
                  </a:solidFill>
                </a:uFill>
                <a:latin typeface="+mj-ea"/>
                <a:ea typeface="+mj-ea"/>
              </a:rPr>
              <a:t>/2006/11/marissa-mayer-at-web-20.html/</a:t>
            </a:r>
            <a:endParaRPr lang="en-US" sz="800" kern="100" dirty="0">
              <a:effectLst/>
              <a:latin typeface="+mj-ea"/>
              <a:ea typeface="+mj-ea"/>
            </a:endParaRPr>
          </a:p>
        </p:txBody>
      </p:sp>
      <p:pic>
        <p:nvPicPr>
          <p:cNvPr id="37" name="Picture 18" descr="http://www.clker.com/cliparts/C/7/H/c/x/7/plain-red-arrow-up-hi.png">
            <a:extLst>
              <a:ext uri="{FF2B5EF4-FFF2-40B4-BE49-F238E27FC236}">
                <a16:creationId xmlns:a16="http://schemas.microsoft.com/office/drawing/2014/main" id="{86B99A84-96B1-0443-8CCA-5386A822B7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800000">
            <a:off x="960863" y="1451249"/>
            <a:ext cx="590836" cy="576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http://www.clker.com/cliparts/C/7/H/c/x/7/plain-red-arrow-up-hi.png">
            <a:extLst>
              <a:ext uri="{FF2B5EF4-FFF2-40B4-BE49-F238E27FC236}">
                <a16:creationId xmlns:a16="http://schemas.microsoft.com/office/drawing/2014/main" id="{B7233400-7EC6-A943-95FC-A66FF218E2B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800000">
            <a:off x="960863" y="2895205"/>
            <a:ext cx="590836" cy="57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70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5"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2"/>
</p:tagLst>
</file>

<file path=ppt/tags/tag2.xml><?xml version="1.0" encoding="utf-8"?>
<p:tagLst xmlns:a="http://schemas.openxmlformats.org/drawingml/2006/main" xmlns:r="http://schemas.openxmlformats.org/officeDocument/2006/relationships" xmlns:p="http://schemas.openxmlformats.org/presentationml/2006/main">
  <p:tag name="TIMING" val="|17.2"/>
</p:tagLst>
</file>

<file path=ppt/theme/theme1.xml><?xml version="1.0" encoding="utf-8"?>
<a:theme xmlns:a="http://schemas.openxmlformats.org/drawingml/2006/main" name="haibo-default-long">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bo-default-long" id="{F89E5CCB-1E0A-5740-BC56-1E5FD9DE2523}" vid="{20579AB0-A5C9-6F4E-8EC3-2DDB242FC6FF}"/>
    </a:ext>
  </a:extLst>
</a:theme>
</file>

<file path=ppt/theme/theme2.xml><?xml version="1.0" encoding="utf-8"?>
<a:theme xmlns:a="http://schemas.openxmlformats.org/drawingml/2006/main" name="1_Office 主题​​">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bo-default-long" id="{F89E5CCB-1E0A-5740-BC56-1E5FD9DE2523}" vid="{40A22424-E759-3648-871A-B3C82973E778}"/>
    </a:ext>
  </a:extLst>
</a:theme>
</file>

<file path=ppt/theme/theme3.xml><?xml version="1.0" encoding="utf-8"?>
<a:theme xmlns:a="http://schemas.openxmlformats.org/drawingml/2006/main" name="haibo-default">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bo-default" id="{D6BEA582-2641-AB48-B579-848D91AC439E}" vid="{5AE9DDAA-F0CD-4D49-97ED-2008877748D0}"/>
    </a:ext>
  </a:extLst>
</a:theme>
</file>

<file path=ppt/theme/theme4.xml><?xml version="1.0" encoding="utf-8"?>
<a:theme xmlns:a="http://schemas.openxmlformats.org/drawingml/2006/main" name="2_Office 主题​​">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bo-default" id="{D6BEA582-2641-AB48-B579-848D91AC439E}" vid="{73359933-B7B3-944F-AF8B-D647F4737B9F}"/>
    </a:ext>
  </a:extLst>
</a:theme>
</file>

<file path=ppt/theme/theme5.xml><?xml version="1.0" encoding="utf-8"?>
<a:theme xmlns:a="http://schemas.openxmlformats.org/drawingml/2006/main" name="Office Theme">
  <a:themeElements>
    <a:clrScheme name="Rong-CN">
      <a:dk1>
        <a:srgbClr val="000000"/>
      </a:dk1>
      <a:lt1>
        <a:srgbClr val="FFFFFF"/>
      </a:lt1>
      <a:dk2>
        <a:srgbClr val="434342"/>
      </a:dk2>
      <a:lt2>
        <a:srgbClr val="CDD7D9"/>
      </a:lt2>
      <a:accent1>
        <a:srgbClr val="797B7E"/>
      </a:accent1>
      <a:accent2>
        <a:srgbClr val="FF0066"/>
      </a:accent2>
      <a:accent3>
        <a:srgbClr val="08A1D9"/>
      </a:accent3>
      <a:accent4>
        <a:srgbClr val="7C984A"/>
      </a:accent4>
      <a:accent5>
        <a:srgbClr val="C2AD8D"/>
      </a:accent5>
      <a:accent6>
        <a:srgbClr val="506E94"/>
      </a:accent6>
      <a:hlink>
        <a:srgbClr val="5F5F5F"/>
      </a:hlink>
      <a:folHlink>
        <a:srgbClr val="969696"/>
      </a:folHlink>
    </a:clrScheme>
    <a:fontScheme name="Rong-CN">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ng-CN">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haibo-default-long</Template>
  <TotalTime>51982</TotalTime>
  <Words>5647</Words>
  <Application>Microsoft Macintosh PowerPoint</Application>
  <PresentationFormat>On-screen Show (4:3)</PresentationFormat>
  <Paragraphs>666</Paragraphs>
  <Slides>39</Slides>
  <Notes>33</Notes>
  <HiddenSlides>0</HiddenSlides>
  <MMClips>0</MMClips>
  <ScaleCrop>false</ScaleCrop>
  <HeadingPairs>
    <vt:vector size="6" baseType="variant">
      <vt:variant>
        <vt:lpstr>Fonts Used</vt:lpstr>
      </vt:variant>
      <vt:variant>
        <vt:i4>22</vt:i4>
      </vt:variant>
      <vt:variant>
        <vt:lpstr>Theme</vt:lpstr>
      </vt:variant>
      <vt:variant>
        <vt:i4>5</vt:i4>
      </vt:variant>
      <vt:variant>
        <vt:lpstr>Slide Titles</vt:lpstr>
      </vt:variant>
      <vt:variant>
        <vt:i4>39</vt:i4>
      </vt:variant>
    </vt:vector>
  </HeadingPairs>
  <TitlesOfParts>
    <vt:vector size="66" baseType="lpstr">
      <vt:lpstr>楷体</vt:lpstr>
      <vt:lpstr>等线</vt:lpstr>
      <vt:lpstr>Eras Medium ITC</vt:lpstr>
      <vt:lpstr>Meiryo UI</vt:lpstr>
      <vt:lpstr>微软雅黑</vt:lpstr>
      <vt:lpstr>微软雅黑</vt:lpstr>
      <vt:lpstr>新細明體</vt:lpstr>
      <vt:lpstr>黑体</vt:lpstr>
      <vt:lpstr>黑体</vt:lpstr>
      <vt:lpstr>宋体</vt:lpstr>
      <vt:lpstr>Arial</vt:lpstr>
      <vt:lpstr>Arial Black</vt:lpstr>
      <vt:lpstr>Bernard MT Condensed</vt:lpstr>
      <vt:lpstr>Cambria Math</vt:lpstr>
      <vt:lpstr>Century Gothic</vt:lpstr>
      <vt:lpstr>Consolas</vt:lpstr>
      <vt:lpstr>Courier New</vt:lpstr>
      <vt:lpstr>Gill Sans MT Condensed</vt:lpstr>
      <vt:lpstr>LucidaGrande</vt:lpstr>
      <vt:lpstr>Times New Roman</vt:lpstr>
      <vt:lpstr>Verdana</vt:lpstr>
      <vt:lpstr>Wingdings</vt:lpstr>
      <vt:lpstr>haibo-default-long</vt:lpstr>
      <vt:lpstr>1_Office 主题​​</vt:lpstr>
      <vt:lpstr>haibo-default</vt:lpstr>
      <vt:lpstr>2_Office 主题​​</vt:lpstr>
      <vt:lpstr>Office Theme</vt:lpstr>
      <vt:lpstr>低时延数据中心操作系统</vt:lpstr>
      <vt:lpstr>大纲</vt:lpstr>
      <vt:lpstr>业界：操作系统从“免费”走向收费， 从开放走向封闭</vt:lpstr>
      <vt:lpstr>PowerPoint Presentation</vt:lpstr>
      <vt:lpstr>PowerPoint Presentation</vt:lpstr>
      <vt:lpstr>PowerPoint Presentation</vt:lpstr>
      <vt:lpstr>大纲</vt:lpstr>
      <vt:lpstr>PowerPoint Presentation</vt:lpstr>
      <vt:lpstr>PowerPoint Presentation</vt:lpstr>
      <vt:lpstr>PowerPoint Presentation</vt:lpstr>
      <vt:lpstr>PowerPoint Presentation</vt:lpstr>
      <vt:lpstr>例子：当前事务处理时间分布</vt:lpstr>
      <vt:lpstr>PowerPoint Presentation</vt:lpstr>
      <vt:lpstr>PowerPoint Presentation</vt:lpstr>
      <vt:lpstr>大纲</vt:lpstr>
      <vt:lpstr>PowerPoint Presentation</vt:lpstr>
      <vt:lpstr>非易失内存：改变持久化的界限</vt:lpstr>
      <vt:lpstr>RDMA：提供纳秒级、高吞吐网络访问</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应用特征驱动的数据划分</vt:lpstr>
      <vt:lpstr>图计算：关联性强难并行、访问局部性差</vt:lpstr>
      <vt:lpstr>PowerPoint Presentation</vt:lpstr>
      <vt:lpstr>PowerPoint Presentation</vt:lpstr>
      <vt:lpstr>PowerPoint Presentation</vt:lpstr>
      <vt:lpstr>PowerPoint Presentation</vt:lpstr>
      <vt:lpstr>PowerPoint Presentation</vt:lpstr>
      <vt:lpstr>PowerPoint Presentation</vt:lpstr>
      <vt:lpstr>大纲</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Haibo Chen</dc:creator>
  <cp:lastModifiedBy>HB</cp:lastModifiedBy>
  <cp:revision>547</cp:revision>
  <cp:lastPrinted>2018-08-04T05:26:26Z</cp:lastPrinted>
  <dcterms:created xsi:type="dcterms:W3CDTF">2018-06-02T15:07:45Z</dcterms:created>
  <dcterms:modified xsi:type="dcterms:W3CDTF">2018-11-25T05:57:39Z</dcterms:modified>
</cp:coreProperties>
</file>